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wrap="square"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wrap="square" tIns="91425">
            <a:noAutofit/>
          </a:bodyPr>
          <a:lstStyle/>
          <a:p>
            <a:pPr lvl="0">
              <a:spcBef>
                <a:spcPts val="0"/>
              </a:spcBef>
              <a:buNone/>
            </a:pPr>
            <a:r>
              <a:rPr lang="en"/>
              <a:t>FIFA DATA </a:t>
            </a:r>
            <a:r>
              <a:rPr lang="en"/>
              <a:t>ANALYSIS</a:t>
            </a:r>
          </a:p>
        </p:txBody>
      </p:sp>
      <p:sp>
        <p:nvSpPr>
          <p:cNvPr id="86" name="Shape 86"/>
          <p:cNvSpPr txBox="1"/>
          <p:nvPr>
            <p:ph idx="1" type="subTitle"/>
          </p:nvPr>
        </p:nvSpPr>
        <p:spPr>
          <a:xfrm>
            <a:off x="598088" y="2715913"/>
            <a:ext cx="8222100" cy="432900"/>
          </a:xfrm>
          <a:prstGeom prst="rect">
            <a:avLst/>
          </a:prstGeom>
        </p:spPr>
        <p:txBody>
          <a:bodyPr anchorCtr="0" anchor="t" bIns="91425" lIns="91425" rIns="91425" wrap="square" tIns="91425">
            <a:noAutofit/>
          </a:bodyPr>
          <a:lstStyle/>
          <a:p>
            <a:pPr lvl="0" rtl="0" algn="r">
              <a:lnSpc>
                <a:spcPct val="115000"/>
              </a:lnSpc>
              <a:spcBef>
                <a:spcPts val="0"/>
              </a:spcBef>
              <a:buNone/>
            </a:pPr>
            <a:r>
              <a:rPr lang="en" sz="1800">
                <a:solidFill>
                  <a:srgbClr val="FFFFFF"/>
                </a:solidFill>
                <a:latin typeface="Arial"/>
                <a:ea typeface="Arial"/>
                <a:cs typeface="Arial"/>
                <a:sym typeface="Arial"/>
              </a:rPr>
              <a:t>Manuel Flores Quiñones A01206898</a:t>
            </a:r>
          </a:p>
          <a:p>
            <a:pPr lvl="0" rtl="0" algn="r">
              <a:lnSpc>
                <a:spcPct val="115000"/>
              </a:lnSpc>
              <a:spcBef>
                <a:spcPts val="0"/>
              </a:spcBef>
              <a:buNone/>
            </a:pPr>
            <a:r>
              <a:rPr lang="en" sz="1800">
                <a:solidFill>
                  <a:srgbClr val="FFFFFF"/>
                </a:solidFill>
                <a:latin typeface="Arial"/>
                <a:ea typeface="Arial"/>
                <a:cs typeface="Arial"/>
                <a:sym typeface="Arial"/>
              </a:rPr>
              <a:t>David Sebastián Ramírez Navarro A01206423</a:t>
            </a:r>
          </a:p>
          <a:p>
            <a:pPr lvl="0" rtl="0" algn="r">
              <a:lnSpc>
                <a:spcPct val="115000"/>
              </a:lnSpc>
              <a:spcBef>
                <a:spcPts val="0"/>
              </a:spcBef>
              <a:buNone/>
            </a:pPr>
            <a:r>
              <a:rPr lang="en" sz="1800">
                <a:solidFill>
                  <a:srgbClr val="FFFFFF"/>
                </a:solidFill>
                <a:latin typeface="Arial"/>
                <a:ea typeface="Arial"/>
                <a:cs typeface="Arial"/>
                <a:sym typeface="Arial"/>
              </a:rPr>
              <a:t>José Ramón Romero Chávez A01700318</a:t>
            </a:r>
          </a:p>
          <a:p>
            <a:pPr lvl="0" rtl="0" algn="r">
              <a:lnSpc>
                <a:spcPct val="115000"/>
              </a:lnSpc>
              <a:spcBef>
                <a:spcPts val="0"/>
              </a:spcBef>
              <a:buNone/>
            </a:pPr>
            <a:r>
              <a:rPr lang="en" sz="1800">
                <a:solidFill>
                  <a:srgbClr val="FFFFFF"/>
                </a:solidFill>
                <a:latin typeface="Arial"/>
                <a:ea typeface="Arial"/>
                <a:cs typeface="Arial"/>
                <a:sym typeface="Arial"/>
              </a:rPr>
              <a:t>Alejandro Salmón Félix Díaz A01201854</a:t>
            </a:r>
          </a:p>
          <a:p>
            <a:pPr lvl="0">
              <a:spcBef>
                <a:spcPts val="0"/>
              </a:spcBef>
              <a:buNone/>
            </a:pPr>
            <a:r>
              <a:t/>
            </a:r>
            <a:endParaRPr/>
          </a:p>
        </p:txBody>
      </p:sp>
      <p:pic>
        <p:nvPicPr>
          <p:cNvPr id="87" name="Shape 87"/>
          <p:cNvPicPr preferRelativeResize="0"/>
          <p:nvPr/>
        </p:nvPicPr>
        <p:blipFill>
          <a:blip r:embed="rId3">
            <a:alphaModFix/>
          </a:blip>
          <a:stretch>
            <a:fillRect/>
          </a:stretch>
        </p:blipFill>
        <p:spPr>
          <a:xfrm>
            <a:off x="648375" y="179288"/>
            <a:ext cx="5272660" cy="16898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CUBO DE EQUIPOS</a:t>
            </a:r>
          </a:p>
        </p:txBody>
      </p:sp>
      <p:pic>
        <p:nvPicPr>
          <p:cNvPr id="142" name="Shape 142"/>
          <p:cNvPicPr preferRelativeResize="0"/>
          <p:nvPr/>
        </p:nvPicPr>
        <p:blipFill>
          <a:blip r:embed="rId3">
            <a:alphaModFix/>
          </a:blip>
          <a:stretch>
            <a:fillRect/>
          </a:stretch>
        </p:blipFill>
        <p:spPr>
          <a:xfrm>
            <a:off x="2740251" y="964300"/>
            <a:ext cx="3524375" cy="3650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Equipo con más goles en la historia</a:t>
            </a:r>
          </a:p>
        </p:txBody>
      </p:sp>
      <p:sp>
        <p:nvSpPr>
          <p:cNvPr id="148" name="Shape 148"/>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rPr lang="en"/>
              <a:t>¿Cuál es el equipo con más goles en la historia?</a:t>
            </a:r>
          </a:p>
          <a:p>
            <a:pPr lvl="0">
              <a:spcBef>
                <a:spcPts val="0"/>
              </a:spcBef>
              <a:buNone/>
            </a:pPr>
            <a:r>
              <a:t/>
            </a:r>
            <a:endParaRPr/>
          </a:p>
          <a:p>
            <a:pPr lvl="0">
              <a:spcBef>
                <a:spcPts val="0"/>
              </a:spcBef>
              <a:buNone/>
            </a:pPr>
            <a:r>
              <a:t/>
            </a:r>
            <a:endParaRPr/>
          </a:p>
          <a:p>
            <a:pPr lvl="0">
              <a:spcBef>
                <a:spcPts val="0"/>
              </a:spcBef>
              <a:buNone/>
            </a:pPr>
            <a:r>
              <a:rPr lang="en"/>
              <a:t>Es importante de saber que equipo es el campeón porque puedes tomar </a:t>
            </a:r>
            <a:r>
              <a:rPr lang="en"/>
              <a:t>decisiones</a:t>
            </a:r>
            <a:r>
              <a:rPr lang="en"/>
              <a:t> a partir de eso.</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Equipo con menos goles en la historia</a:t>
            </a:r>
          </a:p>
        </p:txBody>
      </p:sp>
      <p:sp>
        <p:nvSpPr>
          <p:cNvPr id="154" name="Shape 154"/>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rtl="0">
              <a:spcBef>
                <a:spcPts val="0"/>
              </a:spcBef>
              <a:buNone/>
            </a:pPr>
            <a:r>
              <a:rPr lang="en"/>
              <a:t>¿Cuál es el equipo con menos goles en la historia?</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Ayuda a tener una idea en qué equipo evitar tener inversiones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Equipo con más goles en su contra	</a:t>
            </a:r>
          </a:p>
        </p:txBody>
      </p:sp>
      <p:sp>
        <p:nvSpPr>
          <p:cNvPr id="160" name="Shape 160"/>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a:t>¿Cuál es el equipo con más goles en su contra?</a:t>
            </a:r>
          </a:p>
          <a:p>
            <a:pPr lvl="0">
              <a:spcBef>
                <a:spcPts val="0"/>
              </a:spcBef>
              <a:buNone/>
            </a:pPr>
            <a:r>
              <a:t/>
            </a:r>
            <a:endParaRPr/>
          </a:p>
          <a:p>
            <a:pPr lvl="0">
              <a:spcBef>
                <a:spcPts val="0"/>
              </a:spcBef>
              <a:buNone/>
            </a:pPr>
            <a:r>
              <a:t/>
            </a:r>
            <a:endParaRPr/>
          </a:p>
          <a:p>
            <a:pPr lvl="0">
              <a:spcBef>
                <a:spcPts val="0"/>
              </a:spcBef>
              <a:buNone/>
            </a:pPr>
            <a:r>
              <a:rPr lang="en"/>
              <a:t>Puede que el equipo con menos goles no siempre sea el perdedor, si no al que más le han metido.</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Equipo con menos goles en su contra	</a:t>
            </a:r>
          </a:p>
        </p:txBody>
      </p:sp>
      <p:sp>
        <p:nvSpPr>
          <p:cNvPr id="166" name="Shape 166"/>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a:t>¿Cuál es el equipo con menos goles en su contra?</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El equipo con menos goles en su contra permite saber quién tiene mejor defensa en la historia</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Equipos en el partido con más goles	</a:t>
            </a:r>
          </a:p>
        </p:txBody>
      </p:sp>
      <p:sp>
        <p:nvSpPr>
          <p:cNvPr id="172" name="Shape 17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a:t>¿Cuales son los equipos con más goles en un sólo partido?</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Demuestra saber cuál es el partido con más goles posibles y porque fue así, si uno tuvo muchos por su parte o ambos equipos metieron bastantes.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Cubo Confederaciones</a:t>
            </a:r>
          </a:p>
        </p:txBody>
      </p:sp>
      <p:sp>
        <p:nvSpPr>
          <p:cNvPr id="178" name="Shape 178"/>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Captura de pantalla 2017-10-26 a la(s) 04.24.53.png" id="179" name="Shape 179"/>
          <p:cNvPicPr preferRelativeResize="0"/>
          <p:nvPr/>
        </p:nvPicPr>
        <p:blipFill>
          <a:blip r:embed="rId3">
            <a:alphaModFix/>
          </a:blip>
          <a:stretch>
            <a:fillRect/>
          </a:stretch>
        </p:blipFill>
        <p:spPr>
          <a:xfrm>
            <a:off x="1621074" y="1229875"/>
            <a:ext cx="5406674" cy="3623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Consultas</a:t>
            </a:r>
          </a:p>
        </p:txBody>
      </p:sp>
      <p:sp>
        <p:nvSpPr>
          <p:cNvPr id="185" name="Shape 185"/>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98450" lvl="0" marL="457200" rtl="0">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Confederación con más goles en la última temporada</a:t>
            </a:r>
          </a:p>
          <a:p>
            <a:pPr indent="-298450" lvl="0" marL="457200" rtl="0">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Confederación con menos goles en la última temporada</a:t>
            </a:r>
          </a:p>
          <a:p>
            <a:pPr indent="-298450" lvl="0" marL="457200" rtl="0">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Confederación con más goles en el histórico</a:t>
            </a:r>
          </a:p>
          <a:p>
            <a:pPr indent="-298450" lvl="0" marL="457200" rtl="0">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Confederación con menos goles en el histórico </a:t>
            </a:r>
          </a:p>
          <a:p>
            <a:pPr indent="-298450" lvl="0" marL="457200" rtl="0">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Confederación con más cantidad de partidos por temporada</a:t>
            </a:r>
          </a:p>
          <a:p>
            <a:pPr lvl="0" rtl="0">
              <a:spcBef>
                <a:spcPts val="0"/>
              </a:spcBef>
              <a:spcAft>
                <a:spcPts val="0"/>
              </a:spcAft>
              <a:buNone/>
            </a:pPr>
            <a:r>
              <a:t/>
            </a:r>
            <a:endParaRPr sz="1100">
              <a:solidFill>
                <a:srgbClr val="000000"/>
              </a:solidFill>
              <a:latin typeface="Arial"/>
              <a:ea typeface="Arial"/>
              <a:cs typeface="Arial"/>
              <a:sym typeface="Arial"/>
            </a:endParaRPr>
          </a:p>
          <a:p>
            <a:pPr lvl="0" rtl="0">
              <a:spcBef>
                <a:spcPts val="0"/>
              </a:spcBef>
              <a:spcAft>
                <a:spcPts val="0"/>
              </a:spcAft>
              <a:buNone/>
            </a:pPr>
            <a:r>
              <a:t/>
            </a:r>
            <a:endParaRPr sz="1100">
              <a:solidFill>
                <a:srgbClr val="000000"/>
              </a:solidFill>
              <a:latin typeface="Arial"/>
              <a:ea typeface="Arial"/>
              <a:cs typeface="Arial"/>
              <a:sym typeface="Arial"/>
            </a:endParaRPr>
          </a:p>
          <a:p>
            <a:pPr lvl="0" rtl="0">
              <a:spcBef>
                <a:spcPts val="0"/>
              </a:spcBef>
              <a:spcAft>
                <a:spcPts val="0"/>
              </a:spcAft>
              <a:buNone/>
            </a:pPr>
            <a:r>
              <a:t/>
            </a:r>
            <a:endParaRPr sz="1100">
              <a:solidFill>
                <a:srgbClr val="000000"/>
              </a:solidFill>
              <a:latin typeface="Arial"/>
              <a:ea typeface="Arial"/>
              <a:cs typeface="Arial"/>
              <a:sym typeface="Arial"/>
            </a:endParaRPr>
          </a:p>
          <a:p>
            <a:pPr lvl="0" rtl="0">
              <a:spcBef>
                <a:spcPts val="0"/>
              </a:spcBef>
              <a:spcAft>
                <a:spcPts val="0"/>
              </a:spcAft>
              <a:buNone/>
            </a:pPr>
            <a:r>
              <a:rPr lang="en" sz="1100">
                <a:solidFill>
                  <a:srgbClr val="000000"/>
                </a:solidFill>
                <a:latin typeface="Arial"/>
                <a:ea typeface="Arial"/>
                <a:cs typeface="Arial"/>
                <a:sym typeface="Arial"/>
              </a:rPr>
              <a:t>Con el fin de analizar el crecimiento de las confederaciones y sus ligas dadas circunstancias como los patrocinios en Africa y Asia y su impacto reciente, al igual que posibles ubicaciones de inversión nuevas como Chile en Conmebol .</a:t>
            </a:r>
          </a:p>
          <a:p>
            <a:pPr lvl="0" rtl="0">
              <a:spcBef>
                <a:spcPts val="0"/>
              </a:spcBef>
              <a:buNone/>
            </a:pPr>
            <a:r>
              <a:t/>
            </a:r>
            <a:endParaRPr/>
          </a:p>
          <a:p>
            <a:pPr lvl="0" rtl="0">
              <a:spcBef>
                <a:spcPts val="0"/>
              </a:spcBef>
              <a:spcAft>
                <a:spcPts val="0"/>
              </a:spcAft>
              <a:buNone/>
            </a:pPr>
            <a:r>
              <a:t/>
            </a:r>
            <a:endParaRPr sz="1100">
              <a:solidFill>
                <a:srgbClr val="000000"/>
              </a:solidFill>
              <a:latin typeface="Arial"/>
              <a:ea typeface="Arial"/>
              <a:cs typeface="Arial"/>
              <a:sym typeface="Arial"/>
            </a:endParaRP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
              <a:t>El cubo años</a:t>
            </a:r>
          </a:p>
        </p:txBody>
      </p:sp>
      <p:sp>
        <p:nvSpPr>
          <p:cNvPr id="191" name="Shape 191"/>
          <p:cNvSpPr txBox="1"/>
          <p:nvPr>
            <p:ph idx="1" type="body"/>
          </p:nvPr>
        </p:nvSpPr>
        <p:spPr>
          <a:xfrm>
            <a:off x="246825" y="1182675"/>
            <a:ext cx="8520600" cy="3339000"/>
          </a:xfrm>
          <a:prstGeom prst="rect">
            <a:avLst/>
          </a:prstGeom>
        </p:spPr>
        <p:txBody>
          <a:bodyPr anchorCtr="0" anchor="t" bIns="91425" lIns="91425" rIns="91425" wrap="square" tIns="91425">
            <a:noAutofit/>
          </a:bodyPr>
          <a:lstStyle/>
          <a:p>
            <a:pPr lvl="0" rtl="0">
              <a:spcBef>
                <a:spcPts val="0"/>
              </a:spcBef>
              <a:spcAft>
                <a:spcPts val="0"/>
              </a:spcAft>
              <a:buNone/>
            </a:pPr>
            <a:r>
              <a:t/>
            </a:r>
            <a:endParaRPr sz="1100">
              <a:solidFill>
                <a:srgbClr val="000000"/>
              </a:solidFill>
              <a:latin typeface="Arial"/>
              <a:ea typeface="Arial"/>
              <a:cs typeface="Arial"/>
              <a:sym typeface="Arial"/>
            </a:endParaRPr>
          </a:p>
          <a:p>
            <a:pPr lvl="0" rtl="0">
              <a:spcBef>
                <a:spcPts val="0"/>
              </a:spcBef>
              <a:spcAft>
                <a:spcPts val="0"/>
              </a:spcAft>
              <a:buNone/>
            </a:pPr>
            <a:r>
              <a:t/>
            </a:r>
            <a:endParaRPr/>
          </a:p>
        </p:txBody>
      </p:sp>
      <p:pic>
        <p:nvPicPr>
          <p:cNvPr descr="Captura de pantalla 2017-10-26 a la(s) 04.56.31.png" id="192" name="Shape 192"/>
          <p:cNvPicPr preferRelativeResize="0"/>
          <p:nvPr/>
        </p:nvPicPr>
        <p:blipFill>
          <a:blip r:embed="rId3">
            <a:alphaModFix/>
          </a:blip>
          <a:stretch>
            <a:fillRect/>
          </a:stretch>
        </p:blipFill>
        <p:spPr>
          <a:xfrm>
            <a:off x="509250" y="1250562"/>
            <a:ext cx="6100926" cy="3203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Año con mas/menos goles  y </a:t>
            </a:r>
            <a:r>
              <a:rPr lang="en"/>
              <a:t> (empates) </a:t>
            </a:r>
            <a:r>
              <a:rPr lang="en"/>
              <a:t>en la historia</a:t>
            </a:r>
          </a:p>
        </p:txBody>
      </p:sp>
      <p:sp>
        <p:nvSpPr>
          <p:cNvPr id="198" name="Shape 198"/>
          <p:cNvSpPr txBox="1"/>
          <p:nvPr>
            <p:ph idx="1" type="body"/>
          </p:nvPr>
        </p:nvSpPr>
        <p:spPr>
          <a:xfrm>
            <a:off x="311700" y="1433575"/>
            <a:ext cx="8520600" cy="3339000"/>
          </a:xfrm>
          <a:prstGeom prst="rect">
            <a:avLst/>
          </a:prstGeom>
        </p:spPr>
        <p:txBody>
          <a:bodyPr anchorCtr="0" anchor="t" bIns="91425" lIns="91425" rIns="91425" wrap="square" tIns="91425">
            <a:noAutofit/>
          </a:bodyPr>
          <a:lstStyle/>
          <a:p>
            <a:pPr lvl="0">
              <a:spcBef>
                <a:spcPts val="0"/>
              </a:spcBef>
              <a:buNone/>
            </a:pPr>
            <a:r>
              <a:rPr lang="en"/>
              <a:t>Busca identificar factores estadisticos e inferir </a:t>
            </a:r>
            <a:r>
              <a:rPr lang="en"/>
              <a:t>qué</a:t>
            </a:r>
            <a:r>
              <a:rPr lang="en"/>
              <a:t> sucesos externos pudieron afectar de una manera negativa el desempeño de los equipos a nivel global. Ex: </a:t>
            </a:r>
            <a:r>
              <a:rPr lang="en"/>
              <a:t>recesión</a:t>
            </a:r>
            <a:r>
              <a:rPr lang="en"/>
              <a:t> mundial, guerras; y </a:t>
            </a:r>
            <a:r>
              <a:rPr lang="en"/>
              <a:t>factores que favorecieron el rendimiento de los equipos. Ex. Mundiales, clasificatorios de mundial, crecimiento económico.</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INDEX</a:t>
            </a:r>
          </a:p>
        </p:txBody>
      </p:sp>
      <p:sp>
        <p:nvSpPr>
          <p:cNvPr id="93" name="Shape 93"/>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0"/>
              </a:spcBef>
            </a:pPr>
            <a:r>
              <a:rPr lang="en"/>
              <a:t>Diseño de base de datos</a:t>
            </a:r>
          </a:p>
          <a:p>
            <a:pPr indent="-342900" lvl="0" marL="457200" rtl="0">
              <a:spcBef>
                <a:spcPts val="0"/>
              </a:spcBef>
            </a:pPr>
            <a:r>
              <a:rPr lang="en"/>
              <a:t>Diseño de cubos</a:t>
            </a:r>
          </a:p>
          <a:p>
            <a:pPr indent="-342900" lvl="0" marL="457200" rtl="0">
              <a:spcBef>
                <a:spcPts val="0"/>
              </a:spcBef>
            </a:pPr>
            <a:r>
              <a:rPr lang="en"/>
              <a:t>Indicadores</a:t>
            </a:r>
          </a:p>
          <a:p>
            <a:pPr indent="-342900" lvl="0" marL="457200">
              <a:spcBef>
                <a:spcPts val="0"/>
              </a:spcBef>
            </a:pPr>
            <a:r>
              <a:rPr lang="en"/>
              <a:t>Conclusiones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EJEMPLOS CONSULTA</a:t>
            </a:r>
          </a:p>
        </p:txBody>
      </p:sp>
      <p:sp>
        <p:nvSpPr>
          <p:cNvPr id="204" name="Shape 204"/>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t/>
            </a:r>
            <a:endParaRPr/>
          </a:p>
          <a:p>
            <a:pPr lvl="0">
              <a:spcBef>
                <a:spcPts val="0"/>
              </a:spcBef>
              <a:buNone/>
            </a:pPr>
            <a:r>
              <a:rPr lang="en"/>
              <a:t>-- Equipo con más goles</a:t>
            </a:r>
          </a:p>
          <a:p>
            <a:pPr lvl="0">
              <a:spcBef>
                <a:spcPts val="0"/>
              </a:spcBef>
              <a:buNone/>
            </a:pPr>
            <a:r>
              <a:t/>
            </a:r>
            <a:endParaRPr/>
          </a:p>
          <a:p>
            <a:pPr lvl="0">
              <a:spcBef>
                <a:spcPts val="0"/>
              </a:spcBef>
              <a:buNone/>
            </a:pPr>
            <a:r>
              <a:rPr lang="en"/>
              <a:t>SELECT D_EQUIPOS_TEMPORADA.TEAM, Goles FROM(</a:t>
            </a:r>
          </a:p>
          <a:p>
            <a:pPr lvl="0">
              <a:spcBef>
                <a:spcPts val="0"/>
              </a:spcBef>
              <a:buNone/>
            </a:pPr>
            <a:r>
              <a:t/>
            </a:r>
            <a:endParaRPr/>
          </a:p>
          <a:p>
            <a:pPr lvl="0">
              <a:spcBef>
                <a:spcPts val="0"/>
              </a:spcBef>
              <a:buNone/>
            </a:pPr>
            <a:r>
              <a:rPr lang="en"/>
              <a:t>   SELECT id_HomeTeam, SUM(HOMERESULT) as Goles</a:t>
            </a:r>
          </a:p>
          <a:p>
            <a:pPr lvl="0">
              <a:spcBef>
                <a:spcPts val="0"/>
              </a:spcBef>
              <a:buNone/>
            </a:pPr>
            <a:r>
              <a:rPr lang="en"/>
              <a:t>   FROM H_HISTORIAL_TEMPORADA</a:t>
            </a:r>
          </a:p>
          <a:p>
            <a:pPr lvl="0">
              <a:spcBef>
                <a:spcPts val="0"/>
              </a:spcBef>
              <a:buNone/>
            </a:pPr>
            <a:r>
              <a:rPr lang="en"/>
              <a:t>   GROUP BY id_HomeTeam ORDER BY GOLES DESC</a:t>
            </a:r>
          </a:p>
          <a:p>
            <a:pPr lvl="0">
              <a:spcBef>
                <a:spcPts val="0"/>
              </a:spcBef>
              <a:buNone/>
            </a:pPr>
            <a:r>
              <a:t/>
            </a:r>
            <a:endParaRPr/>
          </a:p>
          <a:p>
            <a:pPr lvl="0">
              <a:spcBef>
                <a:spcPts val="0"/>
              </a:spcBef>
              <a:buNone/>
            </a:pPr>
            <a:r>
              <a:rPr lang="en"/>
              <a:t> ), D_EQUIPOS_TEMPORADA WHERE id_HomeTeam = D_EQUIPOS_TEMPORADA.id_team AND ROWNUM=1;</a:t>
            </a:r>
          </a:p>
          <a:p>
            <a:pPr lvl="0">
              <a:spcBef>
                <a:spcPts val="0"/>
              </a:spcBef>
              <a:buNone/>
            </a:pPr>
            <a:r>
              <a:t/>
            </a:r>
            <a:endParaRPr/>
          </a:p>
          <a:p>
            <a:pPr lvl="0">
              <a:spcBef>
                <a:spcPts val="0"/>
              </a:spcBef>
              <a:buNone/>
            </a:pPr>
            <a:r>
              <a:rPr lang="en"/>
              <a:t>-- Equipo con menos goles</a:t>
            </a:r>
          </a:p>
          <a:p>
            <a:pPr lvl="0">
              <a:spcBef>
                <a:spcPts val="0"/>
              </a:spcBef>
              <a:buNone/>
            </a:pPr>
            <a:r>
              <a:t/>
            </a:r>
            <a:endParaRPr/>
          </a:p>
          <a:p>
            <a:pPr lvl="0">
              <a:spcBef>
                <a:spcPts val="0"/>
              </a:spcBef>
              <a:buNone/>
            </a:pPr>
            <a:r>
              <a:rPr lang="en"/>
              <a:t>SELECT D_EQUIPOS_TEMPORADA.TEAM, Goles FROM(</a:t>
            </a:r>
          </a:p>
          <a:p>
            <a:pPr lvl="0">
              <a:spcBef>
                <a:spcPts val="0"/>
              </a:spcBef>
              <a:buNone/>
            </a:pPr>
            <a:r>
              <a:t/>
            </a:r>
            <a:endParaRPr/>
          </a:p>
          <a:p>
            <a:pPr lvl="0">
              <a:spcBef>
                <a:spcPts val="0"/>
              </a:spcBef>
              <a:buNone/>
            </a:pPr>
            <a:r>
              <a:rPr lang="en"/>
              <a:t>   SELECT id_HomeTeam, SUM(HOMERESULT) as Goles</a:t>
            </a:r>
          </a:p>
          <a:p>
            <a:pPr lvl="0">
              <a:spcBef>
                <a:spcPts val="0"/>
              </a:spcBef>
              <a:buNone/>
            </a:pPr>
            <a:r>
              <a:rPr lang="en"/>
              <a:t>   FROM H_HISTORIAL_TEMPORADA</a:t>
            </a:r>
          </a:p>
          <a:p>
            <a:pPr lvl="0">
              <a:spcBef>
                <a:spcPts val="0"/>
              </a:spcBef>
              <a:buNone/>
            </a:pPr>
            <a:r>
              <a:rPr lang="en"/>
              <a:t>   GROUP BY id_HomeTeam ORDER BY GOLES ASC</a:t>
            </a:r>
          </a:p>
          <a:p>
            <a:pPr lvl="0">
              <a:spcBef>
                <a:spcPts val="0"/>
              </a:spcBef>
              <a:buNone/>
            </a:pPr>
            <a:r>
              <a:t/>
            </a:r>
            <a:endParaRPr/>
          </a:p>
          <a:p>
            <a:pPr lvl="0">
              <a:spcBef>
                <a:spcPts val="0"/>
              </a:spcBef>
              <a:buNone/>
            </a:pPr>
            <a:r>
              <a:rPr lang="en"/>
              <a:t> ), D_EQUIPOS_TEMPORADA WHERE id_HomeTeam = D_EQUIPOS_TEMPORADA.id_team AND ROWNUM=1;</a:t>
            </a:r>
          </a:p>
          <a:p>
            <a:pPr lvl="0">
              <a:spcBef>
                <a:spcPts val="0"/>
              </a:spcBef>
              <a:buNone/>
            </a:pPr>
            <a:r>
              <a:t/>
            </a:r>
            <a:endParaRPr/>
          </a:p>
          <a:p>
            <a:pPr lvl="0">
              <a:spcBef>
                <a:spcPts val="0"/>
              </a:spcBef>
              <a:buNone/>
            </a:pPr>
            <a:r>
              <a:rPr lang="en"/>
              <a:t>-- Equipo con más goles en contra</a:t>
            </a:r>
          </a:p>
          <a:p>
            <a:pPr lvl="0">
              <a:spcBef>
                <a:spcPts val="0"/>
              </a:spcBef>
              <a:buNone/>
            </a:pPr>
            <a:r>
              <a:t/>
            </a:r>
            <a:endParaRPr/>
          </a:p>
          <a:p>
            <a:pPr lvl="0">
              <a:spcBef>
                <a:spcPts val="0"/>
              </a:spcBef>
              <a:buNone/>
            </a:pPr>
            <a:r>
              <a:rPr lang="en"/>
              <a:t>SELECT D_EQUIPOS_TEMPORADA.TEAM, Goles FROM(</a:t>
            </a:r>
          </a:p>
          <a:p>
            <a:pPr lvl="0">
              <a:spcBef>
                <a:spcPts val="0"/>
              </a:spcBef>
              <a:buNone/>
            </a:pPr>
            <a:r>
              <a:t/>
            </a:r>
            <a:endParaRPr/>
          </a:p>
          <a:p>
            <a:pPr lvl="0">
              <a:spcBef>
                <a:spcPts val="0"/>
              </a:spcBef>
              <a:buNone/>
            </a:pPr>
            <a:r>
              <a:rPr lang="en"/>
              <a:t>   SELECT id_HomeTeam, SUM(AWAYRESLT) as Goles</a:t>
            </a:r>
          </a:p>
          <a:p>
            <a:pPr lvl="0">
              <a:spcBef>
                <a:spcPts val="0"/>
              </a:spcBef>
              <a:buNone/>
            </a:pPr>
            <a:r>
              <a:rPr lang="en"/>
              <a:t>   FROM H_HISTORIAL_TEMPORADA</a:t>
            </a:r>
          </a:p>
          <a:p>
            <a:pPr lvl="0">
              <a:spcBef>
                <a:spcPts val="0"/>
              </a:spcBef>
              <a:buNone/>
            </a:pPr>
            <a:r>
              <a:rPr lang="en"/>
              <a:t>   GROUP BY id_HomeTeam ORDER BY GOLES DESC</a:t>
            </a:r>
          </a:p>
          <a:p>
            <a:pPr lvl="0">
              <a:spcBef>
                <a:spcPts val="0"/>
              </a:spcBef>
              <a:buNone/>
            </a:pPr>
            <a:r>
              <a:t/>
            </a:r>
            <a:endParaRPr/>
          </a:p>
          <a:p>
            <a:pPr lvl="0">
              <a:spcBef>
                <a:spcPts val="0"/>
              </a:spcBef>
              <a:buNone/>
            </a:pPr>
            <a:r>
              <a:rPr lang="en"/>
              <a:t> ), D_EQUIPOS_TEMPORADA WHERE id_HomeTeam = D_EQUIPOS_TEMPORADA.id_team AND ROWNUM=1;</a:t>
            </a:r>
          </a:p>
          <a:p>
            <a:pPr lvl="0">
              <a:spcBef>
                <a:spcPts val="0"/>
              </a:spcBef>
              <a:buNone/>
            </a:pPr>
            <a:r>
              <a:t/>
            </a:r>
            <a:endParaRPr/>
          </a:p>
          <a:p>
            <a:pPr lvl="0">
              <a:spcBef>
                <a:spcPts val="0"/>
              </a:spcBef>
              <a:buNone/>
            </a:pPr>
            <a:r>
              <a:rPr lang="en"/>
              <a:t>-- Equipo con menos goles en contra</a:t>
            </a:r>
          </a:p>
          <a:p>
            <a:pPr lvl="0">
              <a:spcBef>
                <a:spcPts val="0"/>
              </a:spcBef>
              <a:buNone/>
            </a:pPr>
            <a:r>
              <a:t/>
            </a:r>
            <a:endParaRPr/>
          </a:p>
          <a:p>
            <a:pPr lvl="0">
              <a:spcBef>
                <a:spcPts val="0"/>
              </a:spcBef>
              <a:buNone/>
            </a:pPr>
            <a:r>
              <a:rPr lang="en"/>
              <a:t>SELECT D_EQUIPOS_TEMPORADA.TEAM, Goles FROM(</a:t>
            </a:r>
          </a:p>
          <a:p>
            <a:pPr lvl="0">
              <a:spcBef>
                <a:spcPts val="0"/>
              </a:spcBef>
              <a:buNone/>
            </a:pPr>
            <a:r>
              <a:t/>
            </a:r>
            <a:endParaRPr/>
          </a:p>
          <a:p>
            <a:pPr lvl="0">
              <a:spcBef>
                <a:spcPts val="0"/>
              </a:spcBef>
              <a:buNone/>
            </a:pPr>
            <a:r>
              <a:rPr lang="en"/>
              <a:t>   SELECT id_HomeTeam, SUM(AWAYRESLT) as Goles</a:t>
            </a:r>
          </a:p>
          <a:p>
            <a:pPr lvl="0">
              <a:spcBef>
                <a:spcPts val="0"/>
              </a:spcBef>
              <a:buNone/>
            </a:pPr>
            <a:r>
              <a:rPr lang="en"/>
              <a:t>   FROM H_HISTORIAL_TEMPORADA</a:t>
            </a:r>
          </a:p>
          <a:p>
            <a:pPr lvl="0">
              <a:spcBef>
                <a:spcPts val="0"/>
              </a:spcBef>
              <a:buNone/>
            </a:pPr>
            <a:r>
              <a:rPr lang="en"/>
              <a:t>   GROUP BY id_HomeTeam ORDER BY GOLES ASC</a:t>
            </a:r>
          </a:p>
          <a:p>
            <a:pPr lvl="0">
              <a:spcBef>
                <a:spcPts val="0"/>
              </a:spcBef>
              <a:buNone/>
            </a:pPr>
            <a:r>
              <a:t/>
            </a:r>
            <a:endParaRPr/>
          </a:p>
          <a:p>
            <a:pPr lvl="0">
              <a:spcBef>
                <a:spcPts val="0"/>
              </a:spcBef>
              <a:buNone/>
            </a:pPr>
            <a:r>
              <a:rPr lang="en"/>
              <a:t> ), D_EQUIPOS_TEMPORADA WHERE id_HomeTeam = D_EQUIPOS_TEMPORADA.id_team AND ROWNUM=1;</a:t>
            </a:r>
          </a:p>
          <a:p>
            <a:pPr lvl="0">
              <a:spcBef>
                <a:spcPts val="0"/>
              </a:spcBef>
              <a:buNone/>
            </a:pPr>
            <a:r>
              <a:t/>
            </a:r>
            <a:endParaRPr/>
          </a:p>
          <a:p>
            <a:pPr lvl="0">
              <a:spcBef>
                <a:spcPts val="0"/>
              </a:spcBef>
              <a:buNone/>
            </a:pPr>
            <a:r>
              <a:rPr lang="en"/>
              <a:t>-- Equipos con el partido de más goles</a:t>
            </a:r>
          </a:p>
          <a:p>
            <a:pPr lvl="0">
              <a:spcBef>
                <a:spcPts val="0"/>
              </a:spcBef>
              <a:buNone/>
            </a:pPr>
            <a:r>
              <a:t/>
            </a:r>
            <a:endParaRPr/>
          </a:p>
          <a:p>
            <a:pPr lvl="0">
              <a:spcBef>
                <a:spcPts val="0"/>
              </a:spcBef>
              <a:buNone/>
            </a:pPr>
            <a:r>
              <a:rPr lang="en"/>
              <a:t>SELECT HomeTeam, Team as AwayTeam, Goles FROM(</a:t>
            </a:r>
          </a:p>
          <a:p>
            <a:pPr lvl="0">
              <a:spcBef>
                <a:spcPts val="0"/>
              </a:spcBef>
              <a:buNone/>
            </a:pPr>
            <a:r>
              <a:rPr lang="en"/>
              <a:t>SELECT TEAM as HomeTeam, id_AwayTeam, Goles FROM(</a:t>
            </a:r>
          </a:p>
          <a:p>
            <a:pPr lvl="0">
              <a:spcBef>
                <a:spcPts val="0"/>
              </a:spcBef>
              <a:buNone/>
            </a:pPr>
            <a:r>
              <a:rPr lang="en"/>
              <a:t>SELECT id_HomeTeam, id_AwayTeam, TOTALGOALS as Goles FROM H_HISTORIAL_TEMPORADA WHERE TOTALGOALS =  (SELECT MAX(TOTALGOALS) FROM H_HISTORIAL_TEMPORADA)</a:t>
            </a:r>
          </a:p>
          <a:p>
            <a:pPr lvl="0">
              <a:spcBef>
                <a:spcPts val="0"/>
              </a:spcBef>
              <a:buNone/>
            </a:pPr>
            <a:r>
              <a:rPr lang="en"/>
              <a:t>), D_EQUIPOS_TEMPORADA WHERE id_HomeTeam = id_TEAM), D_EQUIPOS_TEMPORADA WHERE id_AwayTeam = id_TEAM;</a:t>
            </a:r>
          </a:p>
          <a:p>
            <a:pPr lvl="0">
              <a:spcBef>
                <a:spcPts val="0"/>
              </a:spcBef>
              <a:buNone/>
            </a:pPr>
            <a:r>
              <a:t/>
            </a:r>
            <a:endParaRPr/>
          </a:p>
          <a:p>
            <a:pPr lvl="0">
              <a:spcBef>
                <a:spcPts val="0"/>
              </a:spcBef>
              <a:buNone/>
            </a:pPr>
            <a:r>
              <a:rPr lang="en"/>
              <a:t>-- Partidos en la fecha X</a:t>
            </a:r>
          </a:p>
          <a:p>
            <a:pPr lvl="0">
              <a:spcBef>
                <a:spcPts val="0"/>
              </a:spcBef>
              <a:buNone/>
            </a:pPr>
            <a:r>
              <a:rPr lang="en"/>
              <a:t>SELECT partido, id_hometeam, id_awayTeam, FECHA FROM(</a:t>
            </a:r>
          </a:p>
          <a:p>
            <a:pPr lvl="0">
              <a:spcBef>
                <a:spcPts val="0"/>
              </a:spcBef>
              <a:buNone/>
            </a:pPr>
            <a:r>
              <a:rPr lang="en"/>
              <a:t>SELECT id_partido as partido , id_HomeTeam, id_AwayTeam FROM H_HISTORIAL_TEMPORADA), D_PARTIDOS_TEMPORADA WHERE trunc(FECHA) = DATE '2000-10-13' AND partido=id_partido;</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SELECT partido, id_hometeam, id_awayTeam, FECHA FROM(</a:t>
            </a:r>
          </a:p>
          <a:p>
            <a:pPr lvl="0">
              <a:spcBef>
                <a:spcPts val="0"/>
              </a:spcBef>
              <a:buNone/>
            </a:pPr>
            <a:r>
              <a:rPr lang="en"/>
              <a:t>SELECT id_partido as partido , id_HomeTeam, id_AwayTeam FROM H_HISTORIAL_TEMPORADA), D_PARTIDOS_TEMPORADA WHERE trunc(FECHA) = DATE '2000-10-14' AND partido=id_partido;</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SELECT partido, id_hometeam, id_awayTeam, FECHA FROM(</a:t>
            </a:r>
          </a:p>
          <a:p>
            <a:pPr lvl="0">
              <a:spcBef>
                <a:spcPts val="0"/>
              </a:spcBef>
              <a:buNone/>
            </a:pPr>
            <a:r>
              <a:rPr lang="en"/>
              <a:t>SELECT id_partido as partido , id_HomeTeam, id_AwayTeam FROM H_HISTORIAL_TEMPORADA), D_PARTIDOS_TEMPORADA WHERE trunc(FECHA) = DATE '2008-03-02' AND partido=id_partido;</a:t>
            </a:r>
          </a:p>
          <a:p>
            <a:pPr lvl="0">
              <a:spcBef>
                <a:spcPts val="0"/>
              </a:spcBef>
              <a:buNone/>
            </a:pPr>
            <a:r>
              <a:t/>
            </a:r>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DWH</a:t>
            </a:r>
          </a:p>
        </p:txBody>
      </p:sp>
      <p:pic>
        <p:nvPicPr>
          <p:cNvPr id="99" name="Shape 99"/>
          <p:cNvPicPr preferRelativeResize="0"/>
          <p:nvPr/>
        </p:nvPicPr>
        <p:blipFill>
          <a:blip r:embed="rId3">
            <a:alphaModFix/>
          </a:blip>
          <a:stretch>
            <a:fillRect/>
          </a:stretch>
        </p:blipFill>
        <p:spPr>
          <a:xfrm>
            <a:off x="2658499" y="285062"/>
            <a:ext cx="3827001" cy="4268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Cubo de Ligas</a:t>
            </a:r>
          </a:p>
        </p:txBody>
      </p:sp>
      <p:sp>
        <p:nvSpPr>
          <p:cNvPr id="105" name="Shape 105"/>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06" name="Shape 106"/>
          <p:cNvPicPr preferRelativeResize="0"/>
          <p:nvPr/>
        </p:nvPicPr>
        <p:blipFill>
          <a:blip r:embed="rId3">
            <a:alphaModFix/>
          </a:blip>
          <a:stretch>
            <a:fillRect/>
          </a:stretch>
        </p:blipFill>
        <p:spPr>
          <a:xfrm>
            <a:off x="2132777" y="1229877"/>
            <a:ext cx="5183600" cy="348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Indicadores (Liga con </a:t>
            </a:r>
            <a:r>
              <a:rPr lang="en"/>
              <a:t>más</a:t>
            </a:r>
            <a:r>
              <a:rPr lang="en"/>
              <a:t> goles)</a:t>
            </a:r>
          </a:p>
        </p:txBody>
      </p:sp>
      <p:sp>
        <p:nvSpPr>
          <p:cNvPr id="112" name="Shape 112"/>
          <p:cNvSpPr txBox="1"/>
          <p:nvPr>
            <p:ph idx="1" type="body"/>
          </p:nvPr>
        </p:nvSpPr>
        <p:spPr>
          <a:xfrm>
            <a:off x="311700" y="1371450"/>
            <a:ext cx="8520600" cy="3339000"/>
          </a:xfrm>
          <a:prstGeom prst="rect">
            <a:avLst/>
          </a:prstGeom>
        </p:spPr>
        <p:txBody>
          <a:bodyPr anchorCtr="0" anchor="t" bIns="91425" lIns="91425" rIns="91425" wrap="square" tIns="91425">
            <a:noAutofit/>
          </a:bodyPr>
          <a:lstStyle/>
          <a:p>
            <a:pPr lvl="0">
              <a:spcBef>
                <a:spcPts val="0"/>
              </a:spcBef>
              <a:buNone/>
            </a:pPr>
            <a:r>
              <a:rPr lang="en"/>
              <a:t>Descripción:</a:t>
            </a:r>
          </a:p>
          <a:p>
            <a:pPr lvl="0">
              <a:spcBef>
                <a:spcPts val="0"/>
              </a:spcBef>
              <a:buNone/>
            </a:pPr>
            <a:r>
              <a:rPr lang="en"/>
              <a:t>Le muestra al usuario cual es la liga que presentó más goles en toda la historia. </a:t>
            </a:r>
          </a:p>
          <a:p>
            <a:pPr lvl="0">
              <a:spcBef>
                <a:spcPts val="0"/>
              </a:spcBef>
              <a:buNone/>
            </a:pPr>
            <a:r>
              <a:t/>
            </a:r>
            <a:endParaRPr/>
          </a:p>
          <a:p>
            <a:pPr lvl="0">
              <a:spcBef>
                <a:spcPts val="0"/>
              </a:spcBef>
              <a:buNone/>
            </a:pPr>
            <a:r>
              <a:rPr lang="en"/>
              <a:t>Beneficio:</a:t>
            </a:r>
          </a:p>
          <a:p>
            <a:pPr lvl="0">
              <a:spcBef>
                <a:spcPts val="0"/>
              </a:spcBef>
              <a:buNone/>
            </a:pPr>
            <a:r>
              <a:rPr lang="en"/>
              <a:t>Esta informacion puede ser de interés para las organizaciones que quieren hacer un análisis de sus ganancias, es decir, esta informacion puede proporcionar un “por que” al incremento que tuvieron en ventas.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
              <a:t>Indicadores (Liga con menos goles)</a:t>
            </a:r>
          </a:p>
        </p:txBody>
      </p:sp>
      <p:sp>
        <p:nvSpPr>
          <p:cNvPr id="118" name="Shape 118"/>
          <p:cNvSpPr txBox="1"/>
          <p:nvPr>
            <p:ph idx="1" type="body"/>
          </p:nvPr>
        </p:nvSpPr>
        <p:spPr>
          <a:xfrm>
            <a:off x="311700" y="1371450"/>
            <a:ext cx="8520600" cy="3339000"/>
          </a:xfrm>
          <a:prstGeom prst="rect">
            <a:avLst/>
          </a:prstGeom>
        </p:spPr>
        <p:txBody>
          <a:bodyPr anchorCtr="0" anchor="t" bIns="91425" lIns="91425" rIns="91425" wrap="square" tIns="91425">
            <a:noAutofit/>
          </a:bodyPr>
          <a:lstStyle/>
          <a:p>
            <a:pPr lvl="0" rtl="0">
              <a:spcBef>
                <a:spcPts val="0"/>
              </a:spcBef>
              <a:buNone/>
            </a:pPr>
            <a:r>
              <a:rPr lang="en"/>
              <a:t>Descripción:</a:t>
            </a:r>
          </a:p>
          <a:p>
            <a:pPr lvl="0" rtl="0">
              <a:spcBef>
                <a:spcPts val="0"/>
              </a:spcBef>
              <a:buNone/>
            </a:pPr>
            <a:r>
              <a:rPr lang="en"/>
              <a:t>Le muestra al usuario cual es la liga que presentó menos goles en toda la historia. </a:t>
            </a:r>
          </a:p>
          <a:p>
            <a:pPr lvl="0" rtl="0">
              <a:spcBef>
                <a:spcPts val="0"/>
              </a:spcBef>
              <a:buNone/>
            </a:pPr>
            <a:r>
              <a:t/>
            </a:r>
            <a:endParaRPr/>
          </a:p>
          <a:p>
            <a:pPr lvl="0" rtl="0">
              <a:spcBef>
                <a:spcPts val="0"/>
              </a:spcBef>
              <a:buNone/>
            </a:pPr>
            <a:r>
              <a:rPr lang="en"/>
              <a:t>Beneficio:</a:t>
            </a:r>
          </a:p>
          <a:p>
            <a:pPr lvl="0" rtl="0">
              <a:spcBef>
                <a:spcPts val="0"/>
              </a:spcBef>
              <a:buNone/>
            </a:pPr>
            <a:r>
              <a:rPr lang="en"/>
              <a:t>Esta informacion es de </a:t>
            </a:r>
            <a:r>
              <a:rPr lang="en"/>
              <a:t>interés</a:t>
            </a:r>
            <a:r>
              <a:rPr lang="en"/>
              <a:t> para las empresas que tuvieron un decremento en ganancias y poder encontrar la </a:t>
            </a:r>
            <a:r>
              <a:rPr lang="en"/>
              <a:t>razón</a:t>
            </a:r>
            <a:r>
              <a:rPr lang="en"/>
              <a:t>. Al consultar la liga menos efectiva en cuanto a goles pueden hacer la </a:t>
            </a:r>
            <a:r>
              <a:rPr lang="en"/>
              <a:t>conexión</a:t>
            </a:r>
            <a:r>
              <a:rPr lang="en"/>
              <a:t> entre bajas ventas durante el periodo de la liga.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
              <a:t>Indicadores (Liga con </a:t>
            </a:r>
            <a:r>
              <a:rPr lang="en"/>
              <a:t>más</a:t>
            </a:r>
            <a:r>
              <a:rPr lang="en"/>
              <a:t> goles en casa)</a:t>
            </a:r>
          </a:p>
        </p:txBody>
      </p:sp>
      <p:sp>
        <p:nvSpPr>
          <p:cNvPr id="124" name="Shape 124"/>
          <p:cNvSpPr txBox="1"/>
          <p:nvPr>
            <p:ph idx="1" type="body"/>
          </p:nvPr>
        </p:nvSpPr>
        <p:spPr>
          <a:xfrm>
            <a:off x="311700" y="1371450"/>
            <a:ext cx="8520600" cy="3339000"/>
          </a:xfrm>
          <a:prstGeom prst="rect">
            <a:avLst/>
          </a:prstGeom>
        </p:spPr>
        <p:txBody>
          <a:bodyPr anchorCtr="0" anchor="t" bIns="91425" lIns="91425" rIns="91425" wrap="square" tIns="91425">
            <a:noAutofit/>
          </a:bodyPr>
          <a:lstStyle/>
          <a:p>
            <a:pPr lvl="0" rtl="0">
              <a:spcBef>
                <a:spcPts val="0"/>
              </a:spcBef>
              <a:buNone/>
            </a:pPr>
            <a:r>
              <a:rPr lang="en"/>
              <a:t>Descripción:</a:t>
            </a:r>
          </a:p>
          <a:p>
            <a:pPr lvl="0" rtl="0">
              <a:spcBef>
                <a:spcPts val="0"/>
              </a:spcBef>
              <a:buNone/>
            </a:pPr>
            <a:r>
              <a:rPr lang="en"/>
              <a:t>Le muestra al usuario cual es la liga que presentó </a:t>
            </a:r>
            <a:r>
              <a:rPr lang="en"/>
              <a:t>más</a:t>
            </a:r>
            <a:r>
              <a:rPr lang="en"/>
              <a:t> goles del equipo en casa. </a:t>
            </a:r>
          </a:p>
          <a:p>
            <a:pPr lvl="0" rtl="0">
              <a:spcBef>
                <a:spcPts val="0"/>
              </a:spcBef>
              <a:buNone/>
            </a:pPr>
            <a:r>
              <a:t/>
            </a:r>
            <a:endParaRPr/>
          </a:p>
          <a:p>
            <a:pPr lvl="0" rtl="0">
              <a:spcBef>
                <a:spcPts val="0"/>
              </a:spcBef>
              <a:buNone/>
            </a:pPr>
            <a:r>
              <a:rPr lang="en"/>
              <a:t>Beneficio:</a:t>
            </a:r>
          </a:p>
          <a:p>
            <a:pPr lvl="0" rtl="0">
              <a:spcBef>
                <a:spcPts val="0"/>
              </a:spcBef>
              <a:buNone/>
            </a:pPr>
            <a:r>
              <a:rPr lang="en"/>
              <a:t>Esta informacion es de </a:t>
            </a:r>
            <a:r>
              <a:rPr lang="en"/>
              <a:t>interés</a:t>
            </a:r>
            <a:r>
              <a:rPr lang="en"/>
              <a:t> para los inversionistas que </a:t>
            </a:r>
            <a:r>
              <a:rPr lang="en"/>
              <a:t>están</a:t>
            </a:r>
            <a:r>
              <a:rPr lang="en"/>
              <a:t> interesados en invertir en una liga que sea </a:t>
            </a:r>
            <a:r>
              <a:rPr lang="en"/>
              <a:t>popular</a:t>
            </a:r>
            <a:r>
              <a:rPr lang="en"/>
              <a:t> y que brinde partidos con </a:t>
            </a:r>
            <a:r>
              <a:rPr lang="en"/>
              <a:t>gran</a:t>
            </a:r>
            <a:r>
              <a:rPr lang="en"/>
              <a:t> </a:t>
            </a:r>
            <a:r>
              <a:rPr lang="en"/>
              <a:t>espectáculo</a:t>
            </a:r>
            <a:r>
              <a:rPr lang="en"/>
              <a:t> de casa.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
              <a:t>Indicadores (Liga con menos goles en casa)</a:t>
            </a:r>
          </a:p>
        </p:txBody>
      </p:sp>
      <p:sp>
        <p:nvSpPr>
          <p:cNvPr id="130" name="Shape 130"/>
          <p:cNvSpPr txBox="1"/>
          <p:nvPr>
            <p:ph idx="1" type="body"/>
          </p:nvPr>
        </p:nvSpPr>
        <p:spPr>
          <a:xfrm>
            <a:off x="311700" y="1371450"/>
            <a:ext cx="8520600" cy="3339000"/>
          </a:xfrm>
          <a:prstGeom prst="rect">
            <a:avLst/>
          </a:prstGeom>
        </p:spPr>
        <p:txBody>
          <a:bodyPr anchorCtr="0" anchor="t" bIns="91425" lIns="91425" rIns="91425" wrap="square" tIns="91425">
            <a:noAutofit/>
          </a:bodyPr>
          <a:lstStyle/>
          <a:p>
            <a:pPr lvl="0" rtl="0">
              <a:spcBef>
                <a:spcPts val="0"/>
              </a:spcBef>
              <a:buNone/>
            </a:pPr>
            <a:r>
              <a:rPr lang="en"/>
              <a:t>Descripción:</a:t>
            </a:r>
          </a:p>
          <a:p>
            <a:pPr lvl="0" rtl="0">
              <a:spcBef>
                <a:spcPts val="0"/>
              </a:spcBef>
              <a:buNone/>
            </a:pPr>
            <a:r>
              <a:rPr lang="en"/>
              <a:t>Le muestra al usuario cual es la liga que presentó menos goles del equipo en casa. </a:t>
            </a:r>
          </a:p>
          <a:p>
            <a:pPr lvl="0" rtl="0">
              <a:spcBef>
                <a:spcPts val="0"/>
              </a:spcBef>
              <a:buNone/>
            </a:pPr>
            <a:r>
              <a:t/>
            </a:r>
            <a:endParaRPr/>
          </a:p>
          <a:p>
            <a:pPr lvl="0" rtl="0">
              <a:spcBef>
                <a:spcPts val="0"/>
              </a:spcBef>
              <a:buNone/>
            </a:pPr>
            <a:r>
              <a:rPr lang="en"/>
              <a:t>Beneficio:</a:t>
            </a:r>
          </a:p>
          <a:p>
            <a:pPr lvl="0" rtl="0">
              <a:spcBef>
                <a:spcPts val="0"/>
              </a:spcBef>
              <a:buNone/>
            </a:pPr>
            <a:r>
              <a:rPr lang="en"/>
              <a:t>La </a:t>
            </a:r>
            <a:r>
              <a:rPr lang="en"/>
              <a:t>información</a:t>
            </a:r>
            <a:r>
              <a:rPr lang="en"/>
              <a:t> obtenida puede ser una advertencia para los inversionistas o los socios que ya invirtieron en equipos que se encuentran en estas ligas.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
              <a:t>Indicadores (Liga con menos goles en contra)</a:t>
            </a:r>
          </a:p>
        </p:txBody>
      </p:sp>
      <p:sp>
        <p:nvSpPr>
          <p:cNvPr id="136" name="Shape 136"/>
          <p:cNvSpPr txBox="1"/>
          <p:nvPr>
            <p:ph idx="1" type="body"/>
          </p:nvPr>
        </p:nvSpPr>
        <p:spPr>
          <a:xfrm>
            <a:off x="311700" y="1371450"/>
            <a:ext cx="8520600" cy="3339000"/>
          </a:xfrm>
          <a:prstGeom prst="rect">
            <a:avLst/>
          </a:prstGeom>
        </p:spPr>
        <p:txBody>
          <a:bodyPr anchorCtr="0" anchor="t" bIns="91425" lIns="91425" rIns="91425" wrap="square" tIns="91425">
            <a:noAutofit/>
          </a:bodyPr>
          <a:lstStyle/>
          <a:p>
            <a:pPr lvl="0" rtl="0">
              <a:spcBef>
                <a:spcPts val="0"/>
              </a:spcBef>
              <a:buNone/>
            </a:pPr>
            <a:r>
              <a:rPr lang="en"/>
              <a:t>Descripción:</a:t>
            </a:r>
          </a:p>
          <a:p>
            <a:pPr lvl="0" rtl="0">
              <a:spcBef>
                <a:spcPts val="0"/>
              </a:spcBef>
              <a:buNone/>
            </a:pPr>
            <a:r>
              <a:rPr lang="en"/>
              <a:t>Le muestra al usuario cual es la liga que presentó menos goles del equipo en contra ellos estando en casa. </a:t>
            </a:r>
          </a:p>
          <a:p>
            <a:pPr lvl="0" rtl="0">
              <a:spcBef>
                <a:spcPts val="0"/>
              </a:spcBef>
              <a:buNone/>
            </a:pPr>
            <a:r>
              <a:t/>
            </a:r>
            <a:endParaRPr/>
          </a:p>
          <a:p>
            <a:pPr lvl="0">
              <a:spcBef>
                <a:spcPts val="0"/>
              </a:spcBef>
              <a:buNone/>
            </a:pPr>
            <a:r>
              <a:rPr lang="en"/>
              <a:t>Beneficio:</a:t>
            </a:r>
          </a:p>
          <a:p>
            <a:pPr lvl="0" rtl="0">
              <a:spcBef>
                <a:spcPts val="0"/>
              </a:spcBef>
              <a:buNone/>
            </a:pPr>
            <a:r>
              <a:rPr lang="en"/>
              <a:t>Es un indicador para inversionistas al ver que los equipos en esta liga no reciben tantos goles en contra, al saber que liga es la mejor en este aspecto pueden hacer consultas </a:t>
            </a:r>
            <a:r>
              <a:rPr lang="en"/>
              <a:t>más</a:t>
            </a:r>
            <a:r>
              <a:rPr lang="en"/>
              <a:t> a fondo con otros data marts disponibles.</a:t>
            </a: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