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2" r:id="rId15"/>
    <p:sldId id="273" r:id="rId16"/>
    <p:sldId id="274" r:id="rId17"/>
    <p:sldId id="268" r:id="rId18"/>
    <p:sldId id="271" r:id="rId19"/>
    <p:sldId id="275" r:id="rId20"/>
    <p:sldId id="26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582"/>
  </p:normalViewPr>
  <p:slideViewPr>
    <p:cSldViewPr snapToGrid="0" snapToObjects="1">
      <p:cViewPr varScale="1">
        <p:scale>
          <a:sx n="119" d="100"/>
          <a:sy n="119" d="100"/>
        </p:scale>
        <p:origin x="21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Folie mittels Klicken verschieben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1CFF37E-4707-4386-898D-CE628FB52193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CF6F929-08DA-482D-8A65-B2436689452F}" type="slidenum">
              <a:rPr lang="de-DE" sz="1200" b="0" strike="noStrike" spc="-1">
                <a:latin typeface="Times New Roman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7A4FB2B-F7E0-42BB-BC2C-839119D78E72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11/05/2022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8305C6-B2E4-4A28-A1A5-F9B25497A0F9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0758" y="309827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TextShape 2"/>
          <p:cNvSpPr txBox="1"/>
          <p:nvPr/>
        </p:nvSpPr>
        <p:spPr>
          <a:xfrm>
            <a:off x="643320" y="2903760"/>
            <a:ext cx="10788840" cy="4416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5400" b="1" strike="noStrike" spc="-1" dirty="0">
                <a:solidFill>
                  <a:srgbClr val="000000"/>
                </a:solidFill>
                <a:latin typeface="Calibri Light"/>
              </a:rPr>
              <a:t>PSE -  Qualitätssicherung</a:t>
            </a:r>
            <a:br>
              <a:rPr dirty="0"/>
            </a:br>
            <a:br>
              <a:rPr dirty="0"/>
            </a:br>
            <a:r>
              <a:rPr lang="de-CH" sz="2400"/>
              <a:t>Dario Marti</a:t>
            </a:r>
          </a:p>
          <a:p>
            <a:pPr algn="ctr">
              <a:lnSpc>
                <a:spcPct val="90000"/>
              </a:lnSpc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5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7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77924D-CD0C-5D01-2FE8-CFAA61B13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4" y="545868"/>
            <a:ext cx="9849152" cy="57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de-DE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8"/>
          <p:cNvSpPr/>
          <p:nvPr/>
        </p:nvSpPr>
        <p:spPr>
          <a:xfrm>
            <a:off x="9202140" y="6454178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0E61434-6F06-345B-932F-E927F9BF6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4" y="1054079"/>
            <a:ext cx="11341996" cy="47120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F63C19-EBC7-41DF-A6D5-7A42C8C9A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22" y="655537"/>
            <a:ext cx="9821732" cy="57584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55177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683910A-90AE-77C6-B9BE-E9C057A4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2" y="155178"/>
            <a:ext cx="7968296" cy="67024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288311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15754F-9FA7-2119-7C1E-23D74CA4E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4139"/>
            <a:ext cx="12192000" cy="22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7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288311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A0F9B45-54A5-0D31-E2DD-F23E27C2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595"/>
            <a:ext cx="12192000" cy="20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8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365334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B65F84-AA7E-0FF9-8DA7-D11CE45CA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6" y="384447"/>
            <a:ext cx="10314527" cy="64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8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288311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"/>
          <p:cNvSpPr/>
          <p:nvPr/>
        </p:nvSpPr>
        <p:spPr>
          <a:xfrm rot="10800000">
            <a:off x="0" y="79303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6EA064-7576-A000-7C76-23498C33A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2" y="469955"/>
            <a:ext cx="10856495" cy="60499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288311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"/>
          <p:cNvSpPr/>
          <p:nvPr/>
        </p:nvSpPr>
        <p:spPr>
          <a:xfrm rot="10800000">
            <a:off x="0" y="79303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9795D7-6E5B-AF19-E273-D3E2350F7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78" y="637704"/>
            <a:ext cx="9446637" cy="60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8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"/>
          <p:cNvSpPr/>
          <p:nvPr/>
        </p:nvSpPr>
        <p:spPr>
          <a:xfrm rot="10800000">
            <a:off x="0" y="79303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149C2BED-4EBC-DB9B-226E-3EF804C83306}"/>
              </a:ext>
            </a:extLst>
          </p:cNvPr>
          <p:cNvSpPr txBox="1"/>
          <p:nvPr/>
        </p:nvSpPr>
        <p:spPr>
          <a:xfrm>
            <a:off x="2721976" y="819463"/>
            <a:ext cx="6140504" cy="115896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5400" b="0" strike="noStrike" spc="-1" dirty="0">
                <a:solidFill>
                  <a:srgbClr val="000000"/>
                </a:solidFill>
                <a:latin typeface="Calibri"/>
              </a:rPr>
              <a:t>Schlussbemerkungen</a:t>
            </a:r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F0E0CE7F-FC9E-90FA-CF51-48B5EB432A32}"/>
              </a:ext>
            </a:extLst>
          </p:cNvPr>
          <p:cNvSpPr txBox="1"/>
          <p:nvPr/>
        </p:nvSpPr>
        <p:spPr>
          <a:xfrm>
            <a:off x="759060" y="1676487"/>
            <a:ext cx="405432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3200" spc="-1" dirty="0">
                <a:solidFill>
                  <a:srgbClr val="000000"/>
                </a:solidFill>
                <a:latin typeface="Calibri"/>
              </a:rPr>
              <a:t>Keine Usability Tests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Testkonzept wird nicht streng befol</a:t>
            </a:r>
            <a:r>
              <a:rPr lang="de-DE" sz="3200" spc="-1" dirty="0">
                <a:solidFill>
                  <a:srgbClr val="000000"/>
                </a:solidFill>
                <a:latin typeface="Calibri"/>
              </a:rPr>
              <a:t>gt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3200" spc="-1" dirty="0">
                <a:solidFill>
                  <a:srgbClr val="000000"/>
                </a:solidFill>
                <a:latin typeface="Calibri"/>
              </a:rPr>
              <a:t>Coverage im Backend ca. 90% (im Frontend nicht angezeigt)</a:t>
            </a:r>
          </a:p>
        </p:txBody>
      </p:sp>
    </p:spTree>
    <p:extLst>
      <p:ext uri="{BB962C8B-B14F-4D97-AF65-F5344CB8AC3E}">
        <p14:creationId xmlns:p14="http://schemas.microsoft.com/office/powerpoint/2010/main" val="391952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latin typeface="Calibri Light"/>
              </a:rPr>
              <a:t>Unser Projekt</a:t>
            </a:r>
            <a:endParaRPr lang="de-DE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TextShape 9"/>
          <p:cNvSpPr txBox="1"/>
          <p:nvPr/>
        </p:nvSpPr>
        <p:spPr>
          <a:xfrm>
            <a:off x="5070600" y="1698480"/>
            <a:ext cx="6478200" cy="451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Puzzle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3200" b="0" strike="noStrike" spc="-1" dirty="0" err="1">
                <a:solidFill>
                  <a:srgbClr val="000000"/>
                </a:solidFill>
                <a:latin typeface="Calibri"/>
              </a:rPr>
              <a:t>Cryptopus</a:t>
            </a:r>
            <a:endParaRPr lang="de-DE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Passwort Manager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3200" b="0" strike="noStrike" spc="-1" dirty="0" err="1">
                <a:solidFill>
                  <a:srgbClr val="000000"/>
                </a:solidFill>
                <a:latin typeface="Calibri"/>
              </a:rPr>
              <a:t>WebApp</a:t>
            </a: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Open Source</a:t>
            </a:r>
            <a:endParaRPr lang="de-DE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4" name="Grafik 20"/>
          <p:cNvPicPr/>
          <p:nvPr/>
        </p:nvPicPr>
        <p:blipFill>
          <a:blip r:embed="rId2"/>
          <a:stretch/>
        </p:blipFill>
        <p:spPr>
          <a:xfrm>
            <a:off x="1200240" y="2863440"/>
            <a:ext cx="3214440" cy="325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latin typeface="Calibri Light"/>
              </a:rPr>
              <a:t>Fragen?</a:t>
            </a:r>
            <a:endParaRPr lang="de-DE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9"/>
          <p:cNvSpPr/>
          <p:nvPr/>
        </p:nvSpPr>
        <p:spPr>
          <a:xfrm>
            <a:off x="3347640" y="740520"/>
            <a:ext cx="6261840" cy="586764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latin typeface="Calibri Light"/>
              </a:rPr>
              <a:t>Inhalt</a:t>
            </a:r>
            <a:endParaRPr lang="de-DE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Shape 7"/>
          <p:cNvSpPr txBox="1"/>
          <p:nvPr/>
        </p:nvSpPr>
        <p:spPr>
          <a:xfrm>
            <a:off x="5069880" y="1698120"/>
            <a:ext cx="64782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 err="1">
                <a:solidFill>
                  <a:srgbClr val="000000"/>
                </a:solidFill>
                <a:latin typeface="Calibri"/>
              </a:rPr>
              <a:t>Testing</a:t>
            </a:r>
            <a:r>
              <a:rPr lang="de-DE" sz="3200" spc="-1" dirty="0">
                <a:solidFill>
                  <a:srgbClr val="000000"/>
                </a:solidFill>
                <a:latin typeface="Calibri"/>
              </a:rPr>
              <a:t> Libraries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000000"/>
                </a:solidFill>
                <a:latin typeface="Calibri"/>
              </a:rPr>
              <a:t>Testkonzept </a:t>
            </a:r>
            <a:r>
              <a:rPr lang="de-DE" sz="3200" spc="-1" dirty="0" err="1">
                <a:solidFill>
                  <a:srgbClr val="000000"/>
                </a:solidFill>
                <a:latin typeface="Calibri"/>
              </a:rPr>
              <a:t>Cryptopus</a:t>
            </a:r>
            <a:endParaRPr lang="de-DE" sz="3200" spc="-1" dirty="0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000000"/>
                </a:solidFill>
                <a:latin typeface="Calibri"/>
              </a:rPr>
              <a:t>Fallbeispiel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Schlussbemerkungen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000000"/>
                </a:solidFill>
                <a:latin typeface="Calibri"/>
              </a:rPr>
              <a:t>Fragen</a:t>
            </a:r>
            <a:endParaRPr lang="de-DE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CustomShape 8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0998" y="288311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75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5400" spc="-1" dirty="0" err="1">
                <a:solidFill>
                  <a:srgbClr val="000000"/>
                </a:solidFill>
                <a:latin typeface="Calibri"/>
              </a:rPr>
              <a:t>Testing</a:t>
            </a:r>
            <a:r>
              <a:rPr lang="de-DE" sz="5400" spc="-1" dirty="0">
                <a:solidFill>
                  <a:srgbClr val="000000"/>
                </a:solidFill>
                <a:latin typeface="Calibri"/>
              </a:rPr>
              <a:t>-Libraries</a:t>
            </a:r>
          </a:p>
          <a:p>
            <a:pPr>
              <a:lnSpc>
                <a:spcPct val="90000"/>
              </a:lnSpc>
            </a:pPr>
            <a:endParaRPr lang="de-DE" sz="5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9"/>
          <p:cNvSpPr/>
          <p:nvPr/>
        </p:nvSpPr>
        <p:spPr>
          <a:xfrm>
            <a:off x="6648120" y="3029760"/>
            <a:ext cx="3871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3ACED5FE-5FDF-BB2D-604D-5CCEEF107498}"/>
              </a:ext>
            </a:extLst>
          </p:cNvPr>
          <p:cNvSpPr txBox="1"/>
          <p:nvPr/>
        </p:nvSpPr>
        <p:spPr>
          <a:xfrm>
            <a:off x="6546113" y="193716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4000" spc="-1" dirty="0" err="1">
                <a:solidFill>
                  <a:srgbClr val="000000"/>
                </a:solidFill>
                <a:latin typeface="Calibri"/>
              </a:rPr>
              <a:t>RSpec</a:t>
            </a:r>
            <a:endParaRPr lang="de-DE" sz="4000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4000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4000" spc="-1" dirty="0" err="1">
                <a:solidFill>
                  <a:srgbClr val="000000"/>
                </a:solidFill>
                <a:latin typeface="Calibri"/>
              </a:rPr>
              <a:t>Ember</a:t>
            </a:r>
            <a:r>
              <a:rPr lang="de-DE" sz="4000" spc="-1" dirty="0">
                <a:solidFill>
                  <a:srgbClr val="000000"/>
                </a:solidFill>
                <a:latin typeface="Calibri"/>
              </a:rPr>
              <a:t>-Test</a:t>
            </a:r>
          </a:p>
          <a:p>
            <a:pPr>
              <a:lnSpc>
                <a:spcPct val="90000"/>
              </a:lnSpc>
            </a:pPr>
            <a:endParaRPr lang="de-DE" sz="4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40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2"/>
          <p:cNvSpPr txBox="1"/>
          <p:nvPr/>
        </p:nvSpPr>
        <p:spPr>
          <a:xfrm>
            <a:off x="643320" y="1698120"/>
            <a:ext cx="405432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5400" b="1" spc="-1" dirty="0">
                <a:solidFill>
                  <a:srgbClr val="000000"/>
                </a:solidFill>
                <a:latin typeface="Calibri Light"/>
              </a:rPr>
              <a:t>Testkonzept</a:t>
            </a:r>
            <a:endParaRPr lang="de-DE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AF91BB64-00FE-BB3E-2EDC-0265EFB896F7}"/>
              </a:ext>
            </a:extLst>
          </p:cNvPr>
          <p:cNvSpPr txBox="1"/>
          <p:nvPr/>
        </p:nvSpPr>
        <p:spPr>
          <a:xfrm>
            <a:off x="5914417" y="1698120"/>
            <a:ext cx="405432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de-DE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Shape 2">
            <a:extLst>
              <a:ext uri="{FF2B5EF4-FFF2-40B4-BE49-F238E27FC236}">
                <a16:creationId xmlns:a16="http://schemas.microsoft.com/office/drawing/2014/main" id="{B205B675-FBD1-EB11-1B41-861787D3FECE}"/>
              </a:ext>
            </a:extLst>
          </p:cNvPr>
          <p:cNvSpPr txBox="1"/>
          <p:nvPr/>
        </p:nvSpPr>
        <p:spPr>
          <a:xfrm>
            <a:off x="6545993" y="1480321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3200" spc="-1" dirty="0">
                <a:solidFill>
                  <a:srgbClr val="000000"/>
                </a:solidFill>
                <a:latin typeface="Calibri"/>
              </a:rPr>
              <a:t>Unit-Tests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3200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3200" spc="-1" dirty="0">
                <a:solidFill>
                  <a:srgbClr val="000000"/>
                </a:solidFill>
                <a:latin typeface="Calibri"/>
              </a:rPr>
              <a:t>System-Tests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3200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3200" spc="-1" dirty="0">
                <a:solidFill>
                  <a:srgbClr val="000000"/>
                </a:solidFill>
                <a:latin typeface="Calibri"/>
              </a:rPr>
              <a:t>Frontend-Tests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3200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3200" spc="-1" dirty="0" err="1">
                <a:solidFill>
                  <a:srgbClr val="000000"/>
                </a:solidFill>
                <a:latin typeface="Calibri"/>
              </a:rPr>
              <a:t>Rubocop</a:t>
            </a:r>
            <a:endParaRPr lang="de-DE" sz="3200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3200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3200" spc="-1" dirty="0">
                <a:solidFill>
                  <a:srgbClr val="000000"/>
                </a:solidFill>
                <a:latin typeface="Calibri"/>
              </a:rPr>
              <a:t>GitHub Actions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3200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3200" spc="-1" dirty="0">
                <a:solidFill>
                  <a:srgbClr val="000000"/>
                </a:solidFill>
                <a:latin typeface="Calibri"/>
              </a:rPr>
              <a:t>Code-Reviews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2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3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269DB28-1608-2351-9AC9-7BE6A479634E}"/>
              </a:ext>
            </a:extLst>
          </p:cNvPr>
          <p:cNvSpPr/>
          <p:nvPr/>
        </p:nvSpPr>
        <p:spPr>
          <a:xfrm>
            <a:off x="4856704" y="827093"/>
            <a:ext cx="2075929" cy="69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4D9D17E-A8F7-DEDB-3EFA-4CFD5A893B16}"/>
              </a:ext>
            </a:extLst>
          </p:cNvPr>
          <p:cNvSpPr/>
          <p:nvPr/>
        </p:nvSpPr>
        <p:spPr>
          <a:xfrm>
            <a:off x="4856700" y="1687572"/>
            <a:ext cx="2075929" cy="68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Frontend-Tests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6A0A5C-9D56-B597-06FE-EDB6324F03E5}"/>
              </a:ext>
            </a:extLst>
          </p:cNvPr>
          <p:cNvSpPr/>
          <p:nvPr/>
        </p:nvSpPr>
        <p:spPr>
          <a:xfrm>
            <a:off x="4856699" y="3423946"/>
            <a:ext cx="2075929" cy="68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System-Tests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B3EF2F4-D0BD-BF3D-250F-DDF91219C27E}"/>
              </a:ext>
            </a:extLst>
          </p:cNvPr>
          <p:cNvSpPr/>
          <p:nvPr/>
        </p:nvSpPr>
        <p:spPr>
          <a:xfrm>
            <a:off x="4856700" y="2555759"/>
            <a:ext cx="2075929" cy="68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Unit-Tests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27D1D5A-327F-77CF-7329-A9B4E80EFFC2}"/>
              </a:ext>
            </a:extLst>
          </p:cNvPr>
          <p:cNvSpPr/>
          <p:nvPr/>
        </p:nvSpPr>
        <p:spPr>
          <a:xfrm rot="5400000">
            <a:off x="2794316" y="1623471"/>
            <a:ext cx="5505120" cy="3283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1674DDA2-899F-4E18-B7AE-2D54AC87FA81}"/>
              </a:ext>
            </a:extLst>
          </p:cNvPr>
          <p:cNvSpPr/>
          <p:nvPr/>
        </p:nvSpPr>
        <p:spPr>
          <a:xfrm>
            <a:off x="8956718" y="4988090"/>
            <a:ext cx="207593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Code-Review</a:t>
            </a:r>
          </a:p>
        </p:txBody>
      </p:sp>
      <p:sp>
        <p:nvSpPr>
          <p:cNvPr id="9" name="Pfeil nach oben und unten 8">
            <a:extLst>
              <a:ext uri="{FF2B5EF4-FFF2-40B4-BE49-F238E27FC236}">
                <a16:creationId xmlns:a16="http://schemas.microsoft.com/office/drawing/2014/main" id="{72D04F9C-3319-BE76-ACC8-80CF59C740FD}"/>
              </a:ext>
            </a:extLst>
          </p:cNvPr>
          <p:cNvSpPr/>
          <p:nvPr/>
        </p:nvSpPr>
        <p:spPr>
          <a:xfrm rot="16200000">
            <a:off x="7830323" y="4562905"/>
            <a:ext cx="484632" cy="17681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unten 16">
            <a:extLst>
              <a:ext uri="{FF2B5EF4-FFF2-40B4-BE49-F238E27FC236}">
                <a16:creationId xmlns:a16="http://schemas.microsoft.com/office/drawing/2014/main" id="{9EAB3E49-056B-05C1-2EB7-F675945AC38C}"/>
              </a:ext>
            </a:extLst>
          </p:cNvPr>
          <p:cNvSpPr/>
          <p:nvPr/>
        </p:nvSpPr>
        <p:spPr>
          <a:xfrm>
            <a:off x="4116222" y="827093"/>
            <a:ext cx="484632" cy="4893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E26EA9-133F-A83F-1843-D563C69E0AA3}"/>
              </a:ext>
            </a:extLst>
          </p:cNvPr>
          <p:cNvSpPr/>
          <p:nvPr/>
        </p:nvSpPr>
        <p:spPr>
          <a:xfrm>
            <a:off x="4856699" y="4290895"/>
            <a:ext cx="2075929" cy="6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Rubocop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988D02D-ECF2-1DBB-3125-B4BA0DB9713F}"/>
              </a:ext>
            </a:extLst>
          </p:cNvPr>
          <p:cNvSpPr/>
          <p:nvPr/>
        </p:nvSpPr>
        <p:spPr>
          <a:xfrm>
            <a:off x="4856699" y="5122742"/>
            <a:ext cx="2075929" cy="6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2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3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5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A4701E6F-3A94-DE42-96E3-287B6E457148}"/>
              </a:ext>
            </a:extLst>
          </p:cNvPr>
          <p:cNvSpPr txBox="1"/>
          <p:nvPr/>
        </p:nvSpPr>
        <p:spPr>
          <a:xfrm>
            <a:off x="759060" y="1676487"/>
            <a:ext cx="405432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5400" spc="-1" dirty="0">
                <a:solidFill>
                  <a:srgbClr val="000000"/>
                </a:solidFill>
                <a:latin typeface="Calibri"/>
              </a:rPr>
              <a:t>Fallbeispiel</a:t>
            </a:r>
            <a:endParaRPr lang="de-DE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Shape 2">
            <a:extLst>
              <a:ext uri="{FF2B5EF4-FFF2-40B4-BE49-F238E27FC236}">
                <a16:creationId xmlns:a16="http://schemas.microsoft.com/office/drawing/2014/main" id="{0BA6B92B-2220-2F7B-CC3D-0F97F44465D6}"/>
              </a:ext>
            </a:extLst>
          </p:cNvPr>
          <p:cNvSpPr txBox="1"/>
          <p:nvPr/>
        </p:nvSpPr>
        <p:spPr>
          <a:xfrm>
            <a:off x="6881580" y="1676487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spc="-1" dirty="0" err="1">
                <a:solidFill>
                  <a:srgbClr val="000000"/>
                </a:solidFill>
                <a:latin typeface="Calibri"/>
              </a:rPr>
              <a:t>Issue</a:t>
            </a:r>
            <a:r>
              <a:rPr lang="de-DE" sz="32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3200" spc="-1" dirty="0">
                <a:solidFill>
                  <a:srgbClr val="000000"/>
                </a:solidFill>
                <a:latin typeface="Calibri"/>
              </a:rPr>
              <a:t>Zwei Tabs im Frontend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3200" spc="-1" dirty="0" err="1">
                <a:solidFill>
                  <a:srgbClr val="000000"/>
                </a:solidFill>
                <a:latin typeface="Calibri"/>
              </a:rPr>
              <a:t>Credentials</a:t>
            </a:r>
            <a:r>
              <a:rPr lang="de-DE" sz="3200" spc="-1" dirty="0">
                <a:solidFill>
                  <a:srgbClr val="000000"/>
                </a:solidFill>
                <a:latin typeface="Calibri"/>
              </a:rPr>
              <a:t> und Logs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288311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5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F8BF0A3-E602-6DD9-86CB-9AF5BF9D89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85" y="740160"/>
            <a:ext cx="9338610" cy="57729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cxn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cxn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5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7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1571381-FA5B-6078-42A7-67E0930ED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13" y="512507"/>
            <a:ext cx="9157363" cy="5847347"/>
          </a:xfrm>
          <a:prstGeom prst="rect">
            <a:avLst/>
          </a:prstGeom>
        </p:spPr>
      </p:pic>
      <p:sp>
        <p:nvSpPr>
          <p:cNvPr id="7" name="Pfeil nach oben 6">
            <a:extLst>
              <a:ext uri="{FF2B5EF4-FFF2-40B4-BE49-F238E27FC236}">
                <a16:creationId xmlns:a16="http://schemas.microsoft.com/office/drawing/2014/main" id="{31DC1C71-60B9-993D-D9D2-92987B17715A}"/>
              </a:ext>
            </a:extLst>
          </p:cNvPr>
          <p:cNvSpPr/>
          <p:nvPr/>
        </p:nvSpPr>
        <p:spPr>
          <a:xfrm rot="19404535">
            <a:off x="2958354" y="2790722"/>
            <a:ext cx="236668" cy="129091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Macintosh PowerPoint</Application>
  <PresentationFormat>Breitbild</PresentationFormat>
  <Paragraphs>46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</dc:title>
  <dc:subject/>
  <dc:creator>Ramona Christen</dc:creator>
  <dc:description/>
  <cp:lastModifiedBy>Dario Marti</cp:lastModifiedBy>
  <cp:revision>90</cp:revision>
  <dcterms:created xsi:type="dcterms:W3CDTF">2022-03-07T15:49:33Z</dcterms:created>
  <dcterms:modified xsi:type="dcterms:W3CDTF">2022-05-11T11:04:33Z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