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530a102dc_0_2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530a102d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530a102d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530a102d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530a102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530a10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530a102dc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530a102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530a102dc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530a102d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530a102dc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530a102d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530a102dc_0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530a102d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530a102dc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530a102d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530a102dc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530a102d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Bookaholic </a:t>
            </a:r>
            <a:r>
              <a:rPr lang="en"/>
              <a:t>Business</a:t>
            </a:r>
            <a:r>
              <a:rPr lang="en"/>
              <a:t> Canvas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structure</a:t>
            </a:r>
            <a:endParaRPr/>
          </a:p>
        </p:txBody>
      </p:sp>
      <p:grpSp>
        <p:nvGrpSpPr>
          <p:cNvPr id="265" name="Google Shape;265;p22"/>
          <p:cNvGrpSpPr/>
          <p:nvPr/>
        </p:nvGrpSpPr>
        <p:grpSpPr>
          <a:xfrm>
            <a:off x="431925" y="1304875"/>
            <a:ext cx="2628925" cy="3416400"/>
            <a:chOff x="431925" y="1304875"/>
            <a:chExt cx="2628925" cy="3416400"/>
          </a:xfrm>
        </p:grpSpPr>
        <p:sp>
          <p:nvSpPr>
            <p:cNvPr id="266" name="Google Shape;266;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2"/>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Distribution</a:t>
            </a:r>
            <a:endParaRPr>
              <a:solidFill>
                <a:schemeClr val="lt1"/>
              </a:solidFill>
            </a:endParaRPr>
          </a:p>
        </p:txBody>
      </p:sp>
      <p:sp>
        <p:nvSpPr>
          <p:cNvPr id="269" name="Google Shape;269;p22"/>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There will be money spent on distribution and storage. As the company handles a lot of </a:t>
            </a:r>
            <a:r>
              <a:rPr lang="en" sz="1200"/>
              <a:t>physical</a:t>
            </a:r>
            <a:r>
              <a:rPr lang="en" sz="1200"/>
              <a:t> books, the is an outgoing stream of money in this sense.</a:t>
            </a:r>
            <a:endParaRPr sz="1200"/>
          </a:p>
        </p:txBody>
      </p:sp>
      <p:grpSp>
        <p:nvGrpSpPr>
          <p:cNvPr id="270" name="Google Shape;270;p22"/>
          <p:cNvGrpSpPr/>
          <p:nvPr/>
        </p:nvGrpSpPr>
        <p:grpSpPr>
          <a:xfrm>
            <a:off x="3320450" y="1304875"/>
            <a:ext cx="2632500" cy="3416400"/>
            <a:chOff x="3320450" y="1304875"/>
            <a:chExt cx="2632500" cy="3416400"/>
          </a:xfrm>
        </p:grpSpPr>
        <p:sp>
          <p:nvSpPr>
            <p:cNvPr id="271" name="Google Shape;271;p2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2"/>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Software development</a:t>
            </a:r>
            <a:endParaRPr>
              <a:solidFill>
                <a:schemeClr val="lt1"/>
              </a:solidFill>
            </a:endParaRPr>
          </a:p>
        </p:txBody>
      </p:sp>
      <p:sp>
        <p:nvSpPr>
          <p:cNvPr id="274" name="Google Shape;274;p22"/>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development is cost reliant thus money should be spent on this area. Furthermore, developers, managers, testers, dev-ops and any other role in the web app implementation should have a part of the outgoing stream of money.</a:t>
            </a:r>
            <a:endParaRPr sz="1200"/>
          </a:p>
        </p:txBody>
      </p:sp>
      <p:grpSp>
        <p:nvGrpSpPr>
          <p:cNvPr id="275" name="Google Shape;275;p22"/>
          <p:cNvGrpSpPr/>
          <p:nvPr/>
        </p:nvGrpSpPr>
        <p:grpSpPr>
          <a:xfrm>
            <a:off x="6212550" y="1304875"/>
            <a:ext cx="2632500" cy="3416400"/>
            <a:chOff x="6212550" y="1304875"/>
            <a:chExt cx="2632500" cy="3416400"/>
          </a:xfrm>
        </p:grpSpPr>
        <p:sp>
          <p:nvSpPr>
            <p:cNvPr id="276" name="Google Shape;276;p2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2"/>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Book affiliates</a:t>
            </a:r>
            <a:endParaRPr>
              <a:solidFill>
                <a:schemeClr val="lt1"/>
              </a:solidFill>
            </a:endParaRPr>
          </a:p>
        </p:txBody>
      </p:sp>
      <p:sp>
        <p:nvSpPr>
          <p:cNvPr id="279" name="Google Shape;279;p22"/>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book affiliates should also be part of the cost structure as out </a:t>
            </a:r>
            <a:r>
              <a:rPr lang="en" sz="1200"/>
              <a:t>application</a:t>
            </a:r>
            <a:r>
              <a:rPr lang="en" sz="1200"/>
              <a:t> is in fact redistributing a product made by other key partners, thus a lot of the expenses go in this area.</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23"/>
          <p:cNvPicPr preferRelativeResize="0"/>
          <p:nvPr/>
        </p:nvPicPr>
        <p:blipFill>
          <a:blip r:embed="rId3">
            <a:alphaModFix/>
          </a:blip>
          <a:stretch>
            <a:fillRect/>
          </a:stretch>
        </p:blipFill>
        <p:spPr>
          <a:xfrm>
            <a:off x="67975" y="106859"/>
            <a:ext cx="9144000" cy="5126182"/>
          </a:xfrm>
          <a:prstGeom prst="rect">
            <a:avLst/>
          </a:prstGeom>
          <a:noFill/>
          <a:ln>
            <a:noFill/>
          </a:ln>
        </p:spPr>
      </p:pic>
      <p:sp>
        <p:nvSpPr>
          <p:cNvPr id="286" name="Google Shape;286;p23"/>
          <p:cNvSpPr/>
          <p:nvPr/>
        </p:nvSpPr>
        <p:spPr>
          <a:xfrm>
            <a:off x="620700" y="498450"/>
            <a:ext cx="13053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Publisher</a:t>
            </a:r>
            <a:endParaRPr sz="1200"/>
          </a:p>
        </p:txBody>
      </p:sp>
      <p:sp>
        <p:nvSpPr>
          <p:cNvPr id="287" name="Google Shape;287;p23"/>
          <p:cNvSpPr/>
          <p:nvPr/>
        </p:nvSpPr>
        <p:spPr>
          <a:xfrm>
            <a:off x="620700" y="1150450"/>
            <a:ext cx="13053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Manufacturer</a:t>
            </a:r>
            <a:endParaRPr sz="1200"/>
          </a:p>
        </p:txBody>
      </p:sp>
      <p:sp>
        <p:nvSpPr>
          <p:cNvPr id="288" name="Google Shape;288;p23"/>
          <p:cNvSpPr/>
          <p:nvPr/>
        </p:nvSpPr>
        <p:spPr>
          <a:xfrm>
            <a:off x="620700" y="1802450"/>
            <a:ext cx="13053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Distribution service</a:t>
            </a:r>
            <a:endParaRPr sz="1200"/>
          </a:p>
        </p:txBody>
      </p:sp>
      <p:sp>
        <p:nvSpPr>
          <p:cNvPr id="289" name="Google Shape;289;p23"/>
          <p:cNvSpPr/>
          <p:nvPr/>
        </p:nvSpPr>
        <p:spPr>
          <a:xfrm>
            <a:off x="1926000" y="3739975"/>
            <a:ext cx="13053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Distribution</a:t>
            </a:r>
            <a:endParaRPr sz="1200"/>
          </a:p>
        </p:txBody>
      </p:sp>
      <p:sp>
        <p:nvSpPr>
          <p:cNvPr id="290" name="Google Shape;290;p23"/>
          <p:cNvSpPr/>
          <p:nvPr/>
        </p:nvSpPr>
        <p:spPr>
          <a:xfrm>
            <a:off x="1926000" y="4347775"/>
            <a:ext cx="13053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Software development</a:t>
            </a:r>
            <a:endParaRPr sz="1200"/>
          </a:p>
        </p:txBody>
      </p:sp>
      <p:sp>
        <p:nvSpPr>
          <p:cNvPr id="291" name="Google Shape;291;p23"/>
          <p:cNvSpPr/>
          <p:nvPr/>
        </p:nvSpPr>
        <p:spPr>
          <a:xfrm>
            <a:off x="3231300" y="4120300"/>
            <a:ext cx="13053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Book affiliates</a:t>
            </a:r>
            <a:endParaRPr sz="1200"/>
          </a:p>
        </p:txBody>
      </p:sp>
      <p:sp>
        <p:nvSpPr>
          <p:cNvPr id="292" name="Google Shape;292;p23"/>
          <p:cNvSpPr/>
          <p:nvPr/>
        </p:nvSpPr>
        <p:spPr>
          <a:xfrm>
            <a:off x="2249925" y="41000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Maintenance</a:t>
            </a:r>
            <a:endParaRPr sz="1200"/>
          </a:p>
        </p:txBody>
      </p:sp>
      <p:sp>
        <p:nvSpPr>
          <p:cNvPr id="293" name="Google Shape;293;p23"/>
          <p:cNvSpPr/>
          <p:nvPr/>
        </p:nvSpPr>
        <p:spPr>
          <a:xfrm>
            <a:off x="2249925" y="7901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Marketing</a:t>
            </a:r>
            <a:endParaRPr sz="1200"/>
          </a:p>
        </p:txBody>
      </p:sp>
      <p:sp>
        <p:nvSpPr>
          <p:cNvPr id="294" name="Google Shape;294;p23"/>
          <p:cNvSpPr/>
          <p:nvPr/>
        </p:nvSpPr>
        <p:spPr>
          <a:xfrm>
            <a:off x="2249925" y="117030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Distribution</a:t>
            </a:r>
            <a:endParaRPr sz="1200"/>
          </a:p>
        </p:txBody>
      </p:sp>
      <p:sp>
        <p:nvSpPr>
          <p:cNvPr id="295" name="Google Shape;295;p23"/>
          <p:cNvSpPr/>
          <p:nvPr/>
        </p:nvSpPr>
        <p:spPr>
          <a:xfrm>
            <a:off x="2249925" y="15504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Manufacture</a:t>
            </a:r>
            <a:endParaRPr sz="1200"/>
          </a:p>
        </p:txBody>
      </p:sp>
      <p:sp>
        <p:nvSpPr>
          <p:cNvPr id="296" name="Google Shape;296;p23"/>
          <p:cNvSpPr/>
          <p:nvPr/>
        </p:nvSpPr>
        <p:spPr>
          <a:xfrm>
            <a:off x="2187350" y="2378875"/>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Developing platform</a:t>
            </a:r>
            <a:endParaRPr sz="1200"/>
          </a:p>
        </p:txBody>
      </p:sp>
      <p:sp>
        <p:nvSpPr>
          <p:cNvPr id="297" name="Google Shape;297;p23"/>
          <p:cNvSpPr/>
          <p:nvPr/>
        </p:nvSpPr>
        <p:spPr>
          <a:xfrm>
            <a:off x="2187350" y="2759038"/>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Software developers</a:t>
            </a:r>
            <a:endParaRPr sz="1200"/>
          </a:p>
        </p:txBody>
      </p:sp>
      <p:sp>
        <p:nvSpPr>
          <p:cNvPr id="298" name="Google Shape;298;p23"/>
          <p:cNvSpPr/>
          <p:nvPr/>
        </p:nvSpPr>
        <p:spPr>
          <a:xfrm>
            <a:off x="2187350" y="3139225"/>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Storage</a:t>
            </a:r>
            <a:endParaRPr sz="1200"/>
          </a:p>
        </p:txBody>
      </p:sp>
      <p:sp>
        <p:nvSpPr>
          <p:cNvPr id="299" name="Google Shape;299;p23"/>
          <p:cNvSpPr/>
          <p:nvPr/>
        </p:nvSpPr>
        <p:spPr>
          <a:xfrm>
            <a:off x="3919350" y="57800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Books</a:t>
            </a:r>
            <a:endParaRPr sz="1200"/>
          </a:p>
        </p:txBody>
      </p:sp>
      <p:sp>
        <p:nvSpPr>
          <p:cNvPr id="300" name="Google Shape;300;p23"/>
          <p:cNvSpPr/>
          <p:nvPr/>
        </p:nvSpPr>
        <p:spPr>
          <a:xfrm>
            <a:off x="3919350" y="97210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Advisor</a:t>
            </a:r>
            <a:endParaRPr sz="1200"/>
          </a:p>
        </p:txBody>
      </p:sp>
      <p:sp>
        <p:nvSpPr>
          <p:cNvPr id="301" name="Google Shape;301;p23"/>
          <p:cNvSpPr/>
          <p:nvPr/>
        </p:nvSpPr>
        <p:spPr>
          <a:xfrm>
            <a:off x="3919350" y="13979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Publishing opening</a:t>
            </a:r>
            <a:endParaRPr sz="1200"/>
          </a:p>
        </p:txBody>
      </p:sp>
      <p:sp>
        <p:nvSpPr>
          <p:cNvPr id="302" name="Google Shape;302;p23"/>
          <p:cNvSpPr/>
          <p:nvPr/>
        </p:nvSpPr>
        <p:spPr>
          <a:xfrm>
            <a:off x="3919350" y="182380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Robust content</a:t>
            </a:r>
            <a:endParaRPr sz="1200"/>
          </a:p>
        </p:txBody>
      </p:sp>
      <p:sp>
        <p:nvSpPr>
          <p:cNvPr id="303" name="Google Shape;303;p23"/>
          <p:cNvSpPr/>
          <p:nvPr/>
        </p:nvSpPr>
        <p:spPr>
          <a:xfrm>
            <a:off x="5980675" y="376000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Periodic book selling</a:t>
            </a:r>
            <a:endParaRPr sz="1200"/>
          </a:p>
        </p:txBody>
      </p:sp>
      <p:sp>
        <p:nvSpPr>
          <p:cNvPr id="304" name="Google Shape;304;p23"/>
          <p:cNvSpPr/>
          <p:nvPr/>
        </p:nvSpPr>
        <p:spPr>
          <a:xfrm>
            <a:off x="5980675" y="4172325"/>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Premium account</a:t>
            </a:r>
            <a:endParaRPr sz="1200"/>
          </a:p>
        </p:txBody>
      </p:sp>
      <p:sp>
        <p:nvSpPr>
          <p:cNvPr id="305" name="Google Shape;305;p23"/>
          <p:cNvSpPr/>
          <p:nvPr/>
        </p:nvSpPr>
        <p:spPr>
          <a:xfrm>
            <a:off x="5980675" y="45846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API Subscription</a:t>
            </a:r>
            <a:endParaRPr sz="1200"/>
          </a:p>
        </p:txBody>
      </p:sp>
      <p:sp>
        <p:nvSpPr>
          <p:cNvPr id="306" name="Google Shape;306;p23"/>
          <p:cNvSpPr/>
          <p:nvPr/>
        </p:nvSpPr>
        <p:spPr>
          <a:xfrm>
            <a:off x="5531550" y="4298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Mass customers</a:t>
            </a:r>
            <a:endParaRPr sz="1200"/>
          </a:p>
        </p:txBody>
      </p:sp>
      <p:sp>
        <p:nvSpPr>
          <p:cNvPr id="307" name="Google Shape;307;p23"/>
          <p:cNvSpPr/>
          <p:nvPr/>
        </p:nvSpPr>
        <p:spPr>
          <a:xfrm>
            <a:off x="5531550" y="8606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Built-in “Lock-in”</a:t>
            </a:r>
            <a:endParaRPr sz="1200"/>
          </a:p>
        </p:txBody>
      </p:sp>
      <p:sp>
        <p:nvSpPr>
          <p:cNvPr id="308" name="Google Shape;308;p23"/>
          <p:cNvSpPr/>
          <p:nvPr/>
        </p:nvSpPr>
        <p:spPr>
          <a:xfrm>
            <a:off x="5531550" y="12914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Built-in “Lock-in”</a:t>
            </a:r>
            <a:endParaRPr sz="1200"/>
          </a:p>
          <a:p>
            <a:pPr indent="0" lvl="0" marL="0" rtl="0" algn="l">
              <a:spcBef>
                <a:spcPts val="0"/>
              </a:spcBef>
              <a:spcAft>
                <a:spcPts val="0"/>
              </a:spcAft>
              <a:buNone/>
            </a:pPr>
            <a:r>
              <a:rPr lang="en" sz="1200"/>
              <a:t>Dev</a:t>
            </a:r>
            <a:endParaRPr sz="1200"/>
          </a:p>
        </p:txBody>
      </p:sp>
      <p:sp>
        <p:nvSpPr>
          <p:cNvPr id="309" name="Google Shape;309;p23"/>
          <p:cNvSpPr/>
          <p:nvPr/>
        </p:nvSpPr>
        <p:spPr>
          <a:xfrm>
            <a:off x="5531550" y="2310325"/>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Main website</a:t>
            </a:r>
            <a:endParaRPr sz="1200"/>
          </a:p>
        </p:txBody>
      </p:sp>
      <p:sp>
        <p:nvSpPr>
          <p:cNvPr id="310" name="Google Shape;310;p23"/>
          <p:cNvSpPr/>
          <p:nvPr/>
        </p:nvSpPr>
        <p:spPr>
          <a:xfrm>
            <a:off x="5531550" y="2731888"/>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Book delivering</a:t>
            </a:r>
            <a:endParaRPr sz="1200"/>
          </a:p>
        </p:txBody>
      </p:sp>
      <p:sp>
        <p:nvSpPr>
          <p:cNvPr id="311" name="Google Shape;311;p23"/>
          <p:cNvSpPr/>
          <p:nvPr/>
        </p:nvSpPr>
        <p:spPr>
          <a:xfrm>
            <a:off x="5531550" y="3153475"/>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Backdoor website</a:t>
            </a:r>
            <a:endParaRPr sz="1200"/>
          </a:p>
        </p:txBody>
      </p:sp>
      <p:sp>
        <p:nvSpPr>
          <p:cNvPr id="312" name="Google Shape;312;p23"/>
          <p:cNvSpPr/>
          <p:nvPr/>
        </p:nvSpPr>
        <p:spPr>
          <a:xfrm>
            <a:off x="7143750" y="4984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Book enthusiasts</a:t>
            </a:r>
            <a:endParaRPr sz="1200"/>
          </a:p>
        </p:txBody>
      </p:sp>
      <p:sp>
        <p:nvSpPr>
          <p:cNvPr id="313" name="Google Shape;313;p23"/>
          <p:cNvSpPr/>
          <p:nvPr/>
        </p:nvSpPr>
        <p:spPr>
          <a:xfrm>
            <a:off x="7143750" y="93830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Bloggers and authors</a:t>
            </a:r>
            <a:endParaRPr sz="1200"/>
          </a:p>
        </p:txBody>
      </p:sp>
      <p:sp>
        <p:nvSpPr>
          <p:cNvPr id="314" name="Google Shape;314;p23"/>
          <p:cNvSpPr/>
          <p:nvPr/>
        </p:nvSpPr>
        <p:spPr>
          <a:xfrm>
            <a:off x="7143750" y="1378150"/>
            <a:ext cx="1305300" cy="3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Developers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Segments</a:t>
            </a:r>
            <a:endParaRPr/>
          </a:p>
        </p:txBody>
      </p:sp>
      <p:grpSp>
        <p:nvGrpSpPr>
          <p:cNvPr id="91" name="Google Shape;91;p14"/>
          <p:cNvGrpSpPr/>
          <p:nvPr/>
        </p:nvGrpSpPr>
        <p:grpSpPr>
          <a:xfrm>
            <a:off x="431925" y="1304875"/>
            <a:ext cx="2628925" cy="3416400"/>
            <a:chOff x="431925" y="1304875"/>
            <a:chExt cx="2628925" cy="3416400"/>
          </a:xfrm>
        </p:grpSpPr>
        <p:sp>
          <p:nvSpPr>
            <p:cNvPr id="92" name="Google Shape;9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Book enthusiasts</a:t>
            </a:r>
            <a:endParaRPr>
              <a:solidFill>
                <a:schemeClr val="lt1"/>
              </a:solidFill>
            </a:endParaRPr>
          </a:p>
        </p:txBody>
      </p:sp>
      <p:sp>
        <p:nvSpPr>
          <p:cNvPr id="95" name="Google Shape;95;p14"/>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There is a facility so that book enthusiasts can rate, review and order books. They will be around 80% of the customer segment as the vast majority will join as free tier users which will at most buy books to support </a:t>
            </a:r>
            <a:r>
              <a:rPr lang="en" sz="1200"/>
              <a:t>monetization</a:t>
            </a:r>
            <a:r>
              <a:rPr lang="en" sz="1200"/>
              <a:t>.</a:t>
            </a:r>
            <a:endParaRPr sz="1200"/>
          </a:p>
        </p:txBody>
      </p:sp>
      <p:grpSp>
        <p:nvGrpSpPr>
          <p:cNvPr id="96" name="Google Shape;96;p14"/>
          <p:cNvGrpSpPr/>
          <p:nvPr/>
        </p:nvGrpSpPr>
        <p:grpSpPr>
          <a:xfrm>
            <a:off x="3320450" y="1304875"/>
            <a:ext cx="2632500" cy="3416400"/>
            <a:chOff x="3320450" y="1304875"/>
            <a:chExt cx="2632500" cy="3416400"/>
          </a:xfrm>
        </p:grpSpPr>
        <p:sp>
          <p:nvSpPr>
            <p:cNvPr id="97" name="Google Shape;97;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Bloggers and Authors</a:t>
            </a:r>
            <a:endParaRPr>
              <a:solidFill>
                <a:schemeClr val="lt1"/>
              </a:solidFill>
            </a:endParaRPr>
          </a:p>
        </p:txBody>
      </p:sp>
      <p:sp>
        <p:nvSpPr>
          <p:cNvPr id="100" name="Google Shape;100;p14"/>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This segment refers to 15% customers which will go further in investing into the platform by </a:t>
            </a:r>
            <a:r>
              <a:rPr lang="en" sz="1200"/>
              <a:t>acquiring</a:t>
            </a:r>
            <a:r>
              <a:rPr lang="en" sz="1200"/>
              <a:t> a premium tier account in order to have access to a blog, a method of publishing books online eventually and the Advisor.</a:t>
            </a:r>
            <a:endParaRPr sz="1200"/>
          </a:p>
        </p:txBody>
      </p:sp>
      <p:grpSp>
        <p:nvGrpSpPr>
          <p:cNvPr id="101" name="Google Shape;101;p14"/>
          <p:cNvGrpSpPr/>
          <p:nvPr/>
        </p:nvGrpSpPr>
        <p:grpSpPr>
          <a:xfrm>
            <a:off x="6212550" y="1304875"/>
            <a:ext cx="2632500" cy="3416400"/>
            <a:chOff x="6212550" y="1304875"/>
            <a:chExt cx="2632500" cy="3416400"/>
          </a:xfrm>
        </p:grpSpPr>
        <p:sp>
          <p:nvSpPr>
            <p:cNvPr id="102" name="Google Shape;102;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Developers</a:t>
            </a:r>
            <a:endParaRPr>
              <a:solidFill>
                <a:schemeClr val="lt1"/>
              </a:solidFill>
            </a:endParaRPr>
          </a:p>
        </p:txBody>
      </p:sp>
      <p:sp>
        <p:nvSpPr>
          <p:cNvPr id="105" name="Google Shape;105;p14"/>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last 5% of the customers will most probably sustain the platform by acquiring API subscriptions for the content which backs the main application. The CAAS value of the platform is viable as the </a:t>
            </a:r>
            <a:r>
              <a:rPr lang="en" sz="1200"/>
              <a:t>business</a:t>
            </a:r>
            <a:r>
              <a:rPr lang="en" sz="1200"/>
              <a:t> model gathers a lot of data which can be exposed further.</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Proposition</a:t>
            </a:r>
            <a:endParaRPr/>
          </a:p>
        </p:txBody>
      </p:sp>
      <p:grpSp>
        <p:nvGrpSpPr>
          <p:cNvPr id="111" name="Google Shape;111;p15"/>
          <p:cNvGrpSpPr/>
          <p:nvPr/>
        </p:nvGrpSpPr>
        <p:grpSpPr>
          <a:xfrm>
            <a:off x="431916" y="1304875"/>
            <a:ext cx="1939621" cy="3416400"/>
            <a:chOff x="431925" y="1304875"/>
            <a:chExt cx="2628925" cy="3416400"/>
          </a:xfrm>
        </p:grpSpPr>
        <p:sp>
          <p:nvSpPr>
            <p:cNvPr id="112" name="Google Shape;11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5"/>
          <p:cNvSpPr txBox="1"/>
          <p:nvPr>
            <p:ph idx="4294967295" type="body"/>
          </p:nvPr>
        </p:nvSpPr>
        <p:spPr>
          <a:xfrm>
            <a:off x="50642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Books</a:t>
            </a:r>
            <a:endParaRPr>
              <a:solidFill>
                <a:schemeClr val="lt1"/>
              </a:solidFill>
            </a:endParaRPr>
          </a:p>
        </p:txBody>
      </p:sp>
      <p:sp>
        <p:nvSpPr>
          <p:cNvPr id="115" name="Google Shape;115;p15"/>
          <p:cNvSpPr txBox="1"/>
          <p:nvPr>
            <p:ph idx="4294967295" type="body"/>
          </p:nvPr>
        </p:nvSpPr>
        <p:spPr>
          <a:xfrm>
            <a:off x="50832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As a core of the platform, dedicated mostly to the free tier users, the books will represent a very big part of the revenue. This is in  fact very flexible in terms of offering discounts and advertising.</a:t>
            </a:r>
            <a:endParaRPr sz="1200"/>
          </a:p>
        </p:txBody>
      </p:sp>
      <p:sp>
        <p:nvSpPr>
          <p:cNvPr id="116" name="Google Shape;11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Advisor</a:t>
            </a:r>
            <a:endParaRPr>
              <a:solidFill>
                <a:schemeClr val="lt1"/>
              </a:solidFill>
            </a:endParaRPr>
          </a:p>
        </p:txBody>
      </p:sp>
      <p:sp>
        <p:nvSpPr>
          <p:cNvPr id="117" name="Google Shape;117;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Robust content</a:t>
            </a:r>
            <a:endParaRPr>
              <a:solidFill>
                <a:schemeClr val="lt1"/>
              </a:solidFill>
            </a:endParaRPr>
          </a:p>
        </p:txBody>
      </p:sp>
      <p:grpSp>
        <p:nvGrpSpPr>
          <p:cNvPr id="118" name="Google Shape;118;p15"/>
          <p:cNvGrpSpPr/>
          <p:nvPr/>
        </p:nvGrpSpPr>
        <p:grpSpPr>
          <a:xfrm>
            <a:off x="2540516" y="1304875"/>
            <a:ext cx="1939621" cy="3416400"/>
            <a:chOff x="431925" y="1304875"/>
            <a:chExt cx="2628925" cy="3416400"/>
          </a:xfrm>
        </p:grpSpPr>
        <p:sp>
          <p:nvSpPr>
            <p:cNvPr id="119" name="Google Shape;11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4649116" y="1304875"/>
            <a:ext cx="1939621" cy="3416400"/>
            <a:chOff x="431925" y="1304875"/>
            <a:chExt cx="2628925" cy="3416400"/>
          </a:xfrm>
        </p:grpSpPr>
        <p:sp>
          <p:nvSpPr>
            <p:cNvPr id="122" name="Google Shape;12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5"/>
          <p:cNvGrpSpPr/>
          <p:nvPr/>
        </p:nvGrpSpPr>
        <p:grpSpPr>
          <a:xfrm>
            <a:off x="6757716" y="1304875"/>
            <a:ext cx="1939621" cy="3416400"/>
            <a:chOff x="431925" y="1304875"/>
            <a:chExt cx="2628925" cy="3416400"/>
          </a:xfrm>
        </p:grpSpPr>
        <p:sp>
          <p:nvSpPr>
            <p:cNvPr id="125" name="Google Shape;125;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5"/>
          <p:cNvSpPr txBox="1"/>
          <p:nvPr>
            <p:ph idx="4294967295" type="body"/>
          </p:nvPr>
        </p:nvSpPr>
        <p:spPr>
          <a:xfrm>
            <a:off x="257777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Advisor</a:t>
            </a:r>
            <a:endParaRPr>
              <a:solidFill>
                <a:schemeClr val="lt1"/>
              </a:solidFill>
            </a:endParaRPr>
          </a:p>
        </p:txBody>
      </p:sp>
      <p:sp>
        <p:nvSpPr>
          <p:cNvPr id="128" name="Google Shape;128;p15"/>
          <p:cNvSpPr txBox="1"/>
          <p:nvPr>
            <p:ph idx="4294967295" type="body"/>
          </p:nvPr>
        </p:nvSpPr>
        <p:spPr>
          <a:xfrm>
            <a:off x="468637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Publishing opening</a:t>
            </a:r>
            <a:endParaRPr sz="1500">
              <a:solidFill>
                <a:schemeClr val="lt1"/>
              </a:solidFill>
            </a:endParaRPr>
          </a:p>
        </p:txBody>
      </p:sp>
      <p:sp>
        <p:nvSpPr>
          <p:cNvPr id="129" name="Google Shape;129;p15"/>
          <p:cNvSpPr txBox="1"/>
          <p:nvPr>
            <p:ph idx="4294967295" type="body"/>
          </p:nvPr>
        </p:nvSpPr>
        <p:spPr>
          <a:xfrm>
            <a:off x="679497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Robust content</a:t>
            </a:r>
            <a:endParaRPr>
              <a:solidFill>
                <a:schemeClr val="lt1"/>
              </a:solidFill>
            </a:endParaRPr>
          </a:p>
        </p:txBody>
      </p:sp>
      <p:sp>
        <p:nvSpPr>
          <p:cNvPr id="130" name="Google Shape;130;p15"/>
          <p:cNvSpPr txBox="1"/>
          <p:nvPr>
            <p:ph idx="4294967295" type="body"/>
          </p:nvPr>
        </p:nvSpPr>
        <p:spPr>
          <a:xfrm>
            <a:off x="262397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A unique feature which will bring great value proposition. This will use AI in order to serve an user a suggestion and eventually a discount for a specific book. </a:t>
            </a:r>
            <a:endParaRPr sz="1200"/>
          </a:p>
        </p:txBody>
      </p:sp>
      <p:sp>
        <p:nvSpPr>
          <p:cNvPr id="131" name="Google Shape;131;p15"/>
          <p:cNvSpPr txBox="1"/>
          <p:nvPr>
            <p:ph idx="4294967295" type="body"/>
          </p:nvPr>
        </p:nvSpPr>
        <p:spPr>
          <a:xfrm>
            <a:off x="473257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A powerful platform for newbie authors which want to publish a book without any classic publisher overhead. This is in fact what really makes Bookaholic unique in terms of features.</a:t>
            </a:r>
            <a:endParaRPr sz="1200"/>
          </a:p>
        </p:txBody>
      </p:sp>
      <p:sp>
        <p:nvSpPr>
          <p:cNvPr id="132" name="Google Shape;132;p15"/>
          <p:cNvSpPr txBox="1"/>
          <p:nvPr>
            <p:ph idx="4294967295" type="body"/>
          </p:nvPr>
        </p:nvSpPr>
        <p:spPr>
          <a:xfrm>
            <a:off x="684117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At the opposite side, the robust content is released to the developers for supporting continuous grow of the lecturer community.</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Channels</a:t>
            </a:r>
            <a:endParaRPr/>
          </a:p>
          <a:p>
            <a:pPr indent="0" lvl="0" marL="0" rtl="0" algn="l">
              <a:spcBef>
                <a:spcPts val="0"/>
              </a:spcBef>
              <a:spcAft>
                <a:spcPts val="0"/>
              </a:spcAft>
              <a:buNone/>
            </a:pPr>
            <a:r>
              <a:t/>
            </a:r>
            <a:endParaRPr/>
          </a:p>
        </p:txBody>
      </p:sp>
      <p:grpSp>
        <p:nvGrpSpPr>
          <p:cNvPr id="138" name="Google Shape;138;p16"/>
          <p:cNvGrpSpPr/>
          <p:nvPr/>
        </p:nvGrpSpPr>
        <p:grpSpPr>
          <a:xfrm>
            <a:off x="431925" y="1304875"/>
            <a:ext cx="2628925" cy="3416400"/>
            <a:chOff x="431925" y="1304875"/>
            <a:chExt cx="2628925" cy="3416400"/>
          </a:xfrm>
        </p:grpSpPr>
        <p:sp>
          <p:nvSpPr>
            <p:cNvPr id="139" name="Google Shape;139;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Main website</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42" name="Google Shape;142;p16"/>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 content will eventually be delivered through the website (the advises, the publishing method is exclusively online etc.). There will be a online hosted website which will deliver all these features.</a:t>
            </a:r>
            <a:endParaRPr sz="1200"/>
          </a:p>
          <a:p>
            <a:pPr indent="0" lvl="0" marL="0" rtl="0" algn="ctr">
              <a:spcBef>
                <a:spcPts val="1600"/>
              </a:spcBef>
              <a:spcAft>
                <a:spcPts val="1600"/>
              </a:spcAft>
              <a:buNone/>
            </a:pPr>
            <a:r>
              <a:t/>
            </a:r>
            <a:endParaRPr sz="1400"/>
          </a:p>
        </p:txBody>
      </p:sp>
      <p:grpSp>
        <p:nvGrpSpPr>
          <p:cNvPr id="143" name="Google Shape;143;p16"/>
          <p:cNvGrpSpPr/>
          <p:nvPr/>
        </p:nvGrpSpPr>
        <p:grpSpPr>
          <a:xfrm>
            <a:off x="3320450" y="1304875"/>
            <a:ext cx="2632500" cy="3416400"/>
            <a:chOff x="3320450" y="1304875"/>
            <a:chExt cx="2632500" cy="3416400"/>
          </a:xfrm>
        </p:grpSpPr>
        <p:sp>
          <p:nvSpPr>
            <p:cNvPr id="144" name="Google Shape;144;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Book delivering</a:t>
            </a:r>
            <a:endParaRPr>
              <a:solidFill>
                <a:schemeClr val="lt1"/>
              </a:solidFill>
            </a:endParaRPr>
          </a:p>
        </p:txBody>
      </p:sp>
      <p:sp>
        <p:nvSpPr>
          <p:cNvPr id="147" name="Google Shape;147;p16"/>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This is the most </a:t>
            </a:r>
            <a:r>
              <a:rPr lang="en" sz="1200"/>
              <a:t>physical</a:t>
            </a:r>
            <a:r>
              <a:rPr lang="en" sz="1200"/>
              <a:t> channel meaning that it requires storage and </a:t>
            </a:r>
            <a:r>
              <a:rPr lang="en" sz="1200"/>
              <a:t>couriers</a:t>
            </a:r>
            <a:r>
              <a:rPr lang="en" sz="1200"/>
              <a:t> for such channel as the books ordered are sold in physical format.</a:t>
            </a:r>
            <a:endParaRPr sz="1200"/>
          </a:p>
        </p:txBody>
      </p:sp>
      <p:grpSp>
        <p:nvGrpSpPr>
          <p:cNvPr id="148" name="Google Shape;148;p16"/>
          <p:cNvGrpSpPr/>
          <p:nvPr/>
        </p:nvGrpSpPr>
        <p:grpSpPr>
          <a:xfrm>
            <a:off x="6212550" y="1304875"/>
            <a:ext cx="2632500" cy="3416400"/>
            <a:chOff x="6212550" y="1304875"/>
            <a:chExt cx="2632500" cy="3416400"/>
          </a:xfrm>
        </p:grpSpPr>
        <p:sp>
          <p:nvSpPr>
            <p:cNvPr id="149" name="Google Shape;149;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Backdoor website</a:t>
            </a:r>
            <a:endParaRPr>
              <a:solidFill>
                <a:schemeClr val="lt1"/>
              </a:solidFill>
            </a:endParaRPr>
          </a:p>
        </p:txBody>
      </p:sp>
      <p:sp>
        <p:nvSpPr>
          <p:cNvPr id="152" name="Google Shape;152;p16"/>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last channel is </a:t>
            </a:r>
            <a:r>
              <a:rPr lang="en" sz="1200"/>
              <a:t>exclusively</a:t>
            </a:r>
            <a:r>
              <a:rPr lang="en" sz="1200"/>
              <a:t> for the developers. This is the way they can reuse the content: through a “backdoor” website which will deliver the gathered content.</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a:t>
            </a:r>
            <a:endParaRPr/>
          </a:p>
          <a:p>
            <a:pPr indent="0" lvl="0" marL="0" rtl="0" algn="l">
              <a:spcBef>
                <a:spcPts val="0"/>
              </a:spcBef>
              <a:spcAft>
                <a:spcPts val="0"/>
              </a:spcAft>
              <a:buNone/>
            </a:pPr>
            <a:r>
              <a:t/>
            </a:r>
            <a:endParaRPr/>
          </a:p>
        </p:txBody>
      </p:sp>
      <p:grpSp>
        <p:nvGrpSpPr>
          <p:cNvPr id="158" name="Google Shape;158;p17"/>
          <p:cNvGrpSpPr/>
          <p:nvPr/>
        </p:nvGrpSpPr>
        <p:grpSpPr>
          <a:xfrm>
            <a:off x="431925" y="1304875"/>
            <a:ext cx="2628925" cy="3416400"/>
            <a:chOff x="431925" y="1304875"/>
            <a:chExt cx="2628925" cy="3416400"/>
          </a:xfrm>
        </p:grpSpPr>
        <p:sp>
          <p:nvSpPr>
            <p:cNvPr id="159" name="Google Shape;159;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Mass customers</a:t>
            </a:r>
            <a:endParaRPr>
              <a:solidFill>
                <a:schemeClr val="lt1"/>
              </a:solidFill>
            </a:endParaRPr>
          </a:p>
        </p:txBody>
      </p:sp>
      <p:sp>
        <p:nvSpPr>
          <p:cNvPr id="162" name="Google Shape;162;p17"/>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default relationship will be established with the free tier users which will have access to all kind of information and eventually be able to buy books. These are considered mass as there is no specific </a:t>
            </a:r>
            <a:r>
              <a:rPr lang="en" sz="1200"/>
              <a:t>individuality</a:t>
            </a:r>
            <a:r>
              <a:rPr lang="en" sz="1200"/>
              <a:t> to the each of them as long as they do not go for a premium tier.</a:t>
            </a:r>
            <a:endParaRPr sz="1400"/>
          </a:p>
        </p:txBody>
      </p:sp>
      <p:grpSp>
        <p:nvGrpSpPr>
          <p:cNvPr id="163" name="Google Shape;163;p17"/>
          <p:cNvGrpSpPr/>
          <p:nvPr/>
        </p:nvGrpSpPr>
        <p:grpSpPr>
          <a:xfrm>
            <a:off x="3320450" y="1304875"/>
            <a:ext cx="2632500" cy="3416400"/>
            <a:chOff x="3320450" y="1304875"/>
            <a:chExt cx="2632500" cy="3416400"/>
          </a:xfrm>
        </p:grpSpPr>
        <p:sp>
          <p:nvSpPr>
            <p:cNvPr id="164" name="Google Shape;164;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Built-in “Lock-in”</a:t>
            </a:r>
            <a:endParaRPr>
              <a:solidFill>
                <a:schemeClr val="lt1"/>
              </a:solidFill>
            </a:endParaRPr>
          </a:p>
        </p:txBody>
      </p:sp>
      <p:sp>
        <p:nvSpPr>
          <p:cNvPr id="167" name="Google Shape;167;p17"/>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For special customers (premium tier) there is a rather more specific relationship as they have a more personalized environment. While the bloggers may be seen as mass customized due to their diverse blogs, the authors are built-in “lock-in” as they will </a:t>
            </a:r>
            <a:r>
              <a:rPr lang="en" sz="1200"/>
              <a:t>exclusively</a:t>
            </a:r>
            <a:r>
              <a:rPr lang="en" sz="1200"/>
              <a:t> use the platform for publishing their books.</a:t>
            </a:r>
            <a:endParaRPr sz="1200"/>
          </a:p>
        </p:txBody>
      </p:sp>
      <p:grpSp>
        <p:nvGrpSpPr>
          <p:cNvPr id="168" name="Google Shape;168;p17"/>
          <p:cNvGrpSpPr/>
          <p:nvPr/>
        </p:nvGrpSpPr>
        <p:grpSpPr>
          <a:xfrm>
            <a:off x="6212550" y="1304875"/>
            <a:ext cx="2632500" cy="3416400"/>
            <a:chOff x="6212550" y="1304875"/>
            <a:chExt cx="2632500" cy="3416400"/>
          </a:xfrm>
        </p:grpSpPr>
        <p:sp>
          <p:nvSpPr>
            <p:cNvPr id="169" name="Google Shape;169;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Built-in “Lock-in” - Dev</a:t>
            </a:r>
            <a:endParaRPr>
              <a:solidFill>
                <a:schemeClr val="lt1"/>
              </a:solidFill>
            </a:endParaRPr>
          </a:p>
        </p:txBody>
      </p:sp>
      <p:sp>
        <p:nvSpPr>
          <p:cNvPr id="172" name="Google Shape;172;p17"/>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dev part is rather different from the customer mass which use the application only for accessing on surface features. This relationship is established with developers which rely on our content in order to grow their company, thus they are seen as “lock-in”.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Revenue streams</a:t>
            </a:r>
            <a:endParaRPr/>
          </a:p>
        </p:txBody>
      </p:sp>
      <p:grpSp>
        <p:nvGrpSpPr>
          <p:cNvPr id="178" name="Google Shape;178;p18"/>
          <p:cNvGrpSpPr/>
          <p:nvPr/>
        </p:nvGrpSpPr>
        <p:grpSpPr>
          <a:xfrm>
            <a:off x="431925" y="1304875"/>
            <a:ext cx="2628925" cy="3416400"/>
            <a:chOff x="431925" y="1304875"/>
            <a:chExt cx="2628925" cy="3416400"/>
          </a:xfrm>
        </p:grpSpPr>
        <p:sp>
          <p:nvSpPr>
            <p:cNvPr id="179" name="Google Shape;179;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Periodic book selling</a:t>
            </a:r>
            <a:endParaRPr>
              <a:solidFill>
                <a:schemeClr val="lt1"/>
              </a:solidFill>
            </a:endParaRPr>
          </a:p>
        </p:txBody>
      </p:sp>
      <p:sp>
        <p:nvSpPr>
          <p:cNvPr id="182" name="Google Shape;182;p18"/>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free tier users can </a:t>
            </a:r>
            <a:r>
              <a:rPr lang="en" sz="1200"/>
              <a:t>contribute</a:t>
            </a:r>
            <a:r>
              <a:rPr lang="en" sz="1200"/>
              <a:t> to the platform in terms of revenue only by buying books. This is a bonus income towards the </a:t>
            </a:r>
            <a:r>
              <a:rPr lang="en" sz="1200"/>
              <a:t>sustainable</a:t>
            </a:r>
            <a:r>
              <a:rPr lang="en" sz="1200"/>
              <a:t> continuous streams as the other two. However this targets the most amount of users.</a:t>
            </a:r>
            <a:endParaRPr sz="1400"/>
          </a:p>
        </p:txBody>
      </p:sp>
      <p:grpSp>
        <p:nvGrpSpPr>
          <p:cNvPr id="183" name="Google Shape;183;p18"/>
          <p:cNvGrpSpPr/>
          <p:nvPr/>
        </p:nvGrpSpPr>
        <p:grpSpPr>
          <a:xfrm>
            <a:off x="3320450" y="1304875"/>
            <a:ext cx="2632500" cy="3416400"/>
            <a:chOff x="3320450" y="1304875"/>
            <a:chExt cx="2632500" cy="3416400"/>
          </a:xfrm>
        </p:grpSpPr>
        <p:sp>
          <p:nvSpPr>
            <p:cNvPr id="184" name="Google Shape;184;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Premium account</a:t>
            </a:r>
            <a:endParaRPr>
              <a:solidFill>
                <a:schemeClr val="lt1"/>
              </a:solidFill>
            </a:endParaRPr>
          </a:p>
        </p:txBody>
      </p:sp>
      <p:sp>
        <p:nvSpPr>
          <p:cNvPr id="187" name="Google Shape;187;p18"/>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premium account is a </a:t>
            </a:r>
            <a:r>
              <a:rPr lang="en" sz="1200"/>
              <a:t>sustainable</a:t>
            </a:r>
            <a:r>
              <a:rPr lang="en" sz="1200"/>
              <a:t> revenue stream as it is based on monthly/annual subscriptions for bloggers and authors. There is also flexibility in terms of book publishing where the way of taxing is similar to the cloud services.</a:t>
            </a:r>
            <a:endParaRPr sz="1200"/>
          </a:p>
        </p:txBody>
      </p:sp>
      <p:grpSp>
        <p:nvGrpSpPr>
          <p:cNvPr id="188" name="Google Shape;188;p18"/>
          <p:cNvGrpSpPr/>
          <p:nvPr/>
        </p:nvGrpSpPr>
        <p:grpSpPr>
          <a:xfrm>
            <a:off x="6212550" y="1304875"/>
            <a:ext cx="2632500" cy="3416400"/>
            <a:chOff x="6212550" y="1304875"/>
            <a:chExt cx="2632500" cy="3416400"/>
          </a:xfrm>
        </p:grpSpPr>
        <p:sp>
          <p:nvSpPr>
            <p:cNvPr id="189" name="Google Shape;189;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API Subscription</a:t>
            </a:r>
            <a:endParaRPr>
              <a:solidFill>
                <a:schemeClr val="lt1"/>
              </a:solidFill>
            </a:endParaRPr>
          </a:p>
        </p:txBody>
      </p:sp>
      <p:sp>
        <p:nvSpPr>
          <p:cNvPr id="192" name="Google Shape;192;p18"/>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API </a:t>
            </a:r>
            <a:r>
              <a:rPr lang="en" sz="1200"/>
              <a:t>subscription</a:t>
            </a:r>
            <a:r>
              <a:rPr lang="en" sz="1200"/>
              <a:t> is dedicated for the devs, which will pay for a subscription in order to use the content. The subscription is granted on a fee for a limited time, thus there is not </a:t>
            </a:r>
            <a:r>
              <a:rPr lang="en" sz="1200"/>
              <a:t>necessary</a:t>
            </a:r>
            <a:r>
              <a:rPr lang="en" sz="1200"/>
              <a:t> a </a:t>
            </a:r>
            <a:r>
              <a:rPr lang="en" sz="1200"/>
              <a:t>continuous</a:t>
            </a:r>
            <a:r>
              <a:rPr lang="en" sz="1200"/>
              <a:t> flow of money.</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resources</a:t>
            </a:r>
            <a:endParaRPr/>
          </a:p>
        </p:txBody>
      </p:sp>
      <p:grpSp>
        <p:nvGrpSpPr>
          <p:cNvPr id="198" name="Google Shape;198;p19"/>
          <p:cNvGrpSpPr/>
          <p:nvPr/>
        </p:nvGrpSpPr>
        <p:grpSpPr>
          <a:xfrm>
            <a:off x="431925" y="1304875"/>
            <a:ext cx="2628925" cy="3416400"/>
            <a:chOff x="431925" y="1304875"/>
            <a:chExt cx="2628925" cy="3416400"/>
          </a:xfrm>
        </p:grpSpPr>
        <p:sp>
          <p:nvSpPr>
            <p:cNvPr id="199" name="Google Shape;199;p1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9"/>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Developing platform</a:t>
            </a:r>
            <a:endParaRPr sz="1400">
              <a:solidFill>
                <a:schemeClr val="lt1"/>
              </a:solidFill>
            </a:endParaRPr>
          </a:p>
          <a:p>
            <a:pPr indent="0" lvl="0" marL="0" rtl="0" algn="l">
              <a:spcBef>
                <a:spcPts val="0"/>
              </a:spcBef>
              <a:spcAft>
                <a:spcPts val="0"/>
              </a:spcAft>
              <a:buNone/>
            </a:pPr>
            <a:r>
              <a:t/>
            </a:r>
            <a:endParaRPr>
              <a:solidFill>
                <a:schemeClr val="lt1"/>
              </a:solidFill>
            </a:endParaRPr>
          </a:p>
        </p:txBody>
      </p:sp>
      <p:sp>
        <p:nvSpPr>
          <p:cNvPr id="202" name="Google Shape;202;p19"/>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developing platform is part of the core of the application as it influences the wellbeing of the application. This will be served by Microsoft Azure, as the application will be built ultimately on the support provided by the cloud service.</a:t>
            </a:r>
            <a:endParaRPr sz="1200"/>
          </a:p>
        </p:txBody>
      </p:sp>
      <p:grpSp>
        <p:nvGrpSpPr>
          <p:cNvPr id="203" name="Google Shape;203;p19"/>
          <p:cNvGrpSpPr/>
          <p:nvPr/>
        </p:nvGrpSpPr>
        <p:grpSpPr>
          <a:xfrm>
            <a:off x="3320450" y="1304875"/>
            <a:ext cx="2632500" cy="3416400"/>
            <a:chOff x="3320450" y="1304875"/>
            <a:chExt cx="2632500" cy="3416400"/>
          </a:xfrm>
        </p:grpSpPr>
        <p:sp>
          <p:nvSpPr>
            <p:cNvPr id="204" name="Google Shape;204;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9"/>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Software developers</a:t>
            </a:r>
            <a:endParaRPr sz="1400">
              <a:solidFill>
                <a:schemeClr val="lt1"/>
              </a:solidFil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t/>
            </a:r>
            <a:endParaRPr>
              <a:solidFill>
                <a:schemeClr val="lt1"/>
              </a:solidFill>
            </a:endParaRPr>
          </a:p>
        </p:txBody>
      </p:sp>
      <p:sp>
        <p:nvSpPr>
          <p:cNvPr id="207" name="Google Shape;207;p19"/>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premium account is a sustainable revenue stream as it is based on monthly/annual subscriptions for bloggers and authors. There is also flexibility in terms of book publishing where the way of taxing is similar to the cloud services.</a:t>
            </a:r>
            <a:endParaRPr sz="1200"/>
          </a:p>
        </p:txBody>
      </p:sp>
      <p:grpSp>
        <p:nvGrpSpPr>
          <p:cNvPr id="208" name="Google Shape;208;p19"/>
          <p:cNvGrpSpPr/>
          <p:nvPr/>
        </p:nvGrpSpPr>
        <p:grpSpPr>
          <a:xfrm>
            <a:off x="6212550" y="1304875"/>
            <a:ext cx="2632500" cy="3416400"/>
            <a:chOff x="6212550" y="1304875"/>
            <a:chExt cx="2632500" cy="3416400"/>
          </a:xfrm>
        </p:grpSpPr>
        <p:sp>
          <p:nvSpPr>
            <p:cNvPr id="209" name="Google Shape;209;p1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9"/>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Storage</a:t>
            </a:r>
            <a:endParaRPr>
              <a:solidFill>
                <a:schemeClr val="lt1"/>
              </a:solidFill>
            </a:endParaRPr>
          </a:p>
        </p:txBody>
      </p:sp>
      <p:sp>
        <p:nvSpPr>
          <p:cNvPr id="212" name="Google Shape;212;p19"/>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A way of storage for the </a:t>
            </a:r>
            <a:r>
              <a:rPr lang="en" sz="1200"/>
              <a:t>physical</a:t>
            </a:r>
            <a:r>
              <a:rPr lang="en" sz="1200"/>
              <a:t> books is required. There are several way books should be delivered thus there must be a way to storage all these books bought or manufactured beforehand.</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activities</a:t>
            </a:r>
            <a:endParaRPr/>
          </a:p>
        </p:txBody>
      </p:sp>
      <p:grpSp>
        <p:nvGrpSpPr>
          <p:cNvPr id="218" name="Google Shape;218;p20"/>
          <p:cNvGrpSpPr/>
          <p:nvPr/>
        </p:nvGrpSpPr>
        <p:grpSpPr>
          <a:xfrm>
            <a:off x="431916" y="1304875"/>
            <a:ext cx="1939621" cy="3416400"/>
            <a:chOff x="431925" y="1304875"/>
            <a:chExt cx="2628925" cy="3416400"/>
          </a:xfrm>
        </p:grpSpPr>
        <p:sp>
          <p:nvSpPr>
            <p:cNvPr id="219" name="Google Shape;219;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0"/>
          <p:cNvSpPr txBox="1"/>
          <p:nvPr>
            <p:ph idx="4294967295" type="body"/>
          </p:nvPr>
        </p:nvSpPr>
        <p:spPr>
          <a:xfrm>
            <a:off x="50642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Maintenance</a:t>
            </a:r>
            <a:endParaRPr sz="1400">
              <a:solidFill>
                <a:schemeClr val="lt1"/>
              </a:solidFill>
            </a:endParaRPr>
          </a:p>
        </p:txBody>
      </p:sp>
      <p:sp>
        <p:nvSpPr>
          <p:cNvPr id="222" name="Google Shape;222;p20"/>
          <p:cNvSpPr txBox="1"/>
          <p:nvPr>
            <p:ph idx="4294967295" type="body"/>
          </p:nvPr>
        </p:nvSpPr>
        <p:spPr>
          <a:xfrm>
            <a:off x="50832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application will need for sure maintenance as it is a </a:t>
            </a:r>
            <a:r>
              <a:rPr lang="en" sz="1200"/>
              <a:t>continuously</a:t>
            </a:r>
            <a:r>
              <a:rPr lang="en" sz="1200"/>
              <a:t> growing </a:t>
            </a:r>
            <a:r>
              <a:rPr lang="en" sz="1200"/>
              <a:t>application</a:t>
            </a:r>
            <a:r>
              <a:rPr lang="en" sz="1200"/>
              <a:t> which is not necessary autonomous on its own.</a:t>
            </a:r>
            <a:endParaRPr sz="1200"/>
          </a:p>
        </p:txBody>
      </p:sp>
      <p:sp>
        <p:nvSpPr>
          <p:cNvPr id="223" name="Google Shape;223;p2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Advisor</a:t>
            </a:r>
            <a:endParaRPr>
              <a:solidFill>
                <a:schemeClr val="lt1"/>
              </a:solidFill>
            </a:endParaRPr>
          </a:p>
        </p:txBody>
      </p:sp>
      <p:sp>
        <p:nvSpPr>
          <p:cNvPr id="224" name="Google Shape;224;p2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Robust content</a:t>
            </a:r>
            <a:endParaRPr>
              <a:solidFill>
                <a:schemeClr val="lt1"/>
              </a:solidFill>
            </a:endParaRPr>
          </a:p>
        </p:txBody>
      </p:sp>
      <p:grpSp>
        <p:nvGrpSpPr>
          <p:cNvPr id="225" name="Google Shape;225;p20"/>
          <p:cNvGrpSpPr/>
          <p:nvPr/>
        </p:nvGrpSpPr>
        <p:grpSpPr>
          <a:xfrm>
            <a:off x="2540516" y="1304875"/>
            <a:ext cx="1939621" cy="3416400"/>
            <a:chOff x="431925" y="1304875"/>
            <a:chExt cx="2628925" cy="3416400"/>
          </a:xfrm>
        </p:grpSpPr>
        <p:sp>
          <p:nvSpPr>
            <p:cNvPr id="226" name="Google Shape;226;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0"/>
          <p:cNvGrpSpPr/>
          <p:nvPr/>
        </p:nvGrpSpPr>
        <p:grpSpPr>
          <a:xfrm>
            <a:off x="4649116" y="1304875"/>
            <a:ext cx="1939621" cy="3416400"/>
            <a:chOff x="431925" y="1304875"/>
            <a:chExt cx="2628925" cy="3416400"/>
          </a:xfrm>
        </p:grpSpPr>
        <p:sp>
          <p:nvSpPr>
            <p:cNvPr id="229" name="Google Shape;229;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20"/>
          <p:cNvGrpSpPr/>
          <p:nvPr/>
        </p:nvGrpSpPr>
        <p:grpSpPr>
          <a:xfrm>
            <a:off x="6757716" y="1304875"/>
            <a:ext cx="1939621" cy="3416400"/>
            <a:chOff x="431925" y="1304875"/>
            <a:chExt cx="2628925" cy="3416400"/>
          </a:xfrm>
        </p:grpSpPr>
        <p:sp>
          <p:nvSpPr>
            <p:cNvPr id="232" name="Google Shape;232;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0"/>
          <p:cNvSpPr txBox="1"/>
          <p:nvPr>
            <p:ph idx="4294967295" type="body"/>
          </p:nvPr>
        </p:nvSpPr>
        <p:spPr>
          <a:xfrm>
            <a:off x="257777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Marketing</a:t>
            </a:r>
            <a:endParaRPr sz="1400">
              <a:solidFill>
                <a:schemeClr val="lt1"/>
              </a:solidFill>
            </a:endParaRPr>
          </a:p>
        </p:txBody>
      </p:sp>
      <p:sp>
        <p:nvSpPr>
          <p:cNvPr id="235" name="Google Shape;235;p20"/>
          <p:cNvSpPr txBox="1"/>
          <p:nvPr>
            <p:ph idx="4294967295" type="body"/>
          </p:nvPr>
        </p:nvSpPr>
        <p:spPr>
          <a:xfrm>
            <a:off x="468637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Distribution</a:t>
            </a:r>
            <a:endParaRPr sz="1500">
              <a:solidFill>
                <a:schemeClr val="lt1"/>
              </a:solidFill>
            </a:endParaRPr>
          </a:p>
        </p:txBody>
      </p:sp>
      <p:sp>
        <p:nvSpPr>
          <p:cNvPr id="236" name="Google Shape;236;p20"/>
          <p:cNvSpPr txBox="1"/>
          <p:nvPr>
            <p:ph idx="4294967295" type="body"/>
          </p:nvPr>
        </p:nvSpPr>
        <p:spPr>
          <a:xfrm>
            <a:off x="6794975" y="1304875"/>
            <a:ext cx="1865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Manufacture</a:t>
            </a:r>
            <a:endParaRPr sz="1400">
              <a:solidFill>
                <a:schemeClr val="lt1"/>
              </a:solidFill>
            </a:endParaRPr>
          </a:p>
        </p:txBody>
      </p:sp>
      <p:sp>
        <p:nvSpPr>
          <p:cNvPr id="237" name="Google Shape;237;p20"/>
          <p:cNvSpPr txBox="1"/>
          <p:nvPr>
            <p:ph idx="4294967295" type="body"/>
          </p:nvPr>
        </p:nvSpPr>
        <p:spPr>
          <a:xfrm>
            <a:off x="262397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marketing part is evident as the </a:t>
            </a:r>
            <a:r>
              <a:rPr lang="en" sz="1200"/>
              <a:t>application</a:t>
            </a:r>
            <a:r>
              <a:rPr lang="en" sz="1200"/>
              <a:t> implies selling books </a:t>
            </a:r>
            <a:r>
              <a:rPr lang="en" sz="1200"/>
              <a:t>supported</a:t>
            </a:r>
            <a:r>
              <a:rPr lang="en" sz="1200"/>
              <a:t> by publishers or created by our company.</a:t>
            </a:r>
            <a:endParaRPr sz="1200"/>
          </a:p>
        </p:txBody>
      </p:sp>
      <p:sp>
        <p:nvSpPr>
          <p:cNvPr id="238" name="Google Shape;238;p20"/>
          <p:cNvSpPr txBox="1"/>
          <p:nvPr>
            <p:ph idx="4294967295" type="body"/>
          </p:nvPr>
        </p:nvSpPr>
        <p:spPr>
          <a:xfrm>
            <a:off x="473257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 distribution is triggered by the well being of the marketing. As long as the marketing work, the distribution is mandatory in order to deliver books to the customers.</a:t>
            </a:r>
            <a:endParaRPr sz="1200"/>
          </a:p>
        </p:txBody>
      </p:sp>
      <p:sp>
        <p:nvSpPr>
          <p:cNvPr id="239" name="Google Shape;239;p20"/>
          <p:cNvSpPr txBox="1"/>
          <p:nvPr>
            <p:ph idx="4294967295" type="body"/>
          </p:nvPr>
        </p:nvSpPr>
        <p:spPr>
          <a:xfrm>
            <a:off x="6841175" y="1850300"/>
            <a:ext cx="17727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There is a constant need for manufacturing new books in order to respect the obligations towards the premium tier users.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partners</a:t>
            </a:r>
            <a:endParaRPr/>
          </a:p>
        </p:txBody>
      </p:sp>
      <p:grpSp>
        <p:nvGrpSpPr>
          <p:cNvPr id="245" name="Google Shape;245;p21"/>
          <p:cNvGrpSpPr/>
          <p:nvPr/>
        </p:nvGrpSpPr>
        <p:grpSpPr>
          <a:xfrm>
            <a:off x="431925" y="1304875"/>
            <a:ext cx="2628925" cy="3416400"/>
            <a:chOff x="431925" y="1304875"/>
            <a:chExt cx="2628925" cy="3416400"/>
          </a:xfrm>
        </p:grpSpPr>
        <p:sp>
          <p:nvSpPr>
            <p:cNvPr id="246" name="Google Shape;246;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Book publishers</a:t>
            </a:r>
            <a:endParaRPr>
              <a:solidFill>
                <a:schemeClr val="lt1"/>
              </a:solidFill>
            </a:endParaRPr>
          </a:p>
        </p:txBody>
      </p:sp>
      <p:sp>
        <p:nvSpPr>
          <p:cNvPr id="249" name="Google Shape;249;p21"/>
          <p:cNvSpPr txBox="1"/>
          <p:nvPr>
            <p:ph idx="4294967295" type="body"/>
          </p:nvPr>
        </p:nvSpPr>
        <p:spPr>
          <a:xfrm>
            <a:off x="50832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For the core application we will need book publishers in order to provide books for us to sell. In an eventual MVP, this is a must, thus the book publishers are a key resource.</a:t>
            </a:r>
            <a:endParaRPr sz="1200"/>
          </a:p>
          <a:p>
            <a:pPr indent="0" lvl="0" marL="0" rtl="0" algn="ctr">
              <a:spcBef>
                <a:spcPts val="1600"/>
              </a:spcBef>
              <a:spcAft>
                <a:spcPts val="1600"/>
              </a:spcAft>
              <a:buNone/>
            </a:pPr>
            <a:r>
              <a:t/>
            </a:r>
            <a:endParaRPr sz="1200"/>
          </a:p>
        </p:txBody>
      </p:sp>
      <p:grpSp>
        <p:nvGrpSpPr>
          <p:cNvPr id="250" name="Google Shape;250;p21"/>
          <p:cNvGrpSpPr/>
          <p:nvPr/>
        </p:nvGrpSpPr>
        <p:grpSpPr>
          <a:xfrm>
            <a:off x="3320450" y="1304875"/>
            <a:ext cx="2632500" cy="3416400"/>
            <a:chOff x="3320450" y="1304875"/>
            <a:chExt cx="2632500" cy="3416400"/>
          </a:xfrm>
        </p:grpSpPr>
        <p:sp>
          <p:nvSpPr>
            <p:cNvPr id="251" name="Google Shape;251;p2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Book manufacturer</a:t>
            </a:r>
            <a:endParaRPr>
              <a:solidFill>
                <a:schemeClr val="lt1"/>
              </a:solidFill>
            </a:endParaRPr>
          </a:p>
        </p:txBody>
      </p:sp>
      <p:sp>
        <p:nvSpPr>
          <p:cNvPr id="254" name="Google Shape;254;p21"/>
          <p:cNvSpPr txBox="1"/>
          <p:nvPr>
            <p:ph idx="4294967295" type="body"/>
          </p:nvPr>
        </p:nvSpPr>
        <p:spPr>
          <a:xfrm>
            <a:off x="3396775"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 book manufacturing is a must for kicking in the innovation. The application will require access to a great manufacturers in order to deliver unique books with a high quality.</a:t>
            </a:r>
            <a:endParaRPr sz="1200"/>
          </a:p>
          <a:p>
            <a:pPr indent="0" lvl="0" marL="0" rtl="0" algn="ctr">
              <a:spcBef>
                <a:spcPts val="1600"/>
              </a:spcBef>
              <a:spcAft>
                <a:spcPts val="1600"/>
              </a:spcAft>
              <a:buNone/>
            </a:pPr>
            <a:r>
              <a:t/>
            </a:r>
            <a:endParaRPr sz="1200"/>
          </a:p>
        </p:txBody>
      </p:sp>
      <p:grpSp>
        <p:nvGrpSpPr>
          <p:cNvPr id="255" name="Google Shape;255;p21"/>
          <p:cNvGrpSpPr/>
          <p:nvPr/>
        </p:nvGrpSpPr>
        <p:grpSpPr>
          <a:xfrm>
            <a:off x="6212550" y="1304875"/>
            <a:ext cx="2632500" cy="3416400"/>
            <a:chOff x="6212550" y="1304875"/>
            <a:chExt cx="2632500" cy="3416400"/>
          </a:xfrm>
        </p:grpSpPr>
        <p:sp>
          <p:nvSpPr>
            <p:cNvPr id="256" name="Google Shape;256;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2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Distribution service</a:t>
            </a:r>
            <a:endParaRPr>
              <a:solidFill>
                <a:schemeClr val="lt1"/>
              </a:solidFill>
            </a:endParaRPr>
          </a:p>
        </p:txBody>
      </p:sp>
      <p:sp>
        <p:nvSpPr>
          <p:cNvPr id="259" name="Google Shape;259;p21"/>
          <p:cNvSpPr txBox="1"/>
          <p:nvPr>
            <p:ph idx="4294967295" type="body"/>
          </p:nvPr>
        </p:nvSpPr>
        <p:spPr>
          <a:xfrm>
            <a:off x="6286400" y="1850300"/>
            <a:ext cx="2478600" cy="279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200"/>
              <a:t>Also part of the core MVP, a distributing service is required. Although not crucial in terms of quality, this can for sure enhance the customer experience.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