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80" r:id="rId3"/>
    <p:sldId id="294" r:id="rId4"/>
    <p:sldId id="317" r:id="rId5"/>
    <p:sldId id="312" r:id="rId6"/>
    <p:sldId id="318" r:id="rId7"/>
    <p:sldId id="316" r:id="rId8"/>
    <p:sldId id="320" r:id="rId9"/>
    <p:sldId id="321" r:id="rId10"/>
    <p:sldId id="322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22EB9-922A-4752-8DD3-E09B4B514190}" v="4" dt="2024-01-18T14:06:00.54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6247" autoAdjust="0"/>
  </p:normalViewPr>
  <p:slideViewPr>
    <p:cSldViewPr snapToGrid="0" snapToObjects="1">
      <p:cViewPr varScale="1">
        <p:scale>
          <a:sx n="90" d="100"/>
          <a:sy n="90" d="100"/>
        </p:scale>
        <p:origin x="648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0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xmlns="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xmlns="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xmlns="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xmlns="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xmlns="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xmlns="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xmlns="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xmlns="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xmlns="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xmlns="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xmlns="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xmlns="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xmlns="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xmlns="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xmlns="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xmlns="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xmlns="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740967"/>
            <a:ext cx="5385816" cy="1225296"/>
          </a:xfrm>
        </p:spPr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An Intelligent Mirror System for Harmonizing Attire Elements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2404" y="5326256"/>
            <a:ext cx="3493008" cy="878908"/>
          </a:xfrm>
        </p:spPr>
        <p:txBody>
          <a:bodyPr vert="horz" lIns="0" tIns="0" rIns="0" bIns="0" rtlCol="0" anchor="t">
            <a:noAutofit/>
          </a:bodyPr>
          <a:lstStyle/>
          <a:p>
            <a:pPr algn="r"/>
            <a:r>
              <a:rPr lang="en-US" b="1" dirty="0">
                <a:solidFill>
                  <a:srgbClr val="FDFBF6"/>
                </a:solidFill>
              </a:rPr>
              <a:t>Students:</a:t>
            </a:r>
            <a:endParaRPr lang="en-US" b="1" dirty="0">
              <a:solidFill>
                <a:srgbClr val="FDFBF6"/>
              </a:solidFill>
              <a:cs typeface="Sabon Next LT"/>
            </a:endParaRPr>
          </a:p>
          <a:p>
            <a:pPr algn="r"/>
            <a:r>
              <a:rPr lang="ro-RO" sz="1100" b="1" dirty="0">
                <a:solidFill>
                  <a:srgbClr val="FDFBF6"/>
                </a:solidFill>
                <a:latin typeface="Sabon Next LT"/>
                <a:cs typeface="Arial"/>
              </a:rPr>
              <a:t>Ciobanu Bogdan</a:t>
            </a:r>
            <a:r>
              <a:rPr lang="ro-RO" sz="1100" b="1" dirty="0">
                <a:latin typeface="Sabon Next LT"/>
                <a:cs typeface="Arial"/>
              </a:rPr>
              <a:t/>
            </a:r>
            <a:br>
              <a:rPr lang="ro-RO" sz="1100" b="1" dirty="0">
                <a:latin typeface="Sabon Next LT"/>
                <a:cs typeface="Arial"/>
              </a:rPr>
            </a:br>
            <a:r>
              <a:rPr lang="ro-RO" sz="1100" b="1" dirty="0">
                <a:solidFill>
                  <a:srgbClr val="FDFBF6"/>
                </a:solidFill>
                <a:latin typeface="Sabon Next LT"/>
                <a:cs typeface="Arial"/>
              </a:rPr>
              <a:t>Marica Denisa</a:t>
            </a:r>
            <a:r>
              <a:rPr lang="ro-RO" sz="1100" b="1" dirty="0">
                <a:latin typeface="Sabon Next LT"/>
                <a:cs typeface="Arial"/>
              </a:rPr>
              <a:t/>
            </a:r>
            <a:br>
              <a:rPr lang="ro-RO" sz="1100" b="1" dirty="0">
                <a:latin typeface="Sabon Next LT"/>
                <a:cs typeface="Arial"/>
              </a:rPr>
            </a:br>
            <a:r>
              <a:rPr lang="ro-RO" sz="1100" b="1" dirty="0">
                <a:solidFill>
                  <a:srgbClr val="FDFBF6"/>
                </a:solidFill>
                <a:latin typeface="Sabon Next LT"/>
                <a:cs typeface="Arial"/>
              </a:rPr>
              <a:t>Vasilescu Matei</a:t>
            </a:r>
            <a:r>
              <a:rPr lang="ro-RO" sz="1100" b="1" dirty="0">
                <a:latin typeface="Sabon Next LT"/>
                <a:cs typeface="Arial"/>
              </a:rPr>
              <a:t/>
            </a:r>
            <a:br>
              <a:rPr lang="ro-RO" sz="1100" b="1" dirty="0">
                <a:latin typeface="Sabon Next LT"/>
                <a:cs typeface="Arial"/>
              </a:rPr>
            </a:br>
            <a:r>
              <a:rPr lang="ro-RO" sz="1100" b="1" dirty="0">
                <a:solidFill>
                  <a:srgbClr val="FDFBF6"/>
                </a:solidFill>
                <a:latin typeface="Sabon Next LT"/>
                <a:cs typeface="Arial"/>
              </a:rPr>
              <a:t>Vaceanu Ramona</a:t>
            </a:r>
            <a:r>
              <a:rPr lang="ro-RO" sz="1100" b="1" dirty="0">
                <a:latin typeface="Sabon Next LT"/>
                <a:cs typeface="Arial"/>
              </a:rPr>
              <a:t/>
            </a:r>
            <a:br>
              <a:rPr lang="ro-RO" sz="1100" b="1" dirty="0">
                <a:latin typeface="Sabon Next LT"/>
                <a:cs typeface="Arial"/>
              </a:rPr>
            </a:br>
            <a:endParaRPr lang="en-US" sz="1100" b="1" dirty="0">
              <a:solidFill>
                <a:srgbClr val="FDFBF6"/>
              </a:solidFill>
              <a:latin typeface="Sabon Next LT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B5F510-1AEB-4E87-8282-B2363A96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77" y="213053"/>
            <a:ext cx="604921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51B21-7179-9D78-0D90-A29B6632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27" y="432907"/>
            <a:ext cx="5051173" cy="6675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D2EBE2-52DC-33D9-074C-8CE08DFD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827" y="2106987"/>
            <a:ext cx="6719612" cy="2176272"/>
          </a:xfrm>
        </p:spPr>
        <p:txBody>
          <a:bodyPr/>
          <a:lstStyle/>
          <a:p>
            <a:r>
              <a:rPr lang="en-US" dirty="0"/>
              <a:t>In conclusion, our Intelligent Mirror System project is set to redefine the fashion industry through a fusion of AI, augmented reality, and sustainability. The collaboration among consortium partners ensures a holistic approach, covering project coordination, retail insights, cutting-edge technology, and eco-friendly practices.</a:t>
            </a:r>
          </a:p>
        </p:txBody>
      </p:sp>
    </p:spTree>
    <p:extLst>
      <p:ext uri="{BB962C8B-B14F-4D97-AF65-F5344CB8AC3E}">
        <p14:creationId xmlns:p14="http://schemas.microsoft.com/office/powerpoint/2010/main" val="243059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176" y="1598707"/>
            <a:ext cx="6596742" cy="3660586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612" y="210312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FFB09D-55A3-2E54-D457-9D646FE66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951"/>
            <a:ext cx="3426435" cy="267461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44E8CDA-55C3-0143-1411-B3D8D1E1F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83349"/>
              </p:ext>
            </p:extLst>
          </p:nvPr>
        </p:nvGraphicFramePr>
        <p:xfrm>
          <a:off x="3753612" y="1090088"/>
          <a:ext cx="8128000" cy="5689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977348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283991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Project Overview: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Scientific and Technical Barriers: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440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Smart Mirror: Revolutionary fusion of technology and fashion in retail.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Cutting-edge technologies: Image recognition, attribute analysis, real-time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Conquering real-time image processing intricacies for attribute recognition.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Developing advanced algorithms for enhanced clothing matching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0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Practical Relevance: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Original and Innovative Aspects: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533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Seamless alignment with technology and fashion fusion in retail.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Enhances consumer search, transforms retail chains, improves customer engagement.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Pioneering advanced image recognition techniques leveraging deep learning.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Real-time processing capabilities for dynamic and interactive user experiences.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67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Contribution Beyond State of the Art: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Interdisciplinary Characteristics: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947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Advanced image recognition and real-time processing capabilities.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Sets new benchmarks in accurate and personalized clothing recommendations.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Collaboration in computer science, fashion design, and materials science.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Computer vision informed by fashion design principles for style-conscious recommendations.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34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Objectives and Outcomes: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Comparative Contribution: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086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Develop a Smart Mirror system for recognizing diverse clothing attributes.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Overcome technical barriers in real-time image processing for retail context.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Outperforms existing smart mirrors with new benchmarks in accuracy and speed.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Signals a paradigm shift in capabilities and expectations of interactive retail technologies.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385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15080"/>
            <a:ext cx="7904748" cy="768096"/>
          </a:xfrm>
        </p:spPr>
        <p:txBody>
          <a:bodyPr/>
          <a:lstStyle/>
          <a:p>
            <a:r>
              <a:rPr lang="en-US" sz="2800" dirty="0"/>
              <a:t>Project Overview and Dissemination</a:t>
            </a:r>
            <a:endParaRPr lang="ro-RO" sz="2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CAB048F-60D8-B52D-2B73-CE9B4413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485215"/>
            <a:ext cx="8763000" cy="224457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b="1" dirty="0">
                <a:ea typeface="+mn-lt"/>
                <a:cs typeface="+mn-lt"/>
              </a:rPr>
              <a:t>Project Overview: Fashion Technology</a:t>
            </a: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Intersection of fashion and technology for revolutionary advancements.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Smart mirrors utilizing augmented reality and AI to redefine personal styling.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Attire Coordination Challenges: Existing difficulties in harmonizing color, style, and occasions.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Intelligent mirror system addresses challenges with innovative applications.</a:t>
            </a:r>
          </a:p>
          <a:p>
            <a:pPr algn="just"/>
            <a:endParaRPr lang="en-US" sz="1800" dirty="0">
              <a:ea typeface="+mn-lt"/>
              <a:cs typeface="+mn-lt"/>
            </a:endParaRPr>
          </a:p>
          <a:p>
            <a:pPr algn="just"/>
            <a:r>
              <a:rPr lang="en-US" sz="1800" b="1" dirty="0">
                <a:ea typeface="+mn-lt"/>
                <a:cs typeface="+mn-lt"/>
              </a:rPr>
              <a:t>Dissemination and Exploitation</a:t>
            </a: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Dissemination Strategies: Scholarly publications, conference presentations, online platforms, and social media.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Industry Collaboration and Outreach: Collaboration with fashion retailers, tech companies, and organizations.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User Engagement and Feedback: Beta testing, user surveys, online community, and educational initiatives.</a:t>
            </a:r>
            <a:endParaRPr lang="ro-RO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032" y="215080"/>
            <a:ext cx="7820526" cy="768096"/>
          </a:xfrm>
        </p:spPr>
        <p:txBody>
          <a:bodyPr/>
          <a:lstStyle/>
          <a:p>
            <a:r>
              <a:rPr lang="en-US" sz="2800" dirty="0"/>
              <a:t>Applications, Quality of Life, and Integration</a:t>
            </a:r>
            <a:endParaRPr lang="ro-RO" sz="2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CAB048F-60D8-B52D-2B73-CE9B4413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032" y="1230627"/>
            <a:ext cx="8750967" cy="224457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b="1" dirty="0">
                <a:ea typeface="+mn-lt"/>
                <a:cs typeface="+mn-lt"/>
              </a:rPr>
              <a:t>Applications with Market Potential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Retail Environments: Virtual try-on for enhanced in-store experience.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Personal Home Use: Comprehensive personal styling assistant, integration with smart home technologies.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Fashion Events and Shows: Virtual fitting rooms, integration into fashion showrooms.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Market Research and Consumer Behavior: Analysis of consumer behavior, preferences, and trends.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Accessibility and Inclusivity: Consideration of diverse demographics, body types, and preferences.</a:t>
            </a:r>
          </a:p>
          <a:p>
            <a:pPr algn="just"/>
            <a:endParaRPr lang="en-US" sz="1800" dirty="0">
              <a:ea typeface="+mn-lt"/>
              <a:cs typeface="+mn-lt"/>
            </a:endParaRPr>
          </a:p>
          <a:p>
            <a:pPr algn="just"/>
            <a:r>
              <a:rPr lang="en-US" sz="1800" b="1" dirty="0">
                <a:ea typeface="+mn-lt"/>
                <a:cs typeface="+mn-lt"/>
              </a:rPr>
              <a:t>Quality of Life and Integration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Estimated Improvements: Time efficiency, increased confidence, sustainable fashion choices, social and cultural adaptability, and health and well-being.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Project Integration in Development: Collaborative innovation, market differentiation, user-centric development, strategic alliances, flexibility, and adaptability.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Intellectual Property Protection: Legal frameworks, patent strategies, trade secrets, open source considerations, and global perspectives.</a:t>
            </a:r>
            <a:endParaRPr lang="ro-RO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26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6D642A48-9697-56F1-80B5-6C4AFFC9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572" y="175672"/>
            <a:ext cx="7930900" cy="768096"/>
          </a:xfrm>
        </p:spPr>
        <p:txBody>
          <a:bodyPr/>
          <a:lstStyle/>
          <a:p>
            <a:r>
              <a:rPr lang="en-US" sz="2400" dirty="0"/>
              <a:t>Consortium Description - Leadership and Structure</a:t>
            </a:r>
            <a:endParaRPr lang="ro-RO" sz="2400" dirty="0" err="1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xmlns="" id="{F880152A-8FC8-A7D6-09B4-C309B7A89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19573" y="1225296"/>
            <a:ext cx="8672428" cy="3684588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202C8F"/>
                </a:solidFill>
                <a:ea typeface="+mn-lt"/>
                <a:cs typeface="+mn-lt"/>
              </a:rPr>
              <a:t>Project Director: Dr. Emily Rodriguez</a:t>
            </a:r>
          </a:p>
          <a:p>
            <a:pPr marL="347345" indent="-347345"/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Over 15 years of experience in academia and industry.</a:t>
            </a:r>
          </a:p>
          <a:p>
            <a:pPr marL="347345" indent="-347345"/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Professor of Fashion Technology at XYZ University.</a:t>
            </a:r>
          </a:p>
          <a:p>
            <a:pPr marL="347345" indent="-347345"/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Extensive background in AI and augmented reality in fashion.</a:t>
            </a:r>
          </a:p>
          <a:p>
            <a:pPr marL="347345" indent="-347345"/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Published groundbreaking research and holds a national patent.</a:t>
            </a:r>
          </a:p>
          <a:p>
            <a:pPr marL="347345" indent="-347345"/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Recognized as Fashion Innovator of the Year.</a:t>
            </a:r>
          </a:p>
          <a:p>
            <a:pPr marL="0" indent="0">
              <a:buNone/>
            </a:pPr>
            <a:endParaRPr lang="en-US" sz="1400" b="1" dirty="0">
              <a:solidFill>
                <a:srgbClr val="202C8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202C8F"/>
                </a:solidFill>
                <a:ea typeface="+mn-lt"/>
                <a:cs typeface="+mn-lt"/>
              </a:rPr>
              <a:t>Consortium Structure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02C8F"/>
                </a:solidFill>
                <a:ea typeface="+mn-lt"/>
                <a:cs typeface="+mn-lt"/>
              </a:rPr>
              <a:t>Coordinating </a:t>
            </a:r>
            <a:r>
              <a:rPr lang="en-US" sz="1400" b="1" dirty="0" err="1">
                <a:solidFill>
                  <a:srgbClr val="202C8F"/>
                </a:solidFill>
                <a:ea typeface="+mn-lt"/>
                <a:cs typeface="+mn-lt"/>
              </a:rPr>
              <a:t>Organisation</a:t>
            </a:r>
            <a:r>
              <a:rPr lang="en-US" sz="1400" b="1" dirty="0">
                <a:solidFill>
                  <a:srgbClr val="202C8F"/>
                </a:solidFill>
                <a:ea typeface="+mn-lt"/>
                <a:cs typeface="+mn-lt"/>
              </a:rPr>
              <a:t> (CO): </a:t>
            </a:r>
            <a:r>
              <a:rPr lang="en-US" sz="1400" b="1" dirty="0" err="1">
                <a:solidFill>
                  <a:srgbClr val="202C8F"/>
                </a:solidFill>
                <a:ea typeface="+mn-lt"/>
                <a:cs typeface="+mn-lt"/>
              </a:rPr>
              <a:t>FashionTech</a:t>
            </a:r>
            <a:r>
              <a:rPr lang="en-US" sz="1400" b="1" dirty="0">
                <a:solidFill>
                  <a:srgbClr val="202C8F"/>
                </a:solidFill>
                <a:ea typeface="+mn-lt"/>
                <a:cs typeface="+mn-lt"/>
              </a:rPr>
              <a:t> Innovations Ltd.</a:t>
            </a:r>
          </a:p>
          <a:p>
            <a:pPr marL="347345" indent="-347345"/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Proven track record in wearable tech and smart textiles.</a:t>
            </a:r>
          </a:p>
          <a:p>
            <a:pPr marL="347345" indent="-347345"/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Expertise in project coordination and innovation.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02C8F"/>
                </a:solidFill>
                <a:ea typeface="+mn-lt"/>
                <a:cs typeface="+mn-lt"/>
              </a:rPr>
              <a:t>Partner </a:t>
            </a:r>
            <a:r>
              <a:rPr lang="en-US" sz="1400" b="1" dirty="0" err="1">
                <a:solidFill>
                  <a:srgbClr val="202C8F"/>
                </a:solidFill>
                <a:ea typeface="+mn-lt"/>
                <a:cs typeface="+mn-lt"/>
              </a:rPr>
              <a:t>Organisations</a:t>
            </a:r>
            <a:r>
              <a:rPr lang="en-US" sz="1400" b="1" dirty="0">
                <a:solidFill>
                  <a:srgbClr val="202C8F"/>
                </a:solidFill>
                <a:ea typeface="+mn-lt"/>
                <a:cs typeface="+mn-lt"/>
              </a:rPr>
              <a:t> (P1-Pn):</a:t>
            </a:r>
          </a:p>
          <a:p>
            <a:pPr marL="347345" indent="-347345"/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P1: </a:t>
            </a:r>
            <a:r>
              <a:rPr lang="en-US" sz="1400" dirty="0" err="1">
                <a:solidFill>
                  <a:srgbClr val="202C8F"/>
                </a:solidFill>
                <a:ea typeface="+mn-lt"/>
                <a:cs typeface="+mn-lt"/>
              </a:rPr>
              <a:t>StyleSolutions</a:t>
            </a:r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 Inc. (Fashion Retailer)</a:t>
            </a:r>
          </a:p>
          <a:p>
            <a:pPr marL="347345" indent="-347345"/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P2: </a:t>
            </a:r>
            <a:r>
              <a:rPr lang="en-US" sz="1400" dirty="0" err="1">
                <a:solidFill>
                  <a:srgbClr val="202C8F"/>
                </a:solidFill>
                <a:ea typeface="+mn-lt"/>
                <a:cs typeface="+mn-lt"/>
              </a:rPr>
              <a:t>TechInnovate</a:t>
            </a:r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 Labs (Technology Research Institute)</a:t>
            </a:r>
          </a:p>
          <a:p>
            <a:pPr marL="347345" indent="-347345"/>
            <a:r>
              <a:rPr lang="en-US" sz="1400" dirty="0" err="1">
                <a:solidFill>
                  <a:srgbClr val="202C8F"/>
                </a:solidFill>
                <a:ea typeface="+mn-lt"/>
                <a:cs typeface="+mn-lt"/>
              </a:rPr>
              <a:t>Pn</a:t>
            </a:r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: </a:t>
            </a:r>
            <a:r>
              <a:rPr lang="en-US" sz="1400" dirty="0" err="1">
                <a:solidFill>
                  <a:srgbClr val="202C8F"/>
                </a:solidFill>
                <a:ea typeface="+mn-lt"/>
                <a:cs typeface="+mn-lt"/>
              </a:rPr>
              <a:t>TrendSetters</a:t>
            </a:r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 Ltd. (Sustainable Fashion Startup)</a:t>
            </a:r>
            <a:endParaRPr lang="ro-RO" dirty="0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xmlns="" id="{1AC02A54-3FBF-133C-3DC0-4C207715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61645C2A-E75E-7B1F-A745-42CA9CB50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86515"/>
              </p:ext>
            </p:extLst>
          </p:nvPr>
        </p:nvGraphicFramePr>
        <p:xfrm>
          <a:off x="3519572" y="5313135"/>
          <a:ext cx="867242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852">
                  <a:extLst>
                    <a:ext uri="{9D8B030D-6E8A-4147-A177-3AD203B41FA5}">
                      <a16:colId xmlns:a16="http://schemas.microsoft.com/office/drawing/2014/main" xmlns="" val="2012727150"/>
                    </a:ext>
                  </a:extLst>
                </a:gridCol>
                <a:gridCol w="1978925">
                  <a:extLst>
                    <a:ext uri="{9D8B030D-6E8A-4147-A177-3AD203B41FA5}">
                      <a16:colId xmlns:a16="http://schemas.microsoft.com/office/drawing/2014/main" xmlns="" val="1351889192"/>
                    </a:ext>
                  </a:extLst>
                </a:gridCol>
                <a:gridCol w="2210938">
                  <a:extLst>
                    <a:ext uri="{9D8B030D-6E8A-4147-A177-3AD203B41FA5}">
                      <a16:colId xmlns:a16="http://schemas.microsoft.com/office/drawing/2014/main" xmlns="" val="11405295"/>
                    </a:ext>
                  </a:extLst>
                </a:gridCol>
                <a:gridCol w="2183641">
                  <a:extLst>
                    <a:ext uri="{9D8B030D-6E8A-4147-A177-3AD203B41FA5}">
                      <a16:colId xmlns:a16="http://schemas.microsoft.com/office/drawing/2014/main" xmlns="" val="1509239329"/>
                    </a:ext>
                  </a:extLst>
                </a:gridCol>
                <a:gridCol w="1392069">
                  <a:extLst>
                    <a:ext uri="{9D8B030D-6E8A-4147-A177-3AD203B41FA5}">
                      <a16:colId xmlns:a16="http://schemas.microsoft.com/office/drawing/2014/main" xmlns="" val="1740166679"/>
                    </a:ext>
                  </a:extLst>
                </a:gridCol>
              </a:tblGrid>
              <a:tr h="225670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solidFill>
                            <a:schemeClr val="accent6"/>
                          </a:solidFill>
                          <a:effectLst/>
                        </a:rPr>
                        <a:t>Partner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accent6"/>
                          </a:solidFill>
                          <a:effectLst/>
                        </a:rPr>
                        <a:t>Name of Involved People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accent6"/>
                          </a:solidFill>
                          <a:effectLst/>
                        </a:rPr>
                        <a:t>Project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accent6"/>
                          </a:solidFill>
                          <a:effectLst/>
                        </a:rPr>
                        <a:t>Funding Institution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accent6"/>
                          </a:solidFill>
                          <a:effectLst/>
                        </a:rPr>
                        <a:t>Start-End Dates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174186935"/>
                  </a:ext>
                </a:extLst>
              </a:tr>
              <a:tr h="22567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Dr. Sarah Thompson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"SmartTextiles Revolution"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National Research Foundation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2022-2025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1334910"/>
                  </a:ext>
                </a:extLst>
              </a:tr>
              <a:tr h="22567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Mark Johnson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"Personalized Shopping App"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StyleTech Innovations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2021-2023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6612407"/>
                  </a:ext>
                </a:extLst>
              </a:tr>
              <a:tr h="22567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Dr. Laura 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"AR for Fashion"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TechInnovate Labs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2022-2024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8749218"/>
                  </a:ext>
                </a:extLst>
              </a:tr>
              <a:tr h="22567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Emma 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"Sustainable Fashion Initiative"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GreenTech Foundation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2022-2026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103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40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F197F0-6C77-D910-C4B7-F4BE3F82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9D4096-DDC9-11D2-4FE2-0B95F7FC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316" y="73152"/>
            <a:ext cx="8165592" cy="768096"/>
          </a:xfrm>
        </p:spPr>
        <p:txBody>
          <a:bodyPr/>
          <a:lstStyle/>
          <a:p>
            <a:r>
              <a:rPr lang="en-US" sz="4000" dirty="0">
                <a:latin typeface="Sabon Next LT"/>
                <a:ea typeface="+mj-lt"/>
                <a:cs typeface="+mj-lt"/>
              </a:rPr>
              <a:t>Partner Research Teams and Complementarities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C93891E-A251-0CC8-2955-40F8AC213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1583140"/>
            <a:ext cx="4178808" cy="4978760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202C8F"/>
                </a:solidFill>
                <a:ea typeface="+mn-lt"/>
                <a:cs typeface="+mn-lt"/>
              </a:rPr>
              <a:t>1. Research Team Leader (P1): Dr. Mark Johnson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Chief Technology Officer at </a:t>
            </a:r>
            <a:r>
              <a:rPr lang="en-US" sz="1500" dirty="0" err="1">
                <a:solidFill>
                  <a:srgbClr val="202C8F"/>
                </a:solidFill>
                <a:ea typeface="+mn-lt"/>
                <a:cs typeface="+mn-lt"/>
              </a:rPr>
              <a:t>StyleSolutions</a:t>
            </a: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Inc.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Ph.D. in Computer Science, expertise in personalized shopping applications.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Strong background in AI-driven applications for the fashion industry.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Recognized as a Young Innovator in Retail Technology.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1500" b="1" dirty="0">
              <a:solidFill>
                <a:srgbClr val="202C8F"/>
              </a:solidFill>
              <a:ea typeface="+mn-lt"/>
              <a:cs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sz="1500" b="1" dirty="0">
              <a:solidFill>
                <a:srgbClr val="202C8F"/>
              </a:solidFill>
              <a:ea typeface="+mn-lt"/>
              <a:cs typeface="+mn-lt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202C8F"/>
                </a:solidFill>
                <a:ea typeface="+mn-lt"/>
                <a:cs typeface="+mn-lt"/>
              </a:rPr>
              <a:t>2. Partner Team Structure (P1)</a:t>
            </a:r>
            <a:endParaRPr lang="en-US" sz="1500" dirty="0">
              <a:solidFill>
                <a:srgbClr val="202C8F"/>
              </a:solidFill>
              <a:ea typeface="+mn-lt"/>
              <a:cs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AI Engineer: Dr. Emma Carter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       - Ph.D. in Artificial Intelligence, specializes in recommendation systems.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UX Designer: Sarah Davis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       - M.Sc. in Human-Computer Interaction, expertise in user experience design.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48B1E5E-0CCF-A121-6980-809358F34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45590" y="1555844"/>
            <a:ext cx="4178808" cy="4694830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202C8F"/>
                </a:solidFill>
                <a:ea typeface="+mn-lt"/>
                <a:cs typeface="+mn-lt"/>
              </a:rPr>
              <a:t>3.Complementarities and Synergies Between Partners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 err="1">
                <a:solidFill>
                  <a:srgbClr val="202C8F"/>
                </a:solidFill>
                <a:ea typeface="+mn-lt"/>
                <a:cs typeface="+mn-lt"/>
              </a:rPr>
              <a:t>FashionTech</a:t>
            </a: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Innovations Ltd.: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       - Project coordination and wearable tech experience.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 err="1">
                <a:solidFill>
                  <a:srgbClr val="202C8F"/>
                </a:solidFill>
                <a:ea typeface="+mn-lt"/>
                <a:cs typeface="+mn-lt"/>
              </a:rPr>
              <a:t>StyleSolutions</a:t>
            </a: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Inc.: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       - Retail and customer engagement insight.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 err="1">
                <a:solidFill>
                  <a:srgbClr val="202C8F"/>
                </a:solidFill>
                <a:ea typeface="+mn-lt"/>
                <a:cs typeface="+mn-lt"/>
              </a:rPr>
              <a:t>TechInnovate</a:t>
            </a: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Labs: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       - Cutting-edge technology expertise.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 err="1">
                <a:solidFill>
                  <a:srgbClr val="202C8F"/>
                </a:solidFill>
                <a:ea typeface="+mn-lt"/>
                <a:cs typeface="+mn-lt"/>
              </a:rPr>
              <a:t>TrendSetters</a:t>
            </a: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Ltd.: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        - Focus on sustainable fashion practices.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500" b="1" dirty="0">
              <a:solidFill>
                <a:srgbClr val="202C8F"/>
              </a:solidFill>
              <a:ea typeface="+mn-lt"/>
              <a:cs typeface="+mn-lt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500" b="1" dirty="0">
              <a:solidFill>
                <a:srgbClr val="202C8F"/>
              </a:solidFill>
              <a:ea typeface="+mn-lt"/>
              <a:cs typeface="+mn-lt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202C8F"/>
                </a:solidFill>
                <a:ea typeface="+mn-lt"/>
                <a:cs typeface="+mn-lt"/>
              </a:rPr>
              <a:t>4.Unique Blend of Expertise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Holistic approach to developing the intelligent mirror system.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202C8F"/>
                </a:solidFill>
                <a:ea typeface="+mn-lt"/>
                <a:cs typeface="+mn-lt"/>
              </a:rPr>
              <a:t>Foster interdisciplinary collaboration for maximum impact on the fashion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6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9D497BAB-19DA-43BD-6909-2FAE6B7A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748" y="303599"/>
            <a:ext cx="8165592" cy="768096"/>
          </a:xfrm>
        </p:spPr>
        <p:txBody>
          <a:bodyPr/>
          <a:lstStyle/>
          <a:p>
            <a:r>
              <a:rPr lang="en-US" sz="2800" dirty="0"/>
              <a:t>Work Plan and Deliverables Overview</a:t>
            </a:r>
            <a:endParaRPr lang="ro-RO" sz="2800" dirty="0" err="1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xmlns="" id="{F6B8DA2A-E91F-C670-55B9-18C437C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66B9F19-5DA5-224B-CD1E-21BF1509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85899"/>
              </p:ext>
            </p:extLst>
          </p:nvPr>
        </p:nvGraphicFramePr>
        <p:xfrm>
          <a:off x="3804918" y="1451399"/>
          <a:ext cx="8128002" cy="468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912">
                  <a:extLst>
                    <a:ext uri="{9D8B030D-6E8A-4147-A177-3AD203B41FA5}">
                      <a16:colId xmlns:a16="http://schemas.microsoft.com/office/drawing/2014/main" xmlns="" val="96645445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xmlns="" val="182771279"/>
                    </a:ext>
                  </a:extLst>
                </a:gridCol>
                <a:gridCol w="1631892">
                  <a:extLst>
                    <a:ext uri="{9D8B030D-6E8A-4147-A177-3AD203B41FA5}">
                      <a16:colId xmlns:a16="http://schemas.microsoft.com/office/drawing/2014/main" xmlns="" val="2185934979"/>
                    </a:ext>
                  </a:extLst>
                </a:gridCol>
                <a:gridCol w="1561684">
                  <a:extLst>
                    <a:ext uri="{9D8B030D-6E8A-4147-A177-3AD203B41FA5}">
                      <a16:colId xmlns:a16="http://schemas.microsoft.com/office/drawing/2014/main" xmlns="" val="567980722"/>
                    </a:ext>
                  </a:extLst>
                </a:gridCol>
                <a:gridCol w="1255594">
                  <a:extLst>
                    <a:ext uri="{9D8B030D-6E8A-4147-A177-3AD203B41FA5}">
                      <a16:colId xmlns:a16="http://schemas.microsoft.com/office/drawing/2014/main" xmlns="" val="3928771618"/>
                    </a:ext>
                  </a:extLst>
                </a:gridCol>
                <a:gridCol w="1246723">
                  <a:extLst>
                    <a:ext uri="{9D8B030D-6E8A-4147-A177-3AD203B41FA5}">
                      <a16:colId xmlns:a16="http://schemas.microsoft.com/office/drawing/2014/main" xmlns="" val="958421947"/>
                    </a:ext>
                  </a:extLst>
                </a:gridCol>
              </a:tblGrid>
              <a:tr h="664004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1" dirty="0">
                          <a:solidFill>
                            <a:schemeClr val="accent6"/>
                          </a:solidFill>
                          <a:effectLst/>
                        </a:rPr>
                        <a:t>WP No.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1" dirty="0">
                          <a:solidFill>
                            <a:schemeClr val="accent6"/>
                          </a:solidFill>
                          <a:effectLst/>
                        </a:rPr>
                        <a:t>Work Package Title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Work Package Leader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Person/Month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1" dirty="0">
                          <a:solidFill>
                            <a:schemeClr val="accent6"/>
                          </a:solidFill>
                          <a:effectLst/>
                        </a:rPr>
                        <a:t>Start Month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End Month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179157953"/>
                  </a:ext>
                </a:extLst>
              </a:tr>
              <a:tr h="574254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Project Initiation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Dr. Emily Rodriguez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2143484"/>
                  </a:ext>
                </a:extLst>
              </a:tr>
              <a:tr h="574254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Literature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Dr. Mark Johnson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93012928"/>
                  </a:ext>
                </a:extLst>
              </a:tr>
              <a:tr h="574254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System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Dr. Emma Carter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195435"/>
                  </a:ext>
                </a:extLst>
              </a:tr>
              <a:tr h="82036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Prototype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Dr. Emma Carter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59717"/>
                  </a:ext>
                </a:extLst>
              </a:tr>
              <a:tr h="574254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Testing &amp;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Dr. Mark Johnson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dirty="0">
                          <a:solidFill>
                            <a:schemeClr val="accent6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5801646"/>
                  </a:ext>
                </a:extLst>
              </a:tr>
              <a:tr h="574254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Sarah Davis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>
                          <a:solidFill>
                            <a:schemeClr val="accent6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1549814"/>
                  </a:ext>
                </a:extLst>
              </a:tr>
              <a:tr h="328145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 i="0" dirty="0">
                          <a:solidFill>
                            <a:schemeClr val="accent6"/>
                          </a:solidFill>
                          <a:effectLst/>
                          <a:latin typeface="Söhne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endParaRPr lang="en-US" sz="1400" b="0" i="0">
                        <a:solidFill>
                          <a:schemeClr val="accent6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endParaRPr lang="en-US" sz="1400" b="0" i="0">
                        <a:solidFill>
                          <a:schemeClr val="accent6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 i="0">
                          <a:solidFill>
                            <a:schemeClr val="accent6"/>
                          </a:solidFill>
                          <a:effectLst/>
                          <a:latin typeface="Söhne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endParaRPr lang="en-US" sz="1400" b="0" i="0">
                        <a:solidFill>
                          <a:schemeClr val="accent6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507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68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B7A18-FACC-3FB6-754F-26944F37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352" y="243203"/>
            <a:ext cx="10671048" cy="768096"/>
          </a:xfrm>
        </p:spPr>
        <p:txBody>
          <a:bodyPr>
            <a:noAutofit/>
          </a:bodyPr>
          <a:lstStyle/>
          <a:p>
            <a:r>
              <a:rPr lang="en-US" sz="3200" dirty="0"/>
              <a:t>Work Package Descriptions and Deliverables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2AE758E-6130-E3DB-30A2-54A63868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2AEB02-C12C-85B4-04E4-2FE93291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9548" y="1693687"/>
            <a:ext cx="1507058" cy="557784"/>
          </a:xfrm>
        </p:spPr>
        <p:txBody>
          <a:bodyPr/>
          <a:lstStyle/>
          <a:p>
            <a:r>
              <a:rPr lang="en-US" sz="1200" dirty="0">
                <a:latin typeface="+mn-lt"/>
              </a:rPr>
              <a:t>WP 1: Project Initiation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DCCB536-F8F8-1F57-FACE-B208DBDF5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45121" y="1693687"/>
            <a:ext cx="1507058" cy="557784"/>
          </a:xfrm>
        </p:spPr>
        <p:txBody>
          <a:bodyPr/>
          <a:lstStyle/>
          <a:p>
            <a:r>
              <a:rPr lang="en-US" sz="1200" dirty="0">
                <a:latin typeface="+mn-lt"/>
              </a:rPr>
              <a:t>WP 2: System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A438BF6-CB2D-8AEC-2D7D-5017F62DE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694" y="1693687"/>
            <a:ext cx="1507058" cy="557784"/>
          </a:xfrm>
        </p:spPr>
        <p:txBody>
          <a:bodyPr/>
          <a:lstStyle/>
          <a:p>
            <a:r>
              <a:rPr lang="en-US" sz="1200" dirty="0">
                <a:latin typeface="+mn-lt"/>
              </a:rPr>
              <a:t>WP 3: Prototype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7C7CDB5-F5E6-B865-A513-B79C069B64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76267" y="1693687"/>
            <a:ext cx="1507058" cy="557784"/>
          </a:xfrm>
        </p:spPr>
        <p:txBody>
          <a:bodyPr/>
          <a:lstStyle/>
          <a:p>
            <a:r>
              <a:rPr lang="en-US" sz="1200" b="0" dirty="0">
                <a:latin typeface="+mn-lt"/>
              </a:rPr>
              <a:t>WP 4: Testing &amp; 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BF70BCD-EE02-1121-3D31-87456BAAA1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91839" y="1693687"/>
            <a:ext cx="1507058" cy="557784"/>
          </a:xfrm>
        </p:spPr>
        <p:txBody>
          <a:bodyPr/>
          <a:lstStyle/>
          <a:p>
            <a:r>
              <a:rPr lang="en-US" sz="1200" dirty="0">
                <a:latin typeface="+mn-lt"/>
              </a:rPr>
              <a:t>WP 5: Documentation</a:t>
            </a:r>
          </a:p>
          <a:p>
            <a:endParaRPr lang="en-US" sz="1200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7394F2D9-AAFF-3CF8-23B2-E7610D6D26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9294" y="2633199"/>
            <a:ext cx="1993392" cy="795528"/>
          </a:xfrm>
        </p:spPr>
        <p:txBody>
          <a:bodyPr/>
          <a:lstStyle/>
          <a:p>
            <a:r>
              <a:rPr lang="en-US" b="1" dirty="0"/>
              <a:t>Define project goals.</a:t>
            </a:r>
          </a:p>
          <a:p>
            <a:r>
              <a:rPr lang="en-US" b="1" dirty="0"/>
              <a:t>Identify key stakeholders.</a:t>
            </a:r>
          </a:p>
          <a:p>
            <a:r>
              <a:rPr lang="en-US" b="1" dirty="0"/>
              <a:t>Description:</a:t>
            </a:r>
          </a:p>
          <a:p>
            <a:endParaRPr lang="en-US" b="1" dirty="0"/>
          </a:p>
          <a:p>
            <a:r>
              <a:rPr lang="en-US" b="1" dirty="0"/>
              <a:t>Dr. Emily Rodriguez: Project oversight and leadership.</a:t>
            </a:r>
          </a:p>
          <a:p>
            <a:r>
              <a:rPr lang="en-US" b="1" dirty="0"/>
              <a:t>Deliverables:</a:t>
            </a:r>
          </a:p>
          <a:p>
            <a:endParaRPr lang="en-US" b="1" dirty="0"/>
          </a:p>
          <a:p>
            <a:r>
              <a:rPr lang="en-US" b="1" dirty="0"/>
              <a:t>Project initiation report (Feb).</a:t>
            </a:r>
          </a:p>
          <a:p>
            <a:r>
              <a:rPr lang="en-US" b="1" dirty="0"/>
              <a:t>Stakeholder analysis (Feb).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A3D0D9A-E183-461F-4212-96A33A15B4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92059" y="2616139"/>
            <a:ext cx="1993392" cy="795528"/>
          </a:xfrm>
        </p:spPr>
        <p:txBody>
          <a:bodyPr/>
          <a:lstStyle/>
          <a:p>
            <a:r>
              <a:rPr lang="en-US" b="1" dirty="0"/>
              <a:t>Design the smart mirror system.</a:t>
            </a:r>
          </a:p>
          <a:p>
            <a:r>
              <a:rPr lang="en-US" b="1" dirty="0"/>
              <a:t>Define system architecture.</a:t>
            </a:r>
          </a:p>
          <a:p>
            <a:r>
              <a:rPr lang="en-US" b="1" dirty="0"/>
              <a:t>Description:</a:t>
            </a:r>
          </a:p>
          <a:p>
            <a:endParaRPr lang="en-US" b="1" dirty="0"/>
          </a:p>
          <a:p>
            <a:r>
              <a:rPr lang="en-US" b="1" dirty="0"/>
              <a:t>Dr. Emma Carter: Lead system design.</a:t>
            </a:r>
          </a:p>
          <a:p>
            <a:r>
              <a:rPr lang="en-US" b="1" dirty="0"/>
              <a:t>Deliverables:</a:t>
            </a:r>
          </a:p>
          <a:p>
            <a:endParaRPr lang="en-US" b="1" dirty="0"/>
          </a:p>
          <a:p>
            <a:r>
              <a:rPr lang="en-US" b="1" dirty="0"/>
              <a:t>System design documentation (Jun).</a:t>
            </a:r>
          </a:p>
          <a:p>
            <a:r>
              <a:rPr lang="en-US" b="1" dirty="0"/>
              <a:t>Prototype design specifications (Jun).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C008CF1-DF93-4549-5BD1-AB10AC3F9D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96542" y="2539507"/>
            <a:ext cx="1993392" cy="795528"/>
          </a:xfrm>
        </p:spPr>
        <p:txBody>
          <a:bodyPr/>
          <a:lstStyle/>
          <a:p>
            <a:r>
              <a:rPr lang="en-US" b="1" dirty="0"/>
              <a:t>Develop the smart mirror prototype.</a:t>
            </a:r>
          </a:p>
          <a:p>
            <a:r>
              <a:rPr lang="en-US" b="1" dirty="0"/>
              <a:t>Implement AI algorithms for outfit selection.</a:t>
            </a:r>
          </a:p>
          <a:p>
            <a:r>
              <a:rPr lang="en-US" b="1" dirty="0"/>
              <a:t>Description:</a:t>
            </a:r>
          </a:p>
          <a:p>
            <a:endParaRPr lang="en-US" b="1" dirty="0"/>
          </a:p>
          <a:p>
            <a:r>
              <a:rPr lang="en-US" b="1" dirty="0"/>
              <a:t>Dr. Emma Carter: Lead prototype development.</a:t>
            </a:r>
          </a:p>
          <a:p>
            <a:r>
              <a:rPr lang="en-US" b="1" dirty="0"/>
              <a:t>Dr. Emma Carter: AI integration.</a:t>
            </a:r>
          </a:p>
          <a:p>
            <a:r>
              <a:rPr lang="en-US" b="1" dirty="0"/>
              <a:t>Deliverables:</a:t>
            </a:r>
          </a:p>
          <a:p>
            <a:endParaRPr lang="en-US" b="1" dirty="0"/>
          </a:p>
          <a:p>
            <a:r>
              <a:rPr lang="en-US" b="1" dirty="0"/>
              <a:t>Prototype demonstration (Sep).</a:t>
            </a:r>
          </a:p>
          <a:p>
            <a:r>
              <a:rPr lang="en-US" b="1" dirty="0"/>
              <a:t>AI-powered outfit selection module (Sep).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B3015833-FFD5-DCFD-6FA3-CD4C9B0BA6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88680" y="2536095"/>
            <a:ext cx="1993392" cy="795528"/>
          </a:xfrm>
        </p:spPr>
        <p:txBody>
          <a:bodyPr/>
          <a:lstStyle/>
          <a:p>
            <a:r>
              <a:rPr lang="en-US" b="1" dirty="0"/>
              <a:t>Conduct thorough testing of the smart mirror.</a:t>
            </a:r>
          </a:p>
          <a:p>
            <a:r>
              <a:rPr lang="en-US" b="1" dirty="0"/>
              <a:t>Validate outfit selection algorithms.</a:t>
            </a:r>
          </a:p>
          <a:p>
            <a:r>
              <a:rPr lang="en-US" b="1" dirty="0"/>
              <a:t>Description:</a:t>
            </a:r>
          </a:p>
          <a:p>
            <a:endParaRPr lang="en-US" b="1" dirty="0"/>
          </a:p>
          <a:p>
            <a:r>
              <a:rPr lang="en-US" b="1" dirty="0"/>
              <a:t>Dr. Mark Johnson: Lead testing and validation.</a:t>
            </a:r>
          </a:p>
          <a:p>
            <a:r>
              <a:rPr lang="en-US" b="1" dirty="0"/>
              <a:t>Dr. Emma Carter: AI validation.</a:t>
            </a:r>
          </a:p>
          <a:p>
            <a:r>
              <a:rPr lang="en-US" b="1" dirty="0"/>
              <a:t>Deliverables:</a:t>
            </a:r>
          </a:p>
          <a:p>
            <a:endParaRPr lang="en-US" b="1" dirty="0"/>
          </a:p>
          <a:p>
            <a:r>
              <a:rPr lang="en-US" b="1" dirty="0"/>
              <a:t>Testing report (Nov).</a:t>
            </a:r>
          </a:p>
          <a:p>
            <a:r>
              <a:rPr lang="en-US" b="1" dirty="0"/>
              <a:t>Validated outfit recommendation module (Nov).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D3E4EFD-38D3-3214-080A-3512D7CFB9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80818" y="2247786"/>
            <a:ext cx="1993392" cy="795528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Prepare project documentation.</a:t>
            </a:r>
          </a:p>
          <a:p>
            <a:r>
              <a:rPr lang="en-US" b="1" dirty="0"/>
              <a:t>Create user manuals.</a:t>
            </a:r>
          </a:p>
          <a:p>
            <a:r>
              <a:rPr lang="en-US" b="1" dirty="0"/>
              <a:t>Description:</a:t>
            </a:r>
          </a:p>
          <a:p>
            <a:endParaRPr lang="en-US" b="1" dirty="0"/>
          </a:p>
          <a:p>
            <a:r>
              <a:rPr lang="en-US" b="1" dirty="0"/>
              <a:t>Sarah Davis: Lead documentation.</a:t>
            </a:r>
          </a:p>
          <a:p>
            <a:r>
              <a:rPr lang="en-US" b="1" dirty="0"/>
              <a:t>Sarah Davis: UX documentation.</a:t>
            </a:r>
          </a:p>
          <a:p>
            <a:r>
              <a:rPr lang="en-US" b="1" dirty="0"/>
              <a:t>Deliverables:</a:t>
            </a:r>
          </a:p>
          <a:p>
            <a:endParaRPr lang="en-US" b="1" dirty="0"/>
          </a:p>
          <a:p>
            <a:r>
              <a:rPr lang="en-US" b="1" dirty="0"/>
              <a:t>Project documentation (Dec).</a:t>
            </a:r>
          </a:p>
          <a:p>
            <a:r>
              <a:rPr lang="en-US" b="1" dirty="0"/>
              <a:t>User manuals (Dec).</a:t>
            </a:r>
          </a:p>
        </p:txBody>
      </p:sp>
    </p:spTree>
    <p:extLst>
      <p:ext uri="{BB962C8B-B14F-4D97-AF65-F5344CB8AC3E}">
        <p14:creationId xmlns:p14="http://schemas.microsoft.com/office/powerpoint/2010/main" val="178152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9D497BAB-19DA-43BD-6909-2FAE6B7A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748" y="303599"/>
            <a:ext cx="8165592" cy="768096"/>
          </a:xfrm>
        </p:spPr>
        <p:txBody>
          <a:bodyPr/>
          <a:lstStyle/>
          <a:p>
            <a:r>
              <a:rPr lang="en-US" sz="2800" dirty="0"/>
              <a:t>Work Package Descriptions and Deliverables</a:t>
            </a:r>
            <a:endParaRPr lang="ro-RO" sz="2800" dirty="0" err="1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xmlns="" id="{F6B8DA2A-E91F-C670-55B9-18C437C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A586C56-C996-6BCE-4D41-D042216F4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99948"/>
              </p:ext>
            </p:extLst>
          </p:nvPr>
        </p:nvGraphicFramePr>
        <p:xfrm>
          <a:off x="3804919" y="1316504"/>
          <a:ext cx="8128001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57">
                  <a:extLst>
                    <a:ext uri="{9D8B030D-6E8A-4147-A177-3AD203B41FA5}">
                      <a16:colId xmlns:a16="http://schemas.microsoft.com/office/drawing/2014/main" xmlns="" val="1616008218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xmlns="" val="225348745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xmlns="" val="2303586332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xmlns="" val="4117549331"/>
                    </a:ext>
                  </a:extLst>
                </a:gridCol>
                <a:gridCol w="1559745">
                  <a:extLst>
                    <a:ext uri="{9D8B030D-6E8A-4147-A177-3AD203B41FA5}">
                      <a16:colId xmlns:a16="http://schemas.microsoft.com/office/drawing/2014/main" xmlns="" val="1196271555"/>
                    </a:ext>
                  </a:extLst>
                </a:gridCol>
                <a:gridCol w="1265342">
                  <a:extLst>
                    <a:ext uri="{9D8B030D-6E8A-4147-A177-3AD203B41FA5}">
                      <a16:colId xmlns:a16="http://schemas.microsoft.com/office/drawing/2014/main" xmlns="" val="1382994938"/>
                    </a:ext>
                  </a:extLst>
                </a:gridCol>
                <a:gridCol w="1056944">
                  <a:extLst>
                    <a:ext uri="{9D8B030D-6E8A-4147-A177-3AD203B41FA5}">
                      <a16:colId xmlns:a16="http://schemas.microsoft.com/office/drawing/2014/main" xmlns="" val="96043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solidFill>
                            <a:schemeClr val="accent6"/>
                          </a:solidFill>
                          <a:effectLst/>
                        </a:rPr>
                        <a:t>Del. No.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Deliverable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WP No.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solidFill>
                            <a:schemeClr val="accent6"/>
                          </a:solidFill>
                          <a:effectLst/>
                        </a:rPr>
                        <a:t>WP Leader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Nature of Deliverable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Dissemination Level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solidFill>
                            <a:schemeClr val="accent6"/>
                          </a:solidFill>
                          <a:effectLst/>
                        </a:rPr>
                        <a:t>Delivery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34003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Project Initiation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Dr. Emily Rodriguez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Project documentation and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Feb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2232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Stakeholder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Dr. Emily Rodriguez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Analysis of key 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Feb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154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Literature Review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Dr. Mark Johnson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Comprehensive literature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Apr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414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Research Gap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accent6"/>
                          </a:solidFill>
                          <a:effectLst/>
                        </a:rPr>
                        <a:t>Dr. Mark Johnson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Identification of research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Apr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293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System Design 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Dr. Emma Carter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accent6"/>
                          </a:solidFill>
                          <a:effectLst/>
                        </a:rPr>
                        <a:t>Detailed design 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Jun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3219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Prototype Design Specifications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Dr. Emma Carter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Specifications for the smart mirror prototype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Jun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7708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Prototype Demonstration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Dr. Emma Carter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Working smart mirror prototype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Sep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544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AI-powered Outfit Selection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Dr. Emma Carter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Implementation of AI algorithms for outfits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Sep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625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Testing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Dr. Mark Johnson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Detailed report on testing and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Nov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9629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Validated Outfit Recommendation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Dr. Emma Carter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Validated outfit recommendation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Nov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0316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Project 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Sarah Davis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Comprehensive project 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accent6"/>
                          </a:solidFill>
                          <a:effectLst/>
                        </a:rPr>
                        <a:t>Dec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02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User Manuals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Sarah Davis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Manuals for end-users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accent6"/>
                          </a:solidFill>
                          <a:effectLst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accent6"/>
                          </a:solidFill>
                          <a:effectLst/>
                        </a:rPr>
                        <a:t>Dec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487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43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{A180D098-C36E-4879-ABF3-B3CBD508064A}tf78438558_win32</Template>
  <TotalTime>670</TotalTime>
  <Words>1398</Words>
  <Application>Microsoft Office PowerPoint</Application>
  <PresentationFormat>Widescreen</PresentationFormat>
  <Paragraphs>322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Söhne</vt:lpstr>
      <vt:lpstr>Wingdings</vt:lpstr>
      <vt:lpstr>Office Theme</vt:lpstr>
      <vt:lpstr>An Intelligent Mirror System for Harmonizing Attire Elements</vt:lpstr>
      <vt:lpstr>Introduction</vt:lpstr>
      <vt:lpstr>Project Overview and Dissemination</vt:lpstr>
      <vt:lpstr>Applications, Quality of Life, and Integration</vt:lpstr>
      <vt:lpstr>Consortium Description - Leadership and Structure</vt:lpstr>
      <vt:lpstr>Partner Research Teams and Complementarities</vt:lpstr>
      <vt:lpstr>Work Plan and Deliverables Overview</vt:lpstr>
      <vt:lpstr>Work Package Descriptions and Deliverables</vt:lpstr>
      <vt:lpstr>Work Package Descriptions and Deliverables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Blockchain-based decentralized cloud computing system</dc:title>
  <dc:subject/>
  <dc:creator>Denisa M</dc:creator>
  <cp:lastModifiedBy>Windows User</cp:lastModifiedBy>
  <cp:revision>297</cp:revision>
  <dcterms:created xsi:type="dcterms:W3CDTF">2023-02-08T08:33:28Z</dcterms:created>
  <dcterms:modified xsi:type="dcterms:W3CDTF">2024-01-18T15:31:17Z</dcterms:modified>
</cp:coreProperties>
</file>