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9" r:id="rId13"/>
    <p:sldId id="268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E65"/>
    <a:srgbClr val="482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5.8782579016042828E-2"/>
          <c:y val="0.1473354249131511"/>
          <c:w val="0.9458305856299212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1970</c:v>
                </c:pt>
                <c:pt idx="1">
                  <c:v>1990</c:v>
                </c:pt>
                <c:pt idx="2">
                  <c:v>2010</c:v>
                </c:pt>
                <c:pt idx="3">
                  <c:v>Futuro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0.5</c:v>
                </c:pt>
                <c:pt idx="1">
                  <c:v>1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30-4FFE-944D-D32D87BD847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1970</c:v>
                </c:pt>
                <c:pt idx="1">
                  <c:v>1990</c:v>
                </c:pt>
                <c:pt idx="2">
                  <c:v>2010</c:v>
                </c:pt>
                <c:pt idx="3">
                  <c:v>Futuro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30-4FFE-944D-D32D87BD847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Coluna2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1970</c:v>
                </c:pt>
                <c:pt idx="1">
                  <c:v>1990</c:v>
                </c:pt>
                <c:pt idx="2">
                  <c:v>2010</c:v>
                </c:pt>
                <c:pt idx="3">
                  <c:v>Futuro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30-4FFE-944D-D32D87BD84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232815"/>
        <c:axId val="22234895"/>
      </c:lineChart>
      <c:catAx>
        <c:axId val="22232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234895"/>
        <c:crosses val="autoZero"/>
        <c:auto val="1"/>
        <c:lblAlgn val="ctr"/>
        <c:lblOffset val="100"/>
        <c:noMultiLvlLbl val="0"/>
      </c:catAx>
      <c:valAx>
        <c:axId val="2223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232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3017" y="3727752"/>
            <a:ext cx="8560617" cy="242146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BR" dirty="0" smtClean="0">
                <a:latin typeface="BankGothic Md BT" panose="020B0807020203060204" pitchFamily="34" charset="0"/>
              </a:rPr>
              <a:t>Microcontroladores </a:t>
            </a:r>
            <a:br>
              <a:rPr lang="pt-BR" dirty="0" smtClean="0">
                <a:latin typeface="BankGothic Md BT" panose="020B0807020203060204" pitchFamily="34" charset="0"/>
              </a:rPr>
            </a:br>
            <a:r>
              <a:rPr lang="pt-BR" dirty="0" smtClean="0">
                <a:latin typeface="BankGothic Md BT" panose="020B0807020203060204" pitchFamily="34" charset="0"/>
              </a:rPr>
              <a:t>e</a:t>
            </a:r>
            <a:br>
              <a:rPr lang="pt-BR" dirty="0" smtClean="0">
                <a:latin typeface="BankGothic Md BT" panose="020B0807020203060204" pitchFamily="34" charset="0"/>
              </a:rPr>
            </a:br>
            <a:r>
              <a:rPr lang="pt-BR" dirty="0" smtClean="0">
                <a:latin typeface="BankGothic Md BT" panose="020B0807020203060204" pitchFamily="34" charset="0"/>
              </a:rPr>
              <a:t>microprocessadores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3536" y="349794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latin typeface="BankGothic Md BT" panose="020B0807020203060204" pitchFamily="34" charset="0"/>
              </a:rPr>
              <a:t>Destrinchando a </a:t>
            </a:r>
          </a:p>
          <a:p>
            <a:pPr algn="l"/>
            <a:r>
              <a:rPr lang="pt-BR" sz="2400" dirty="0" smtClean="0">
                <a:latin typeface="BankGothic Md BT" panose="020B0807020203060204" pitchFamily="34" charset="0"/>
              </a:rPr>
              <a:t>origem DE: </a:t>
            </a:r>
            <a:endParaRPr lang="pt-BR" sz="2400" dirty="0"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4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6000" dirty="0" smtClean="0"/>
              <a:t>Tendências para o futuro </a:t>
            </a:r>
            <a:br>
              <a:rPr lang="pt-BR" sz="6000" dirty="0" smtClean="0"/>
            </a:br>
            <a:r>
              <a:rPr lang="pt-BR" sz="4000" dirty="0" smtClean="0"/>
              <a:t>sobre microcontrolador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6250576" cy="364913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Obviamente a tendência evolucional do microcontrolador, é de se aumentar a sua própria capacidade para conseguir aguentar softwares cada vez mais complexos.</a:t>
            </a:r>
            <a:endParaRPr lang="pt-BR" sz="2400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4222831327"/>
              </p:ext>
            </p:extLst>
          </p:nvPr>
        </p:nvGraphicFramePr>
        <p:xfrm>
          <a:off x="6701245" y="2393767"/>
          <a:ext cx="4898571" cy="339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83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496005" cy="1456267"/>
          </a:xfrm>
        </p:spPr>
        <p:txBody>
          <a:bodyPr/>
          <a:lstStyle/>
          <a:p>
            <a:r>
              <a:rPr lang="pt-BR" dirty="0" smtClean="0"/>
              <a:t>Evolução/história do microprocessador/microcontrolador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8233115" cy="364913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Surgimento </a:t>
            </a:r>
            <a:r>
              <a:rPr lang="pt-BR" dirty="0"/>
              <a:t>do primeiro microprocessador comercial, o Intel 4004, marcando o início da era dos </a:t>
            </a:r>
            <a:r>
              <a:rPr lang="pt-BR" dirty="0" smtClean="0"/>
              <a:t>microprocessadores, na década de 1970. Nas décadas seguintes, tiveram a explosão </a:t>
            </a:r>
            <a:r>
              <a:rPr lang="pt-BR" dirty="0"/>
              <a:t>no desenvolvimento de microprocessadores, impulsionando o crescimento dos PCs e a popularização de chips como os da série Pentium da Intel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dirty="0" smtClean="0"/>
              <a:t>Com a chegada do século XXI, vieram a  </a:t>
            </a:r>
            <a:r>
              <a:rPr lang="pt-BR" dirty="0"/>
              <a:t>i</a:t>
            </a:r>
            <a:r>
              <a:rPr lang="pt-BR" dirty="0" smtClean="0"/>
              <a:t>ntrodução </a:t>
            </a:r>
            <a:r>
              <a:rPr lang="pt-BR" dirty="0"/>
              <a:t>de processadores </a:t>
            </a:r>
            <a:r>
              <a:rPr lang="pt-BR" dirty="0" err="1"/>
              <a:t>multi-core</a:t>
            </a:r>
            <a:r>
              <a:rPr lang="pt-BR" dirty="0"/>
              <a:t>, </a:t>
            </a:r>
            <a:r>
              <a:rPr lang="pt-BR" dirty="0" smtClean="0"/>
              <a:t>tendo o foco </a:t>
            </a:r>
            <a:r>
              <a:rPr lang="pt-BR" dirty="0"/>
              <a:t>na eficiência energética e crescimento da computação </a:t>
            </a:r>
            <a:r>
              <a:rPr lang="pt-BR" dirty="0" smtClean="0"/>
              <a:t>móvel. Desde 2010 até hoje em dia, os avanços </a:t>
            </a:r>
            <a:r>
              <a:rPr lang="pt-BR" dirty="0"/>
              <a:t>em inteligência artificial e aprendizado </a:t>
            </a:r>
            <a:r>
              <a:rPr lang="pt-BR" dirty="0" smtClean="0"/>
              <a:t>de máquina</a:t>
            </a:r>
            <a:r>
              <a:rPr lang="pt-BR" dirty="0"/>
              <a:t>, além do crescimento da computação quântica e da computação de borda (edge computing</a:t>
            </a:r>
            <a:r>
              <a:rPr lang="pt-BR" dirty="0" smtClean="0"/>
              <a:t>), tem sido o mais pesquisado.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5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um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6418384" cy="4585304"/>
          </a:xfrm>
        </p:spPr>
        <p:txBody>
          <a:bodyPr/>
          <a:lstStyle/>
          <a:p>
            <a:pPr marL="457200" lvl="1" indent="0">
              <a:buNone/>
            </a:pPr>
            <a:r>
              <a:rPr lang="pt-BR" sz="1800" dirty="0" smtClean="0"/>
              <a:t>Um </a:t>
            </a:r>
            <a:r>
              <a:rPr lang="pt-BR" sz="1800" dirty="0"/>
              <a:t>microprocessador é um circuito integrado que contém uma unidade central de processamento (CPU), responsável por executar instruções de programas armazenados na memória do computador. Ele é o cérebro do computador e realiza operações aritméticas, lógicas e de controle necessárias para executar tarefas específicas</a:t>
            </a:r>
            <a:r>
              <a:rPr lang="pt-BR" sz="1800" dirty="0" smtClean="0"/>
              <a:t>.</a:t>
            </a:r>
            <a:endParaRPr lang="pt-BR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endParaRPr lang="pt-BR" sz="1800" dirty="0"/>
          </a:p>
          <a:p>
            <a:pPr marL="457200" lvl="1" indent="0">
              <a:buNone/>
            </a:pPr>
            <a:endParaRPr lang="pt-BR" sz="1800" dirty="0" smtClean="0"/>
          </a:p>
          <a:p>
            <a:pPr marL="457200" lvl="1" indent="0">
              <a:buNone/>
            </a:pPr>
            <a:r>
              <a:rPr lang="pt-BR" sz="1800" dirty="0" smtClean="0">
                <a:solidFill>
                  <a:srgbClr val="772E65"/>
                </a:solidFill>
              </a:rPr>
              <a:t>Utilizar uma comparação com o sistema nervoso.</a:t>
            </a:r>
            <a:endParaRPr lang="pt-BR" sz="1800" dirty="0">
              <a:solidFill>
                <a:srgbClr val="772E65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69" y="1804458"/>
            <a:ext cx="52387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“Auxiliares” </a:t>
            </a:r>
            <a:r>
              <a:rPr lang="pt-BR" dirty="0" smtClean="0"/>
              <a:t>do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30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Quando se fala sobre os </a:t>
            </a:r>
            <a:r>
              <a:rPr lang="pt-BR" dirty="0" smtClean="0"/>
              <a:t>componentes de fabricação de um microprocessador, </a:t>
            </a:r>
            <a:r>
              <a:rPr lang="pt-BR" dirty="0"/>
              <a:t>algumas coisas auxiliares que podem gerar duvidas. Tais como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b="1" dirty="0" smtClean="0"/>
              <a:t>CPU </a:t>
            </a:r>
            <a:r>
              <a:rPr lang="pt-BR" b="1" dirty="0"/>
              <a:t>(Unidade Central de Processamento)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A CPU é o componente principal de um microprocessador. Ela interpreta e executa instruções de programas armazenados na memória do computador. A CPU contém unidades aritméticas e lógicas (ALU) para realizar operações matemáticas e lógicas, registradores para armazenar dados temporários e um controlador para coordenar o fluxo de dados e instruções.</a:t>
            </a:r>
          </a:p>
          <a:p>
            <a:r>
              <a:rPr lang="pt-BR" b="1" dirty="0" smtClean="0"/>
              <a:t>Núcleo </a:t>
            </a:r>
            <a:r>
              <a:rPr lang="pt-BR" b="1" dirty="0"/>
              <a:t>de Processamento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núcleo de processamento é a parte do microprocessador que contém a CPU. Em muitos casos, especialmente em processadores modernos, pode haver múltiplos núcleos de processamento em um único chip, conhecidos como processadores </a:t>
            </a:r>
            <a:r>
              <a:rPr lang="pt-BR" dirty="0" err="1"/>
              <a:t>multi-core</a:t>
            </a:r>
            <a:r>
              <a:rPr lang="pt-BR" dirty="0"/>
              <a:t>. Cada núcleo pode executar instruções de forma independente, o que aumenta o desempenho do processador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32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um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4865147" cy="3649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arquitetura do processador refere-se à estrutura interna e ao design do microprocessador, incluindo o conjunto de instruções suportadas, a organização dos registradores, a forma como a CPU executa instruções e a tecnologia de fabricação utilizada. Diferentes arquiteturas de processador podem ter impacto significativo no desempenho, eficiência energética e capacidade de processamento do computador. Exemplos de arquiteturas de processadores incluem x86 (utilizado em PCs), ARM (comumente usado em dispositivos móveis) e RISC-V (uma arquitetura de código aberto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24" y="2340569"/>
            <a:ext cx="6526531" cy="325212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968746" y="3230266"/>
            <a:ext cx="1066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Endereço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116157" y="4304629"/>
            <a:ext cx="7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3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marcas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3759590" cy="3649133"/>
          </a:xfrm>
        </p:spPr>
        <p:txBody>
          <a:bodyPr/>
          <a:lstStyle/>
          <a:p>
            <a:r>
              <a:rPr lang="pt-BR" dirty="0"/>
              <a:t>Intel </a:t>
            </a:r>
            <a:r>
              <a:rPr lang="pt-BR" dirty="0" smtClean="0"/>
              <a:t>Corporation</a:t>
            </a:r>
          </a:p>
          <a:p>
            <a:r>
              <a:rPr lang="pt-BR" dirty="0" err="1"/>
              <a:t>Advanced</a:t>
            </a:r>
            <a:r>
              <a:rPr lang="pt-BR" dirty="0"/>
              <a:t> Micro </a:t>
            </a:r>
            <a:r>
              <a:rPr lang="pt-BR" dirty="0" err="1"/>
              <a:t>Devices</a:t>
            </a:r>
            <a:r>
              <a:rPr lang="pt-BR" dirty="0"/>
              <a:t> (AMD</a:t>
            </a:r>
            <a:r>
              <a:rPr lang="pt-BR" dirty="0" smtClean="0"/>
              <a:t>)</a:t>
            </a:r>
          </a:p>
          <a:p>
            <a:r>
              <a:rPr lang="pt-BR" dirty="0"/>
              <a:t>ARM </a:t>
            </a:r>
            <a:r>
              <a:rPr lang="pt-BR" dirty="0" smtClean="0"/>
              <a:t>Holdings</a:t>
            </a:r>
          </a:p>
          <a:p>
            <a:r>
              <a:rPr lang="pt-BR" dirty="0" err="1"/>
              <a:t>Qualcomm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039" y="1337733"/>
            <a:ext cx="2628900" cy="1733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8" y="3629009"/>
            <a:ext cx="6897712" cy="164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do microprocessador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63574" y="2065867"/>
            <a:ext cx="8064304" cy="3649133"/>
          </a:xfrm>
        </p:spPr>
        <p:txBody>
          <a:bodyPr/>
          <a:lstStyle/>
          <a:p>
            <a:pPr marL="0" indent="0" algn="r">
              <a:buNone/>
            </a:pPr>
            <a:r>
              <a:rPr lang="pt-BR" dirty="0" smtClean="0"/>
              <a:t>A </a:t>
            </a:r>
            <a:r>
              <a:rPr lang="pt-BR" dirty="0"/>
              <a:t>função principal de um microprocessador é executar instruções de um programa armazenado em sua memória para processar dados. Em termos simples, ele é o "cérebro" de um sistema de computação, responsável por realizar cálculos, controlar dispositivos, gerenciar memória e executar todas as operações necessárias para o funcionamento do sistema. O microprocessador interpreta instruções, executa operações aritméticas e lógicas, controla o fluxo de dados e instruções, e coordena a comunicação entre os diferentes componentes do sistema. Em suma, ele é responsável por executar todas as tarefas computacionais em um sistema digital.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5391" y="3101047"/>
            <a:ext cx="7200094" cy="21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fabricação do microprocessador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/>
              <a:t>Projeto do Chip</a:t>
            </a:r>
            <a:r>
              <a:rPr lang="pt-BR" dirty="0"/>
              <a:t>: Engenheiros criam o layout do circuito integrado e definem suas características funcionais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Máscaras </a:t>
            </a:r>
            <a:r>
              <a:rPr lang="pt-BR" b="1" dirty="0" smtClean="0"/>
              <a:t>Foto litográficas</a:t>
            </a:r>
            <a:r>
              <a:rPr lang="pt-BR" dirty="0"/>
              <a:t>: São criadas máscaras que representam as diferentes camadas do circuito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Preparação do Wafer</a:t>
            </a:r>
            <a:r>
              <a:rPr lang="pt-BR" dirty="0"/>
              <a:t>: O silício é cortado em discos finos (wafers), limpos e polidos para remover impurezas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Deposição de Camadas</a:t>
            </a:r>
            <a:r>
              <a:rPr lang="pt-BR" dirty="0"/>
              <a:t>: Materiais como dielétricos, metais e semicondutores são depositados sobre o wafer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Litografia</a:t>
            </a:r>
            <a:r>
              <a:rPr lang="pt-BR" dirty="0"/>
              <a:t>: As máscaras são usadas para transferir o padrão do circuito para o wafer por meio de exposição à luz </a:t>
            </a:r>
            <a:r>
              <a:rPr lang="pt-BR" dirty="0" smtClean="0"/>
              <a:t>ultravioleta</a:t>
            </a:r>
            <a:r>
              <a:rPr lang="pt-BR" dirty="0"/>
              <a:t> </a:t>
            </a:r>
            <a:r>
              <a:rPr lang="pt-BR" dirty="0" smtClean="0"/>
              <a:t>(explicação mais detalhada no slide 18).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Gravação ou Etching</a:t>
            </a:r>
            <a:r>
              <a:rPr lang="pt-BR" dirty="0"/>
              <a:t>: Áreas expostas são removidas para revelar o padrão do circuito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Implantação de Íons</a:t>
            </a:r>
            <a:r>
              <a:rPr lang="pt-BR" dirty="0"/>
              <a:t>: Íons são implantados para modificar as propriedades elétricas do wafer</a:t>
            </a:r>
            <a:r>
              <a:rPr lang="pt-BR" dirty="0" smtClean="0"/>
              <a:t>.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/>
              <a:t>Formação de Estruturas</a:t>
            </a:r>
            <a:r>
              <a:rPr lang="pt-BR" dirty="0"/>
              <a:t>: Processos são realizados para criar camadas de isolamento, interconexões e </a:t>
            </a:r>
            <a:r>
              <a:rPr lang="pt-BR" dirty="0" smtClean="0"/>
              <a:t>transistores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b="1" dirty="0" smtClean="0"/>
              <a:t>Teste</a:t>
            </a:r>
            <a:r>
              <a:rPr lang="pt-BR" dirty="0" smtClean="0"/>
              <a:t>: </a:t>
            </a:r>
            <a:r>
              <a:rPr lang="pt-BR" dirty="0"/>
              <a:t>Chips individuais são testados, cortados do wafer e montados em embalagens adequadas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2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Litografia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litografia é um processo crucial na fabricação de microprocessadores, permitindo a transferência de padrões precisos para um substrato, como um </a:t>
            </a:r>
            <a:r>
              <a:rPr lang="pt-BR" dirty="0" err="1"/>
              <a:t>wafer</a:t>
            </a:r>
            <a:r>
              <a:rPr lang="pt-BR" dirty="0"/>
              <a:t> de silício. Quanto menor a litografia, maior a resolução e mais densos podem ser os componentes do chip, o que resulta em maior desempenho e eficiência. Avançar para litografias menores exige investimentos significativos em equipamentos e técnicas avançadas. Este processo impulsiona a inovação e o desenvolvimento de dispositivos eletrônicos mais poderosos e compactos.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62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Tendências futuras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142067"/>
            <a:ext cx="4223824" cy="3649133"/>
          </a:xfrm>
        </p:spPr>
        <p:txBody>
          <a:bodyPr/>
          <a:lstStyle/>
          <a:p>
            <a:r>
              <a:rPr lang="pt-BR" dirty="0" smtClean="0"/>
              <a:t>Aas tendências são basicamente as mesmas, que é aumentar sua própria capacidade. Com o intuito de aguentar softwares mais “pesados”.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03" y="1738460"/>
            <a:ext cx="3832347" cy="38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dirty="0" smtClean="0">
                <a:latin typeface="BankGothic Md BT" panose="020B0807020203060204" pitchFamily="34" charset="0"/>
              </a:rPr>
              <a:t>História dos microcontroladores</a:t>
            </a:r>
            <a:endParaRPr lang="pt-BR" sz="4800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2" y="2382308"/>
            <a:ext cx="6556827" cy="3649133"/>
          </a:xfrm>
        </p:spPr>
        <p:txBody>
          <a:bodyPr>
            <a:normAutofit/>
          </a:bodyPr>
          <a:lstStyle/>
          <a:p>
            <a:r>
              <a:rPr lang="pt-BR" dirty="0"/>
              <a:t>Em 1971, o primeiro microcontrolador foi inventado por 2 engenheiros na Texas Instruments, </a:t>
            </a:r>
            <a:r>
              <a:rPr lang="pt-BR" dirty="0" smtClean="0"/>
              <a:t>Gary </a:t>
            </a:r>
            <a:r>
              <a:rPr lang="pt-BR" dirty="0"/>
              <a:t>Boone e Michael Cochram criaram o TMS 1000, que era um microcontrolador de 4 bits com ROM e RAM incorporados. Esse microcontrolador era utilizado internamente pela empresa nas suas calculadoras, de 1972 a 1974, e foi melhorado ao longo dos </a:t>
            </a:r>
            <a:r>
              <a:rPr lang="pt-BR" dirty="0" smtClean="0"/>
              <a:t>anos.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/>
              <a:t>Em 1974, ele foi colocado à venda para as indústrias eletrônicas. </a:t>
            </a:r>
          </a:p>
          <a:p>
            <a:r>
              <a:rPr lang="pt-BR" dirty="0" smtClean="0"/>
              <a:t>Em </a:t>
            </a:r>
            <a:r>
              <a:rPr lang="pt-BR" dirty="0"/>
              <a:t>1983, cerca de 100 milhões de dispositivos TMS 1000 haviam sido vendidos.</a:t>
            </a:r>
            <a:endParaRPr lang="pt-BR" sz="2400" dirty="0">
              <a:latin typeface="BankGothic Md BT" panose="020B080702020306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29" y="158538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Definição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88429" y="2065867"/>
            <a:ext cx="6643914" cy="4302276"/>
          </a:xfrm>
        </p:spPr>
        <p:txBody>
          <a:bodyPr>
            <a:noAutofit/>
          </a:bodyPr>
          <a:lstStyle/>
          <a:p>
            <a:pPr algn="r"/>
            <a:r>
              <a:rPr lang="pt-BR" sz="2000" dirty="0"/>
              <a:t>Microcontroladores são computadores em miniatura desenvolvidos em um único circuito integrado. </a:t>
            </a:r>
            <a:r>
              <a:rPr lang="pt-BR" sz="2000" dirty="0" smtClean="0"/>
              <a:t>São portas </a:t>
            </a:r>
            <a:r>
              <a:rPr lang="pt-BR" sz="2000" dirty="0"/>
              <a:t>programáveis de entrada e saída para diversas funcionalidades como controlar outros dispositivos, fornecer uma interação com o utilizador entre outras.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4" y="172992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Arquitetura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3509" y="2452701"/>
            <a:ext cx="5891348" cy="3649133"/>
          </a:xfrm>
        </p:spPr>
        <p:txBody>
          <a:bodyPr>
            <a:normAutofit/>
          </a:bodyPr>
          <a:lstStyle/>
          <a:p>
            <a:r>
              <a:rPr lang="pt-BR" dirty="0"/>
              <a:t>Quando um sistema de processamento de dados </a:t>
            </a:r>
            <a:r>
              <a:rPr lang="pt-BR" dirty="0" smtClean="0"/>
              <a:t>possui </a:t>
            </a:r>
            <a:r>
              <a:rPr lang="pt-BR" dirty="0"/>
              <a:t>uma única área de memória na qual ficam armazenados os dados </a:t>
            </a:r>
            <a:r>
              <a:rPr lang="pt-BR" dirty="0" smtClean="0"/>
              <a:t>e </a:t>
            </a:r>
            <a:r>
              <a:rPr lang="pt-BR" dirty="0"/>
              <a:t>o programa a ser </a:t>
            </a:r>
            <a:r>
              <a:rPr lang="pt-BR" dirty="0" smtClean="0"/>
              <a:t>executado, dizemos </a:t>
            </a:r>
            <a:r>
              <a:rPr lang="pt-BR" dirty="0"/>
              <a:t>que esse sistema segue a arquitetura de Von </a:t>
            </a:r>
            <a:r>
              <a:rPr lang="pt-BR" dirty="0" smtClean="0"/>
              <a:t>Neuman. No </a:t>
            </a:r>
            <a:r>
              <a:rPr lang="pt-BR" dirty="0"/>
              <a:t>caso em que os </a:t>
            </a:r>
            <a:r>
              <a:rPr lang="pt-BR" dirty="0" smtClean="0"/>
              <a:t>dados </a:t>
            </a:r>
            <a:r>
              <a:rPr lang="pt-BR" dirty="0"/>
              <a:t>ficam armazenados em uma área de memória e o programa a ser </a:t>
            </a:r>
            <a:r>
              <a:rPr lang="pt-BR" dirty="0" smtClean="0"/>
              <a:t>executado </a:t>
            </a:r>
            <a:r>
              <a:rPr lang="pt-BR" dirty="0"/>
              <a:t>fica armazenado em outra área de memória, dizemos que esse sistema segue a arquitetura Harvard. A máquina proposta por Von Neuman é composta pelos seguintes </a:t>
            </a:r>
            <a:r>
              <a:rPr lang="pt-BR" dirty="0" smtClean="0"/>
              <a:t>componentes: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17226" y="6488668"/>
            <a:ext cx="1260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72E65"/>
                </a:solidFill>
              </a:rPr>
              <a:t>fon noiman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07" y="2452701"/>
            <a:ext cx="3790950" cy="3267075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2280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Arquitetura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6429" y="2596393"/>
            <a:ext cx="5486035" cy="3649133"/>
          </a:xfrm>
        </p:spPr>
        <p:txBody>
          <a:bodyPr>
            <a:noAutofit/>
          </a:bodyPr>
          <a:lstStyle/>
          <a:p>
            <a:r>
              <a:rPr lang="pt-BR" sz="1600" dirty="0" smtClean="0"/>
              <a:t>A unidade de controle executa </a:t>
            </a:r>
            <a:r>
              <a:rPr lang="pt-BR" sz="1600" dirty="0"/>
              <a:t>três ações básicas intrínsecas e </a:t>
            </a:r>
            <a:r>
              <a:rPr lang="pt-BR" sz="1600" dirty="0" smtClean="0"/>
              <a:t>pré-programadas (busca, </a:t>
            </a:r>
            <a:r>
              <a:rPr lang="pt-BR" sz="1600" dirty="0"/>
              <a:t>decodificação e </a:t>
            </a:r>
            <a:r>
              <a:rPr lang="pt-BR" sz="1600" dirty="0" smtClean="0"/>
              <a:t>execução)</a:t>
            </a:r>
          </a:p>
          <a:p>
            <a:endParaRPr lang="pt-BR" sz="1600" dirty="0"/>
          </a:p>
          <a:p>
            <a:r>
              <a:rPr lang="pt-BR" sz="1600" dirty="0"/>
              <a:t>E</a:t>
            </a:r>
            <a:r>
              <a:rPr lang="pt-BR" sz="1600" dirty="0" smtClean="0"/>
              <a:t>xecuta </a:t>
            </a:r>
            <a:r>
              <a:rPr lang="pt-BR" sz="1600" dirty="0"/>
              <a:t>as principais operações lógicas e aritméticas do </a:t>
            </a:r>
            <a:r>
              <a:rPr lang="pt-BR" sz="1600" dirty="0" smtClean="0"/>
              <a:t>computador. Além disso, </a:t>
            </a:r>
            <a:r>
              <a:rPr lang="pt-BR" sz="1600" dirty="0"/>
              <a:t>uma ULA </a:t>
            </a:r>
            <a:r>
              <a:rPr lang="pt-BR" sz="1600" dirty="0" smtClean="0"/>
              <a:t>de</a:t>
            </a:r>
            <a:r>
              <a:rPr lang="pt-BR" sz="1600" dirty="0"/>
              <a:t> executa as principais operações lógicas e aritméticas do </a:t>
            </a:r>
            <a:r>
              <a:rPr lang="pt-BR" sz="1600" dirty="0" smtClean="0"/>
              <a:t>computador. Além </a:t>
            </a:r>
            <a:r>
              <a:rPr lang="pt-BR" sz="1600" dirty="0"/>
              <a:t>de executar funções aritméticas, uma ULA deve ser capaz de determinar se uma quantidade é menor ou maior que outra e quando quantidades são iguais. </a:t>
            </a:r>
          </a:p>
          <a:p>
            <a:r>
              <a:rPr lang="pt-BR" sz="1600" dirty="0" smtClean="0"/>
              <a:t>Memória armazena dados </a:t>
            </a:r>
            <a:r>
              <a:rPr lang="pt-BR" sz="1600" dirty="0" smtClean="0">
                <a:sym typeface="Wingdings" panose="05000000000000000000" pitchFamily="2" charset="2"/>
              </a:rPr>
              <a:t> </a:t>
            </a:r>
            <a:endParaRPr lang="pt-BR" sz="1600" dirty="0" smtClean="0"/>
          </a:p>
        </p:txBody>
      </p:sp>
      <p:sp>
        <p:nvSpPr>
          <p:cNvPr id="4" name="Retângulo 3"/>
          <p:cNvSpPr/>
          <p:nvPr/>
        </p:nvSpPr>
        <p:spPr>
          <a:xfrm>
            <a:off x="10817226" y="6488668"/>
            <a:ext cx="1260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772E65"/>
                </a:solidFill>
              </a:rPr>
              <a:t>fon noiman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04" y="2065868"/>
            <a:ext cx="3839161" cy="3317434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054389" y="5915658"/>
            <a:ext cx="7023054" cy="860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dirty="0" smtClean="0"/>
              <a:t>(Quanto maior e melhor a capacidade das peças, mais rápido se realiza as respectivas funções)</a:t>
            </a:r>
          </a:p>
        </p:txBody>
      </p:sp>
    </p:spTree>
    <p:extLst>
      <p:ext uri="{BB962C8B-B14F-4D97-AF65-F5344CB8AC3E}">
        <p14:creationId xmlns:p14="http://schemas.microsoft.com/office/powerpoint/2010/main" val="13699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Processo de fabricação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9358" y="2324947"/>
            <a:ext cx="7107701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sz="2000" dirty="0" smtClean="0"/>
              <a:t>O processo de fabricação segue essa ordem e passos: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1. </a:t>
            </a:r>
            <a:r>
              <a:rPr lang="pt-BR" b="1" dirty="0" smtClean="0"/>
              <a:t>Concepção </a:t>
            </a:r>
            <a:r>
              <a:rPr lang="pt-BR" b="1" dirty="0"/>
              <a:t>e </a:t>
            </a:r>
            <a:r>
              <a:rPr lang="pt-BR" b="1" dirty="0" smtClean="0"/>
              <a:t>Design</a:t>
            </a:r>
            <a:r>
              <a:rPr lang="pt-BR" dirty="0" smtClean="0"/>
              <a:t>: </a:t>
            </a:r>
            <a:r>
              <a:rPr lang="pt-BR" dirty="0"/>
              <a:t>Engenheiros criam o conceito e projetam os circuitos do microcontrolador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2. </a:t>
            </a:r>
            <a:r>
              <a:rPr lang="pt-BR" b="1" dirty="0" smtClean="0"/>
              <a:t>Fabricação </a:t>
            </a:r>
            <a:r>
              <a:rPr lang="pt-BR" b="1" dirty="0"/>
              <a:t>do </a:t>
            </a:r>
            <a:r>
              <a:rPr lang="pt-BR" b="1" dirty="0" smtClean="0"/>
              <a:t>Wafer</a:t>
            </a:r>
            <a:r>
              <a:rPr lang="pt-BR" dirty="0" smtClean="0"/>
              <a:t>: </a:t>
            </a:r>
            <a:r>
              <a:rPr lang="pt-BR" dirty="0"/>
              <a:t>O design é transferido para um wafer de </a:t>
            </a:r>
            <a:r>
              <a:rPr lang="pt-BR" dirty="0" smtClean="0"/>
              <a:t>silício, através da litografia.</a:t>
            </a:r>
          </a:p>
          <a:p>
            <a:pPr marL="0" indent="0">
              <a:buNone/>
            </a:pPr>
            <a:r>
              <a:rPr lang="pt-BR" dirty="0" smtClean="0"/>
              <a:t>3</a:t>
            </a:r>
            <a:r>
              <a:rPr lang="pt-BR" dirty="0"/>
              <a:t>. </a:t>
            </a:r>
            <a:r>
              <a:rPr lang="pt-BR" b="1" dirty="0" smtClean="0"/>
              <a:t>Processamento </a:t>
            </a:r>
            <a:r>
              <a:rPr lang="pt-BR" b="1" dirty="0"/>
              <a:t>do </a:t>
            </a:r>
            <a:r>
              <a:rPr lang="pt-BR" b="1" dirty="0" smtClean="0"/>
              <a:t>Wafer</a:t>
            </a:r>
            <a:r>
              <a:rPr lang="pt-BR" dirty="0" smtClean="0"/>
              <a:t>: A peça passa </a:t>
            </a:r>
            <a:r>
              <a:rPr lang="pt-BR" dirty="0"/>
              <a:t>por vários processos para formar os componentes eletrônicos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4. </a:t>
            </a:r>
            <a:r>
              <a:rPr lang="pt-BR" b="1" dirty="0" smtClean="0"/>
              <a:t>Testes</a:t>
            </a:r>
            <a:r>
              <a:rPr lang="pt-BR" dirty="0" smtClean="0"/>
              <a:t>: </a:t>
            </a:r>
            <a:r>
              <a:rPr lang="pt-BR" dirty="0"/>
              <a:t>Os chips são testados para identificar falhas ou defeitos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5. </a:t>
            </a:r>
            <a:r>
              <a:rPr lang="pt-BR" b="1" dirty="0" smtClean="0"/>
              <a:t>Encapsulamento: </a:t>
            </a:r>
            <a:r>
              <a:rPr lang="pt-BR" dirty="0"/>
              <a:t>Chips individuais são </a:t>
            </a:r>
            <a:r>
              <a:rPr lang="pt-BR" dirty="0" smtClean="0"/>
              <a:t>encapsulados para proteção.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6. </a:t>
            </a:r>
            <a:r>
              <a:rPr lang="pt-BR" b="1" dirty="0" smtClean="0"/>
              <a:t>Embalagem </a:t>
            </a:r>
            <a:r>
              <a:rPr lang="pt-BR" b="1" dirty="0"/>
              <a:t>e </a:t>
            </a:r>
            <a:r>
              <a:rPr lang="pt-BR" b="1" dirty="0" smtClean="0"/>
              <a:t>Distribuição</a:t>
            </a:r>
            <a:r>
              <a:rPr lang="pt-BR" dirty="0" smtClean="0"/>
              <a:t>: </a:t>
            </a:r>
            <a:r>
              <a:rPr lang="pt-BR" dirty="0"/>
              <a:t>Chips aprovados são embalados e enviados para fabricantes de eletrônicos.</a:t>
            </a:r>
          </a:p>
        </p:txBody>
      </p:sp>
    </p:spTree>
    <p:extLst>
      <p:ext uri="{BB962C8B-B14F-4D97-AF65-F5344CB8AC3E}">
        <p14:creationId xmlns:p14="http://schemas.microsoft.com/office/powerpoint/2010/main" val="4841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312" y="103163"/>
            <a:ext cx="7248377" cy="797169"/>
          </a:xfrm>
        </p:spPr>
        <p:txBody>
          <a:bodyPr/>
          <a:lstStyle/>
          <a:p>
            <a:r>
              <a:rPr lang="pt-BR" dirty="0" smtClean="0"/>
              <a:t>Auxiliares do microcontrolador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9701" y="900332"/>
            <a:ext cx="11313941" cy="5570806"/>
          </a:xfrm>
        </p:spPr>
        <p:txBody>
          <a:bodyPr>
            <a:normAutofit fontScale="55000" lnSpcReduction="20000"/>
          </a:bodyPr>
          <a:lstStyle/>
          <a:p>
            <a:r>
              <a:rPr lang="pt-BR" sz="3800" dirty="0" smtClean="0"/>
              <a:t>Quando se fala sobre os componentes, algumas coisas auxiliares que podem gerar duvidas. Tais como:</a:t>
            </a:r>
          </a:p>
          <a:p>
            <a:endParaRPr lang="pt-BR" sz="3800" dirty="0"/>
          </a:p>
          <a:p>
            <a:r>
              <a:rPr lang="pt-BR" sz="3800" b="1" dirty="0"/>
              <a:t>Contagem de Bits</a:t>
            </a:r>
            <a:r>
              <a:rPr lang="pt-BR" sz="3800" dirty="0"/>
              <a:t>:</a:t>
            </a:r>
          </a:p>
          <a:p>
            <a:pPr marL="457200" lvl="1" indent="0">
              <a:buNone/>
            </a:pPr>
            <a:r>
              <a:rPr lang="pt-BR" sz="3800" dirty="0"/>
              <a:t>A contagem de bits de um microprocessador refere-se ao tamanho dos dados que ele pode processar de uma só vez. Por exemplo, um processador de 32 bits pode manipular dados de 32 bits de uma </a:t>
            </a:r>
            <a:r>
              <a:rPr lang="pt-BR" sz="3800" dirty="0" smtClean="0"/>
              <a:t>vez, enquanto um processador de 64 bits pode manipular dados de 64 bits de uma vez.</a:t>
            </a:r>
          </a:p>
          <a:p>
            <a:r>
              <a:rPr lang="pt-BR" sz="3800" b="1" dirty="0" smtClean="0"/>
              <a:t>Velocidade de Clock</a:t>
            </a:r>
            <a:r>
              <a:rPr lang="pt-BR" sz="3800" dirty="0" smtClean="0"/>
              <a:t>:</a:t>
            </a:r>
          </a:p>
          <a:p>
            <a:pPr marL="457200" lvl="1" indent="0">
              <a:buNone/>
            </a:pPr>
            <a:r>
              <a:rPr lang="pt-BR" sz="3800" dirty="0" smtClean="0"/>
              <a:t>A </a:t>
            </a:r>
            <a:r>
              <a:rPr lang="pt-BR" sz="3800" dirty="0"/>
              <a:t>velocidade de clock de um microprocessador é medida em Hertz (Hz) e representa a frequência na qual o processador executa instruções. Por exemplo, um processador com uma velocidade de clock de 3,0 GHz executa 3 bilhões de ciclos por segundo</a:t>
            </a:r>
            <a:r>
              <a:rPr lang="pt-BR" sz="3800" dirty="0" smtClean="0"/>
              <a:t>.</a:t>
            </a:r>
          </a:p>
          <a:p>
            <a:r>
              <a:rPr lang="pt-BR" sz="3800" b="1" dirty="0" smtClean="0"/>
              <a:t>Memória Cache</a:t>
            </a:r>
            <a:r>
              <a:rPr lang="pt-BR" sz="3800" dirty="0" smtClean="0"/>
              <a:t>:</a:t>
            </a:r>
          </a:p>
          <a:p>
            <a:pPr marL="457200" lvl="1" indent="0">
              <a:buNone/>
            </a:pPr>
            <a:r>
              <a:rPr lang="pt-BR" sz="3800" dirty="0" smtClean="0"/>
              <a:t>A </a:t>
            </a:r>
            <a:r>
              <a:rPr lang="pt-BR" sz="3800" dirty="0"/>
              <a:t>memória cache é uma memória de acesso rápido integrada </a:t>
            </a:r>
            <a:r>
              <a:rPr lang="pt-BR" sz="3800" dirty="0" smtClean="0"/>
              <a:t>ao microprocessador</a:t>
            </a:r>
            <a:r>
              <a:rPr lang="pt-BR" sz="3800" dirty="0"/>
              <a:t>, utilizada para armazenar dados e instruções frequentemente acessados. Ela atua como uma área de armazenamento intermediária entre a memória principal (RAM) e o processador, ajudando a reduzir o tempo de acesso a dados e melhorar o desempenho geral do sistema</a:t>
            </a:r>
            <a:r>
              <a:rPr lang="pt-BR" sz="38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0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Função de um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6786" y="2817316"/>
            <a:ext cx="6854482" cy="3649133"/>
          </a:xfrm>
        </p:spPr>
        <p:txBody>
          <a:bodyPr/>
          <a:lstStyle/>
          <a:p>
            <a:pPr algn="r" fontAlgn="base"/>
            <a:r>
              <a:rPr lang="pt-BR" dirty="0"/>
              <a:t>Os microcontroladores têm a capacidade de automatizar diversos processos na área da eletrônica. Como essa área é presente em praticamente tudo que envolve tecnologia, suas aplicações são praticamente infinitas. Por exemplo, na área de automação </a:t>
            </a:r>
            <a:r>
              <a:rPr lang="pt-BR" dirty="0" smtClean="0"/>
              <a:t>residencial.</a:t>
            </a:r>
          </a:p>
          <a:p>
            <a:pPr algn="r" fontAlgn="base"/>
            <a:r>
              <a:rPr lang="pt-BR" dirty="0" smtClean="0"/>
              <a:t>Outras </a:t>
            </a:r>
            <a:r>
              <a:rPr lang="pt-BR" dirty="0"/>
              <a:t>aplicações bastante comuns são: em roteadores, monitoramento de câmeras, relógios digitais, sensores térmicos, </a:t>
            </a:r>
            <a:r>
              <a:rPr lang="pt-BR" dirty="0" smtClean="0"/>
              <a:t>eletrodomésticos</a:t>
            </a:r>
            <a:r>
              <a:rPr lang="pt-BR" dirty="0"/>
              <a:t>, tecnologia NFC, motores e </a:t>
            </a:r>
            <a:r>
              <a:rPr lang="pt-BR" dirty="0" smtClean="0"/>
              <a:t>até robôs.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6063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BankGothic Md BT" panose="020B0807020203060204" pitchFamily="34" charset="0"/>
              </a:rPr>
              <a:t>Principais marcas de microcontrolador</a:t>
            </a:r>
            <a:endParaRPr lang="pt-BR" dirty="0">
              <a:latin typeface="BankGothic Md BT" panose="020B080702020306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dirty="0"/>
              <a:t>ARM </a:t>
            </a:r>
            <a:r>
              <a:rPr lang="pt-BR" dirty="0" err="1"/>
              <a:t>Cortex</a:t>
            </a:r>
            <a:r>
              <a:rPr lang="pt-BR" dirty="0"/>
              <a:t>-M</a:t>
            </a:r>
          </a:p>
          <a:p>
            <a:pPr fontAlgn="base"/>
            <a:r>
              <a:rPr lang="pt-BR" dirty="0"/>
              <a:t>Atmel AVR / AVR 32</a:t>
            </a:r>
          </a:p>
          <a:p>
            <a:pPr fontAlgn="base"/>
            <a:r>
              <a:rPr lang="pt-BR" dirty="0"/>
              <a:t>Intel 8051</a:t>
            </a:r>
          </a:p>
          <a:p>
            <a:pPr fontAlgn="base"/>
            <a:r>
              <a:rPr lang="pt-BR" dirty="0"/>
              <a:t>Microchip PIC</a:t>
            </a:r>
          </a:p>
          <a:p>
            <a:pPr fontAlgn="base"/>
            <a:r>
              <a:rPr lang="pt-BR" dirty="0"/>
              <a:t>NXP LCP 2000 / 3000</a:t>
            </a:r>
          </a:p>
          <a:p>
            <a:pPr fontAlgn="base"/>
            <a:r>
              <a:rPr lang="pt-BR" dirty="0"/>
              <a:t>Parallax Propeller</a:t>
            </a:r>
          </a:p>
          <a:p>
            <a:pPr fontAlgn="base"/>
            <a:r>
              <a:rPr lang="pt-BR" dirty="0"/>
              <a:t>Texas Instruments </a:t>
            </a:r>
            <a:r>
              <a:rPr lang="pt-BR" dirty="0" smtClean="0"/>
              <a:t>MSP430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761" y="3637085"/>
            <a:ext cx="8039100" cy="28194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61" y="2143826"/>
            <a:ext cx="2628900" cy="173355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6721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140</TotalTime>
  <Words>1599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BankGothic Md BT</vt:lpstr>
      <vt:lpstr>Calibri</vt:lpstr>
      <vt:lpstr>Calibri Light</vt:lpstr>
      <vt:lpstr>Wingdings</vt:lpstr>
      <vt:lpstr>Celestial</vt:lpstr>
      <vt:lpstr>Microcontroladores  e microprocessadores</vt:lpstr>
      <vt:lpstr>História dos microcontroladores</vt:lpstr>
      <vt:lpstr>Definição de um microcontrolador</vt:lpstr>
      <vt:lpstr>Arquitetura de um microcontrolador</vt:lpstr>
      <vt:lpstr>Arquitetura de um microcontrolador</vt:lpstr>
      <vt:lpstr>Processo de fabricação de um microcontrolador</vt:lpstr>
      <vt:lpstr>Auxiliares do microcontrolador</vt:lpstr>
      <vt:lpstr>Função de um microcontrolador</vt:lpstr>
      <vt:lpstr>Principais marcas de microcontrolador</vt:lpstr>
      <vt:lpstr>Tendências para o futuro  sobre microcontrolador</vt:lpstr>
      <vt:lpstr>Evolução/história do microprocessador/microcontrolador</vt:lpstr>
      <vt:lpstr>Definição de um microprocessador</vt:lpstr>
      <vt:lpstr>“Auxiliares” do microprocessador</vt:lpstr>
      <vt:lpstr>Arquitetura de um microprocessador</vt:lpstr>
      <vt:lpstr>Principais marcas</vt:lpstr>
      <vt:lpstr>Função do microprocessador</vt:lpstr>
      <vt:lpstr>Processo de fabricação do microprocessador </vt:lpstr>
      <vt:lpstr>Litografia</vt:lpstr>
      <vt:lpstr>Tendências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Microcontroladores  e microprocessadores</dc:title>
  <dc:creator>RAMON MULLER</dc:creator>
  <cp:lastModifiedBy>RAMON MULLER</cp:lastModifiedBy>
  <cp:revision>15</cp:revision>
  <dcterms:created xsi:type="dcterms:W3CDTF">2024-02-09T10:45:15Z</dcterms:created>
  <dcterms:modified xsi:type="dcterms:W3CDTF">2024-02-14T11:07:31Z</dcterms:modified>
</cp:coreProperties>
</file>