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70" r:id="rId4"/>
    <p:sldId id="257" r:id="rId5"/>
    <p:sldId id="258" r:id="rId6"/>
    <p:sldId id="259" r:id="rId7"/>
    <p:sldId id="271" r:id="rId8"/>
    <p:sldId id="261" r:id="rId9"/>
    <p:sldId id="280" r:id="rId10"/>
    <p:sldId id="262" r:id="rId11"/>
    <p:sldId id="263" r:id="rId12"/>
    <p:sldId id="268" r:id="rId13"/>
    <p:sldId id="269" r:id="rId14"/>
    <p:sldId id="264" r:id="rId15"/>
    <p:sldId id="265" r:id="rId16"/>
    <p:sldId id="266" r:id="rId17"/>
    <p:sldId id="267" r:id="rId18"/>
    <p:sldId id="276" r:id="rId19"/>
    <p:sldId id="277" r:id="rId20"/>
    <p:sldId id="279" r:id="rId2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97882F-652D-7680-0F21-E651C147EA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29A57BB-025D-BB5C-1AF2-D15F72E72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145ED2F-2114-934F-0C0D-3E079FC05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3E9E74B-58A6-4FC6-7DDB-1C6C1B85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E05DAC1-EBA9-50AC-2E23-90E34CC65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9975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C55E82D-1492-5CBB-D851-85E31DB3D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9C93EE9-6CF2-427C-851B-F93357E97B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55843F1-48C6-F1F7-7C60-918EB0C3C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2D81B88-7C66-EFA8-AF01-866F8F550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A8E6A4-DA18-27C7-98A5-E84A43E82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3597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DD281CC-843C-ED3A-9E45-433CE7BE10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F10697-E23C-FFC9-2F69-003F65067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39EC8D2-9741-02FD-E8CE-970A3F2FE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1F2205A-49D9-3B0B-1B5F-1DA97AE73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A60E3FB-E101-DBB3-A451-F767381C8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017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6C0F58-644C-F203-3B06-21DCCFE11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7693A44-2120-1931-F0DA-43215E811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87C94E-A993-6446-9BFF-3AD5DFEE9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C38A4DB-0D86-8DBD-7BCE-2EC467667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86FE89-B127-034F-5DBD-B18DF0A44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3176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CB64B8-28BB-4A49-7948-1132818F0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D94BD5-64B7-D9F0-4310-2162D1B27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243E3B-ECFC-233B-1D71-5665AE37B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4B38A46-702E-9F76-AAF2-86FF4D843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C55F47-9163-8776-A55C-7B91DE78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0179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D0005D-9436-2643-AFFD-845D183C8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B2DB52C-F337-7E49-0AA2-94DD9E6B3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227FC12-4443-3F2C-AFF6-5EF53BC6C5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7DF7A32-F94E-5393-B00D-65A7B2161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EEA4FA8-C3D3-00FB-BF81-5010888AC5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5D754FB-4FB9-4742-7614-DE3C3EA37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89547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A23EDA-87AC-A607-E44B-C5A593E86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E9CC765-155E-5356-4507-D8908073A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977956B-4621-5EA3-DF84-D669B2150E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187C3E2-35A8-74C6-4143-03B0DE2534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D20FC52-AC62-C365-3D4D-2194529E87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E3B1DE-A8BF-265A-DACA-D94BAE0B1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C480346-29D5-C156-3224-397D675B1C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0452697-4992-5EFB-AF80-49A638CB8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88860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964AC-BCC7-1A53-2A0B-9B94969A0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B8E7FF-3DF6-830B-D80C-1B70CD1B8A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C3FD4E1-386D-FBA9-F5D8-DBDB65460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71C7E9-8210-F7A3-6B5E-89F208F4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888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6E78758-DDD6-2567-DD0E-2F9124094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6EC50493-53ED-F118-ECAA-86788872E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DA627B-9A7C-B3E1-0C66-C724036FF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2073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3C1B18-7321-F8C3-00D2-77EB253EDC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FF688AE-D5D6-7433-8460-29B3B3AC89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5D906F2-C879-8166-4AD7-DDB2D0452E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7B0A69-655A-1ABF-1B93-72994192C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4715EF8-C9E7-3B2D-0B9A-529CFD283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707FCF99-1507-5547-A2B3-F7DCDCAE3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9515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C126D9-513D-14D8-3A3E-D87F5D7F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DECFE840-F324-7410-DEA5-E9EC95E8CC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CEEE4F4-218B-5BD6-76A3-313F2CEEF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4E9C947-7BA9-157B-4CB6-05E1FDE5B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DF51A-E1C0-4E5F-BE1E-DE383A714113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4A9A8EC-AEE4-8BD5-0D76-11DE0D768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F28E429-8817-861C-A2A0-2C796C51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4742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F1C22B3B-70FA-B4FA-C7D2-5B7C30796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25D959-A1D5-076B-889F-01BEAC7BF8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47F9343-09A7-1350-CF89-A8D44DB711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ADF51A-E1C0-4E5F-BE1E-DE383A714113}" type="datetimeFigureOut">
              <a:rPr lang="pt-BR" smtClean="0"/>
              <a:t>03/08/2025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C99F32-93A7-5951-9C32-4F351CAE15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9B69D5-3474-AC5C-E758-AC93EE3E5E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8C27A1-3971-4412-A7B8-FE7C38179AF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9754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A3B09B-98CD-0506-699F-47E7575A3D0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 err="1"/>
              <a:t>Observabilidade</a:t>
            </a:r>
            <a:endParaRPr lang="pt-BR" b="1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8BF984-D24B-9071-CEAD-08F47228DB2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Ramon Lacava Gutierrez Gonçales</a:t>
            </a:r>
          </a:p>
        </p:txBody>
      </p:sp>
    </p:spTree>
    <p:extLst>
      <p:ext uri="{BB962C8B-B14F-4D97-AF65-F5344CB8AC3E}">
        <p14:creationId xmlns:p14="http://schemas.microsoft.com/office/powerpoint/2010/main" val="204043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C0C9F-DD21-5512-8654-A1BC3D51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Logs – Dicas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6EAD0-938F-2716-F36D-66CD8477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940"/>
            <a:ext cx="8552688" cy="4677347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Adotar níveis de </a:t>
            </a:r>
            <a:r>
              <a:rPr lang="pt-BR" dirty="0" err="1"/>
              <a:t>LOGs</a:t>
            </a:r>
            <a:endParaRPr lang="pt-BR" dirty="0"/>
          </a:p>
          <a:p>
            <a:pPr lvl="1"/>
            <a:r>
              <a:rPr lang="pt-BR" dirty="0">
                <a:solidFill>
                  <a:srgbClr val="FF0000"/>
                </a:solidFill>
              </a:rPr>
              <a:t>ERROR</a:t>
            </a:r>
            <a:r>
              <a:rPr lang="pt-BR" dirty="0"/>
              <a:t>, </a:t>
            </a:r>
            <a:r>
              <a:rPr lang="pt-BR" dirty="0">
                <a:solidFill>
                  <a:schemeClr val="accent4"/>
                </a:solidFill>
              </a:rPr>
              <a:t>WARNING</a:t>
            </a:r>
            <a:r>
              <a:rPr lang="pt-BR" dirty="0"/>
              <a:t>, </a:t>
            </a:r>
            <a:r>
              <a:rPr lang="pt-BR" dirty="0">
                <a:solidFill>
                  <a:schemeClr val="accent1"/>
                </a:solidFill>
              </a:rPr>
              <a:t>INFO</a:t>
            </a:r>
            <a:r>
              <a:rPr lang="pt-BR" dirty="0"/>
              <a:t>, DEBUG, </a:t>
            </a:r>
            <a:r>
              <a:rPr lang="pt-BR" dirty="0" err="1"/>
              <a:t>etc</a:t>
            </a:r>
            <a:endParaRPr lang="pt-BR" dirty="0"/>
          </a:p>
          <a:p>
            <a:r>
              <a:rPr lang="pt-BR" dirty="0"/>
              <a:t>Salvar informações de contexto, como:</a:t>
            </a:r>
          </a:p>
          <a:p>
            <a:pPr lvl="1"/>
            <a:r>
              <a:rPr lang="pt-BR" dirty="0"/>
              <a:t>ID do usuário, ID da empresa.</a:t>
            </a:r>
          </a:p>
          <a:p>
            <a:pPr lvl="1"/>
            <a:r>
              <a:rPr lang="pt-BR" dirty="0"/>
              <a:t>Endereço IP, Unique Device ID, Porta, duração da requisição. </a:t>
            </a:r>
          </a:p>
          <a:p>
            <a:pPr lvl="1"/>
            <a:r>
              <a:rPr lang="pt-BR" dirty="0"/>
              <a:t>Latitude, longitude.</a:t>
            </a:r>
          </a:p>
          <a:p>
            <a:pPr lvl="1"/>
            <a:r>
              <a:rPr lang="pt-BR" dirty="0"/>
              <a:t>Dispositivo utilizado (</a:t>
            </a:r>
            <a:r>
              <a:rPr lang="pt-BR" dirty="0" err="1"/>
              <a:t>android</a:t>
            </a:r>
            <a:r>
              <a:rPr lang="pt-BR" dirty="0"/>
              <a:t>, </a:t>
            </a:r>
            <a:r>
              <a:rPr lang="pt-BR" dirty="0" err="1"/>
              <a:t>ios</a:t>
            </a:r>
            <a:r>
              <a:rPr lang="pt-BR" dirty="0"/>
              <a:t>, web), versão, navegador. </a:t>
            </a:r>
          </a:p>
          <a:p>
            <a:pPr lvl="1"/>
            <a:r>
              <a:rPr lang="pt-BR" dirty="0"/>
              <a:t>Tela utilizada, resolução.</a:t>
            </a:r>
          </a:p>
          <a:p>
            <a:r>
              <a:rPr lang="pt-BR" dirty="0"/>
              <a:t>Politica de expiração (logs apagando a cada X dias)</a:t>
            </a:r>
          </a:p>
          <a:p>
            <a:r>
              <a:rPr lang="pt-BR" dirty="0"/>
              <a:t>Logs de requisições HTTP com </a:t>
            </a:r>
            <a:r>
              <a:rPr lang="pt-BR" dirty="0" err="1"/>
              <a:t>request</a:t>
            </a:r>
            <a:r>
              <a:rPr lang="pt-BR" dirty="0"/>
              <a:t> e response (quando possível).</a:t>
            </a:r>
          </a:p>
          <a:p>
            <a:r>
              <a:rPr lang="pt-BR" dirty="0"/>
              <a:t>Salvar apenas dados essenciais que podem auxiliar</a:t>
            </a:r>
          </a:p>
          <a:p>
            <a:pPr lvl="1"/>
            <a:r>
              <a:rPr lang="pt-BR" dirty="0"/>
              <a:t>Evitar redundância de informação, base64, arquivos, etc.</a:t>
            </a:r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0AB6260-7679-62FA-F22A-B29BEDA6E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098" name="Picture 2" descr="Amazon CloudWatch: o que é?IT Experts">
            <a:extLst>
              <a:ext uri="{FF2B5EF4-FFF2-40B4-BE49-F238E27FC236}">
                <a16:creationId xmlns:a16="http://schemas.microsoft.com/office/drawing/2014/main" id="{BD8E6BEA-2A35-3ED9-6BF2-969248D69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81616" y="753428"/>
            <a:ext cx="187452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What is Grafana Loki?. A Comprehensive Guide to the Log… | by Grigor  Khachatryan | Medium">
            <a:extLst>
              <a:ext uri="{FF2B5EF4-FFF2-40B4-BE49-F238E27FC236}">
                <a16:creationId xmlns:a16="http://schemas.microsoft.com/office/drawing/2014/main" id="{85A8F4B7-B48E-8495-0E92-9D57133DDF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07168" y="2342541"/>
            <a:ext cx="1423416" cy="84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Logstash:. Processamento e Envio de Dados para… | by Hugo Habbema | Medium">
            <a:extLst>
              <a:ext uri="{FF2B5EF4-FFF2-40B4-BE49-F238E27FC236}">
                <a16:creationId xmlns:a16="http://schemas.microsoft.com/office/drawing/2014/main" id="{8FE21529-5AFF-E01B-ED0C-E24EC71A1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1048" y="3591043"/>
            <a:ext cx="1402534" cy="717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Logo | Fluentd">
            <a:extLst>
              <a:ext uri="{FF2B5EF4-FFF2-40B4-BE49-F238E27FC236}">
                <a16:creationId xmlns:a16="http://schemas.microsoft.com/office/drawing/2014/main" id="{FAEC9D82-B4F2-9918-054E-578BFB0A8A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8633" y="4773004"/>
            <a:ext cx="902970" cy="8051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72085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C0C9F-DD21-5512-8654-A1BC3D51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Métricas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6EAD0-938F-2716-F36D-66CD8477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940"/>
            <a:ext cx="10515600" cy="4677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São valores escalares coletados para representar o estado do sistema. Refletem o estado do sistema.</a:t>
            </a:r>
          </a:p>
          <a:p>
            <a:pPr marL="0" indent="0">
              <a:buNone/>
            </a:pPr>
            <a:r>
              <a:rPr lang="pt-BR" b="1" dirty="0"/>
              <a:t>Exemplos:</a:t>
            </a:r>
          </a:p>
          <a:p>
            <a:r>
              <a:rPr lang="pt-BR" dirty="0"/>
              <a:t>Tempo de carregamento de uma página web</a:t>
            </a:r>
          </a:p>
          <a:p>
            <a:r>
              <a:rPr lang="pt-BR" dirty="0"/>
              <a:t>Tempo de resposta de uma API</a:t>
            </a:r>
          </a:p>
          <a:p>
            <a:r>
              <a:rPr lang="pt-BR" dirty="0"/>
              <a:t>Quantidade de mensagens em fila</a:t>
            </a:r>
          </a:p>
          <a:p>
            <a:r>
              <a:rPr lang="pt-BR" dirty="0"/>
              <a:t>Quantidade de usuários acessando um sistema</a:t>
            </a:r>
          </a:p>
          <a:p>
            <a:r>
              <a:rPr lang="pt-BR" dirty="0"/>
              <a:t>Quantidade de CPU/Memória utilizada. </a:t>
            </a:r>
          </a:p>
          <a:p>
            <a:r>
              <a:rPr lang="pt-BR" dirty="0"/>
              <a:t>Transações por segundo.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0AB6260-7679-62FA-F22A-B29BEDA6E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3513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097B3-6EA5-F15A-8BCD-927D0D7A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anatomia de uma métrica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0BA54-B97E-0116-F2AB-AA0569651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/>
          <a:p>
            <a:r>
              <a:rPr lang="pt-BR" b="1" dirty="0"/>
              <a:t>Nome/Identificador: </a:t>
            </a:r>
            <a:r>
              <a:rPr lang="pt-BR" dirty="0"/>
              <a:t>Identificador (tempo de carregamento)</a:t>
            </a:r>
          </a:p>
          <a:p>
            <a:r>
              <a:rPr lang="pt-BR" b="1" dirty="0"/>
              <a:t>Valor: </a:t>
            </a:r>
            <a:r>
              <a:rPr lang="pt-BR" dirty="0"/>
              <a:t>Valor numérico capturado, como 2.5 segundos, 10%, 50, etc.</a:t>
            </a:r>
          </a:p>
          <a:p>
            <a:r>
              <a:rPr lang="pt-BR" b="1" dirty="0" err="1"/>
              <a:t>Timestamp</a:t>
            </a:r>
            <a:r>
              <a:rPr lang="pt-BR" b="1" dirty="0"/>
              <a:t>: </a:t>
            </a:r>
            <a:r>
              <a:rPr lang="pt-BR" dirty="0"/>
              <a:t>Valor quando a métrica foi registrada</a:t>
            </a:r>
          </a:p>
          <a:p>
            <a:r>
              <a:rPr lang="pt-BR" b="1" dirty="0"/>
              <a:t>Dimensão: </a:t>
            </a:r>
            <a:r>
              <a:rPr lang="pt-BR" dirty="0"/>
              <a:t>Metadados que descrevem o ambiente ou condições para medição, como </a:t>
            </a:r>
            <a:r>
              <a:rPr lang="pt-BR" dirty="0" err="1"/>
              <a:t>user_id</a:t>
            </a:r>
            <a:r>
              <a:rPr lang="pt-BR" dirty="0"/>
              <a:t>, </a:t>
            </a:r>
            <a:r>
              <a:rPr lang="pt-BR" dirty="0" err="1"/>
              <a:t>page</a:t>
            </a:r>
            <a:r>
              <a:rPr lang="pt-BR" dirty="0"/>
              <a:t> (“checkout”, “home”), etc.</a:t>
            </a:r>
            <a:endParaRPr lang="pt-BR" b="1" dirty="0"/>
          </a:p>
          <a:p>
            <a:endParaRPr lang="pt-BR" b="1" dirty="0"/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256994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097B3-6EA5-F15A-8BCD-927D0D7A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Analisando métricas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E15E7FE-7A87-049B-4E2F-E30E1AE04D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5328"/>
            <a:ext cx="12192000" cy="4507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517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C0C9F-DD21-5512-8654-A1BC3D51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Métricas – Dicas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6EAD0-938F-2716-F36D-66CD8477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940"/>
            <a:ext cx="8552688" cy="4677347"/>
          </a:xfrm>
        </p:spPr>
        <p:txBody>
          <a:bodyPr>
            <a:normAutofit/>
          </a:bodyPr>
          <a:lstStyle/>
          <a:p>
            <a:r>
              <a:rPr lang="pt-BR" dirty="0"/>
              <a:t>Tenha painéis de controle que permitam checar:</a:t>
            </a:r>
          </a:p>
          <a:p>
            <a:pPr lvl="1"/>
            <a:r>
              <a:rPr lang="pt-BR" dirty="0"/>
              <a:t>Métricas de infraestrutura </a:t>
            </a:r>
          </a:p>
          <a:p>
            <a:pPr lvl="2"/>
            <a:r>
              <a:rPr lang="pt-BR" dirty="0"/>
              <a:t>CPU, RAM, recursos, etc.</a:t>
            </a:r>
          </a:p>
          <a:p>
            <a:pPr lvl="2"/>
            <a:r>
              <a:rPr lang="pt-BR" dirty="0"/>
              <a:t>Quantidade de itens em fila</a:t>
            </a:r>
          </a:p>
          <a:p>
            <a:pPr lvl="2"/>
            <a:r>
              <a:rPr lang="pt-BR" dirty="0"/>
              <a:t>Quantidade de requisições, sucesso, falha</a:t>
            </a:r>
          </a:p>
          <a:p>
            <a:pPr lvl="2"/>
            <a:r>
              <a:rPr lang="pt-BR" dirty="0"/>
              <a:t>Tempo médio de requisições.</a:t>
            </a:r>
          </a:p>
          <a:p>
            <a:pPr lvl="1"/>
            <a:r>
              <a:rPr lang="pt-BR" dirty="0"/>
              <a:t>Métricas de negócio</a:t>
            </a:r>
          </a:p>
          <a:p>
            <a:pPr lvl="2"/>
            <a:r>
              <a:rPr lang="pt-BR" dirty="0"/>
              <a:t>Quantidade de usuários</a:t>
            </a:r>
          </a:p>
          <a:p>
            <a:pPr lvl="2"/>
            <a:r>
              <a:rPr lang="pt-BR" dirty="0"/>
              <a:t>Quantidade de documentos processados</a:t>
            </a:r>
          </a:p>
          <a:p>
            <a:pPr lvl="2"/>
            <a:r>
              <a:rPr lang="pt-BR" dirty="0"/>
              <a:t>Total de holerites gerados</a:t>
            </a:r>
          </a:p>
          <a:p>
            <a:pPr lvl="2"/>
            <a:r>
              <a:rPr lang="pt-BR" dirty="0"/>
              <a:t>Total a receber, recebido, em atraso</a:t>
            </a:r>
          </a:p>
          <a:p>
            <a:pPr lvl="1"/>
            <a:r>
              <a:rPr lang="pt-BR" dirty="0"/>
              <a:t>Dentre outros</a:t>
            </a:r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lvl="1"/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457200" lvl="1" indent="0">
              <a:buNone/>
            </a:pPr>
            <a:endParaRPr lang="pt-BR" dirty="0"/>
          </a:p>
          <a:p>
            <a:pPr marL="0" indent="0">
              <a:buNone/>
            </a:pPr>
            <a:endParaRPr lang="pt-BR" dirty="0"/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0AB6260-7679-62FA-F22A-B29BEDA6E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4" name="Picture 2" descr="Amazon CloudWatch: o que é?IT Experts">
            <a:extLst>
              <a:ext uri="{FF2B5EF4-FFF2-40B4-BE49-F238E27FC236}">
                <a16:creationId xmlns:a16="http://schemas.microsoft.com/office/drawing/2014/main" id="{A42BA60C-315D-CB34-5AB4-66BB1874B0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96769" y="843076"/>
            <a:ext cx="1874520" cy="1874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rafana - Wikipedia">
            <a:extLst>
              <a:ext uri="{FF2B5EF4-FFF2-40B4-BE49-F238E27FC236}">
                <a16:creationId xmlns:a16="http://schemas.microsoft.com/office/drawing/2014/main" id="{DF699D5C-AAD7-2AD4-9BC3-DB0FE4F4E6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5441" y="2456905"/>
            <a:ext cx="957176" cy="9786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0A85D81C-F018-102C-A802-ABB644D7EE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100" y="3871670"/>
            <a:ext cx="897551" cy="890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00706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C0C9F-DD21-5512-8654-A1BC3D51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Traces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6EAD0-938F-2716-F36D-66CD8477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940"/>
            <a:ext cx="10515600" cy="467734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São informações coletadas durante todo o caminho realizado em um processo computacional.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0AB6260-7679-62FA-F22A-B29BEDA6E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BB7CE0C5-D3A2-B82E-A6CA-5BD5088917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672" y="2929259"/>
            <a:ext cx="9173855" cy="3419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56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097B3-6EA5-F15A-8BCD-927D0D7A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anatomia de um trace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10BA54-B97E-0116-F2AB-AA0569651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2965"/>
            <a:ext cx="10515600" cy="4643998"/>
          </a:xfrm>
        </p:spPr>
        <p:txBody>
          <a:bodyPr/>
          <a:lstStyle/>
          <a:p>
            <a:r>
              <a:rPr lang="pt-BR" dirty="0"/>
              <a:t>Estilo de visualização: </a:t>
            </a:r>
            <a:r>
              <a:rPr lang="pt-BR" b="1" dirty="0" err="1"/>
              <a:t>Waterfall</a:t>
            </a:r>
            <a:endParaRPr lang="pt-BR" b="1" dirty="0"/>
          </a:p>
          <a:p>
            <a:r>
              <a:rPr lang="pt-BR" b="1" dirty="0"/>
              <a:t>Trace: </a:t>
            </a:r>
            <a:r>
              <a:rPr lang="pt-BR" dirty="0"/>
              <a:t>Identifica todo o processo realizado do inicio ao fim (processo completo). </a:t>
            </a:r>
          </a:p>
          <a:p>
            <a:r>
              <a:rPr lang="pt-BR" b="1" dirty="0" err="1"/>
              <a:t>Span</a:t>
            </a:r>
            <a:r>
              <a:rPr lang="pt-BR" b="1" dirty="0"/>
              <a:t>: </a:t>
            </a:r>
            <a:r>
              <a:rPr lang="pt-BR" dirty="0"/>
              <a:t>Identifica cada trecho de execução (requisições http, consulta a banco, </a:t>
            </a:r>
            <a:r>
              <a:rPr lang="pt-BR" dirty="0" err="1"/>
              <a:t>etc</a:t>
            </a:r>
            <a:r>
              <a:rPr lang="pt-BR" dirty="0"/>
              <a:t>).</a:t>
            </a:r>
            <a:endParaRPr lang="pt-BR" b="1" dirty="0"/>
          </a:p>
          <a:p>
            <a:r>
              <a:rPr lang="pt-BR" b="1" dirty="0" err="1"/>
              <a:t>Parent</a:t>
            </a:r>
            <a:r>
              <a:rPr lang="pt-BR" b="1" dirty="0"/>
              <a:t> id: </a:t>
            </a:r>
            <a:r>
              <a:rPr lang="pt-BR" dirty="0"/>
              <a:t>Um </a:t>
            </a:r>
            <a:r>
              <a:rPr lang="pt-BR" dirty="0" err="1"/>
              <a:t>span</a:t>
            </a:r>
            <a:r>
              <a:rPr lang="pt-BR" dirty="0"/>
              <a:t> pode possuir outros spans (uma função chama outra, que executa outro processo por exemplo)</a:t>
            </a:r>
          </a:p>
          <a:p>
            <a:r>
              <a:rPr lang="pt-BR" b="1" dirty="0" err="1"/>
              <a:t>Timestamp</a:t>
            </a:r>
            <a:r>
              <a:rPr lang="pt-BR" b="1" dirty="0"/>
              <a:t>: </a:t>
            </a:r>
            <a:r>
              <a:rPr lang="pt-BR" dirty="0"/>
              <a:t>Momento em que o </a:t>
            </a:r>
            <a:r>
              <a:rPr lang="pt-BR" dirty="0" err="1"/>
              <a:t>span</a:t>
            </a:r>
            <a:r>
              <a:rPr lang="pt-BR" dirty="0"/>
              <a:t> iniciou. </a:t>
            </a:r>
          </a:p>
          <a:p>
            <a:r>
              <a:rPr lang="pt-BR" b="1" dirty="0" err="1"/>
              <a:t>Duration</a:t>
            </a:r>
            <a:r>
              <a:rPr lang="pt-BR" b="1" dirty="0"/>
              <a:t>: </a:t>
            </a:r>
            <a:r>
              <a:rPr lang="pt-BR" dirty="0"/>
              <a:t>Tempo que o </a:t>
            </a:r>
            <a:r>
              <a:rPr lang="pt-BR" dirty="0" err="1"/>
              <a:t>span</a:t>
            </a:r>
            <a:r>
              <a:rPr lang="pt-BR" dirty="0"/>
              <a:t> levou.</a:t>
            </a:r>
          </a:p>
          <a:p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1044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C097B3-6EA5-F15A-8BCD-927D0D7ADF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 anatomia de um trace</a:t>
            </a:r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92CB142-D2EB-A05B-7EE9-9D594A592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0081"/>
            <a:ext cx="8809589" cy="3442202"/>
          </a:xfrm>
          <a:prstGeom prst="rect">
            <a:avLst/>
          </a:prstGeom>
        </p:spPr>
      </p:pic>
      <p:pic>
        <p:nvPicPr>
          <p:cNvPr id="7170" name="Picture 2" descr="Jaeger: open source, distributed tracing platform">
            <a:extLst>
              <a:ext uri="{FF2B5EF4-FFF2-40B4-BE49-F238E27FC236}">
                <a16:creationId xmlns:a16="http://schemas.microsoft.com/office/drawing/2014/main" id="{19F5E3F6-A37C-521A-261C-43507CD797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4" y="1351771"/>
            <a:ext cx="2079810" cy="677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Observability with OpenTelemetry and Go | by Marcos Pereira Júnior | Medium">
            <a:extLst>
              <a:ext uri="{FF2B5EF4-FFF2-40B4-BE49-F238E27FC236}">
                <a16:creationId xmlns:a16="http://schemas.microsoft.com/office/drawing/2014/main" id="{E0EB3977-767D-5130-98C4-FF2E6B655D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3804" y="2287251"/>
            <a:ext cx="2588196" cy="780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OpenCensus">
            <a:extLst>
              <a:ext uri="{FF2B5EF4-FFF2-40B4-BE49-F238E27FC236}">
                <a16:creationId xmlns:a16="http://schemas.microsoft.com/office/drawing/2014/main" id="{9EDC0D0B-CCFC-4693-B9B5-56C238394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50824" y="3429000"/>
            <a:ext cx="2080175" cy="615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5472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5F5C7-6A01-A19A-3690-12230F89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Prática - </a:t>
            </a:r>
            <a:r>
              <a:rPr lang="pt-BR" b="1" dirty="0" err="1"/>
              <a:t>Sentry</a:t>
            </a:r>
            <a:endParaRPr lang="pt-BR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BF5DBA-C7EA-1FC3-B188-2F6F6BFE0D12}"/>
              </a:ext>
            </a:extLst>
          </p:cNvPr>
          <p:cNvSpPr txBox="1"/>
          <p:nvPr/>
        </p:nvSpPr>
        <p:spPr>
          <a:xfrm>
            <a:off x="838200" y="1583112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Demonstração </a:t>
            </a:r>
          </a:p>
        </p:txBody>
      </p:sp>
      <p:pic>
        <p:nvPicPr>
          <p:cNvPr id="1026" name="Picture 2" descr="Introducing OpenTelemetry Support: Take Action on Your Observability Data |  Product Blog • Sentry">
            <a:extLst>
              <a:ext uri="{FF2B5EF4-FFF2-40B4-BE49-F238E27FC236}">
                <a16:creationId xmlns:a16="http://schemas.microsoft.com/office/drawing/2014/main" id="{E77ADC04-B23C-5760-F48B-F3A8AFEEC0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330" y="1952444"/>
            <a:ext cx="8920163" cy="43078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74414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7757E-6D70-DFF0-9874-26B446AB4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Referências importantes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68EC9E-EB36-4226-219D-CFC5699A9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081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BFCFF8-177A-03D3-2519-25879E05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Agenda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5A8AA50-9915-0209-ED48-F06D38B7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O que é </a:t>
            </a:r>
            <a:r>
              <a:rPr lang="pt-BR" dirty="0" err="1"/>
              <a:t>Observabilidade</a:t>
            </a:r>
            <a:r>
              <a:rPr lang="pt-BR" dirty="0"/>
              <a:t>?</a:t>
            </a:r>
          </a:p>
          <a:p>
            <a:r>
              <a:rPr lang="pt-BR" dirty="0"/>
              <a:t>Os 3 Pilares</a:t>
            </a:r>
          </a:p>
          <a:p>
            <a:pPr lvl="1"/>
            <a:r>
              <a:rPr lang="pt-BR" dirty="0"/>
              <a:t>Logs</a:t>
            </a:r>
          </a:p>
          <a:p>
            <a:pPr lvl="1"/>
            <a:r>
              <a:rPr lang="pt-BR" dirty="0"/>
              <a:t>Métricas</a:t>
            </a:r>
          </a:p>
          <a:p>
            <a:pPr lvl="1"/>
            <a:r>
              <a:rPr lang="pt-BR"/>
              <a:t>Traces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90385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2CB666-C645-DC60-C893-5D79BF9D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Referências importantes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A557AD-6A3A-AB16-E116-5E4DB58DA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Observability Engineering: Achieving Production Excellence</a:t>
            </a:r>
            <a:r>
              <a:rPr lang="en-US" dirty="0"/>
              <a:t> (2022) de Charity Majors, Liz Fong-Jones e George Miranda.</a:t>
            </a:r>
          </a:p>
          <a:p>
            <a:r>
              <a:rPr lang="en-US" b="1" i="1" dirty="0"/>
              <a:t>System Design Interview – An Insider’s Guide </a:t>
            </a:r>
            <a:r>
              <a:rPr lang="en-US" dirty="0"/>
              <a:t>(2020) de Alex Xu.</a:t>
            </a:r>
          </a:p>
          <a:p>
            <a:r>
              <a:rPr lang="en-US" b="1" i="1" dirty="0"/>
              <a:t>Clean Architecture: A Craftsman's Guide to Software Structure and Design</a:t>
            </a:r>
            <a:r>
              <a:rPr lang="en-US" dirty="0"/>
              <a:t> (2017) de Robert C. Martin (Uncle Bob).</a:t>
            </a:r>
          </a:p>
          <a:p>
            <a:r>
              <a:rPr lang="en-US" b="1" i="1" dirty="0"/>
              <a:t>Refactoring: Improving the Design of Existing Code</a:t>
            </a:r>
            <a:r>
              <a:rPr lang="en-US" dirty="0"/>
              <a:t> (2018) de Martin Fowler.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3238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7757E-6D70-DFF0-9874-26B446AB4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O que é </a:t>
            </a:r>
            <a:r>
              <a:rPr lang="pt-BR" b="1" dirty="0" err="1"/>
              <a:t>Observabilidade</a:t>
            </a:r>
            <a:r>
              <a:rPr lang="pt-BR" b="1" dirty="0"/>
              <a:t>?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68EC9E-EB36-4226-219D-CFC5699A9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673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6C0F6E-A1E6-D307-3B93-2F9A41789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O que é </a:t>
            </a:r>
            <a:r>
              <a:rPr lang="pt-BR" b="1" dirty="0" err="1"/>
              <a:t>Observabilidade</a:t>
            </a:r>
            <a:r>
              <a:rPr lang="pt-BR" b="1" dirty="0"/>
              <a:t>?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004C038-3F2C-54E2-43F4-EED5DFBE5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486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/>
              <a:t>Definindo a origem do termo</a:t>
            </a:r>
          </a:p>
          <a:p>
            <a:pPr marL="0" indent="0" algn="just">
              <a:buNone/>
            </a:pPr>
            <a:r>
              <a:rPr lang="pt-BR" b="1" dirty="0" err="1"/>
              <a:t>Observabilidade</a:t>
            </a:r>
            <a:r>
              <a:rPr lang="pt-BR" dirty="0"/>
              <a:t> é o quão bem os </a:t>
            </a:r>
            <a:r>
              <a:rPr lang="pt-BR" b="1" dirty="0"/>
              <a:t>estados internos </a:t>
            </a:r>
            <a:r>
              <a:rPr lang="pt-BR" dirty="0"/>
              <a:t>de um sistema podem ser </a:t>
            </a:r>
            <a:r>
              <a:rPr lang="pt-BR" b="1" dirty="0"/>
              <a:t>inferidos</a:t>
            </a:r>
            <a:r>
              <a:rPr lang="pt-BR" dirty="0"/>
              <a:t> a partir do conhecimento de suas </a:t>
            </a:r>
            <a:r>
              <a:rPr lang="pt-BR" b="1" dirty="0"/>
              <a:t>saídas externas</a:t>
            </a:r>
            <a:r>
              <a:rPr lang="pt-BR" dirty="0"/>
              <a:t>. </a:t>
            </a:r>
            <a:r>
              <a:rPr lang="pt-BR" i="1" dirty="0"/>
              <a:t>Rudolf E. </a:t>
            </a:r>
            <a:r>
              <a:rPr lang="pt-BR" i="1" dirty="0" err="1"/>
              <a:t>Kálmán</a:t>
            </a:r>
            <a:r>
              <a:rPr lang="pt-BR" i="1" dirty="0"/>
              <a:t>, 1960, Teoria de controle. </a:t>
            </a:r>
          </a:p>
          <a:p>
            <a:pPr marL="0" indent="0">
              <a:buNone/>
            </a:pPr>
            <a:endParaRPr lang="pt-BR" dirty="0"/>
          </a:p>
          <a:p>
            <a:pPr marL="0" indent="0" algn="just">
              <a:buNone/>
            </a:pPr>
            <a:endParaRPr lang="pt-BR" i="1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E5EBBBC7-D764-85FD-6BB0-3713EE61A9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0164" y="3592754"/>
            <a:ext cx="7959363" cy="2584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2319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6B02D4-99BE-C14F-23E9-587512ACE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Como isso me ajuda?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545D518D-42B1-4507-B0DC-1E944D831B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682"/>
            <a:ext cx="10515600" cy="456331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Cenário: Erro de importação de um arquivo CSV na criação de um plano de contas.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DDF885B-25A5-A60E-57FA-DADE067DEA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143" y="2537019"/>
            <a:ext cx="10439714" cy="3785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043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601D80-1EE5-1D1E-66DF-9F6AC87B7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Como isso me ajuda?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D467F3-BAFF-55DA-77AB-2DD037E93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3318"/>
            <a:ext cx="10515600" cy="4733645"/>
          </a:xfrm>
        </p:spPr>
        <p:txBody>
          <a:bodyPr/>
          <a:lstStyle/>
          <a:p>
            <a:r>
              <a:rPr lang="pt-BR" dirty="0"/>
              <a:t>Você conseguirá:</a:t>
            </a:r>
          </a:p>
          <a:p>
            <a:pPr lvl="1"/>
            <a:r>
              <a:rPr lang="pt-BR" dirty="0"/>
              <a:t>Encontrar </a:t>
            </a:r>
            <a:r>
              <a:rPr lang="pt-BR" b="1" dirty="0"/>
              <a:t>erros escondidos, </a:t>
            </a:r>
            <a:r>
              <a:rPr lang="pt-BR" dirty="0"/>
              <a:t>reproduzindo cenários</a:t>
            </a:r>
            <a:endParaRPr lang="pt-BR" b="1" dirty="0"/>
          </a:p>
          <a:p>
            <a:pPr lvl="1"/>
            <a:r>
              <a:rPr lang="pt-BR" b="1" dirty="0"/>
              <a:t>Entender</a:t>
            </a:r>
            <a:r>
              <a:rPr lang="pt-BR" dirty="0"/>
              <a:t> o que </a:t>
            </a:r>
            <a:r>
              <a:rPr lang="pt-BR" b="1" dirty="0"/>
              <a:t>qualquer usuário </a:t>
            </a:r>
            <a:r>
              <a:rPr lang="pt-BR" dirty="0"/>
              <a:t>esteja vivenciando</a:t>
            </a:r>
          </a:p>
          <a:p>
            <a:pPr lvl="1"/>
            <a:r>
              <a:rPr lang="pt-BR" b="1" dirty="0"/>
              <a:t>Diagnosticar problemas inéditos</a:t>
            </a:r>
            <a:r>
              <a:rPr lang="pt-BR" dirty="0"/>
              <a:t>, nunca vistos antes</a:t>
            </a:r>
          </a:p>
          <a:p>
            <a:pPr lvl="1"/>
            <a:r>
              <a:rPr lang="pt-BR" b="1" dirty="0"/>
              <a:t>Isolar falhas </a:t>
            </a:r>
            <a:r>
              <a:rPr lang="pt-BR" dirty="0"/>
              <a:t>rapidamente, por mais profundas ou complexas que sejam.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25AF106-26EB-3092-3940-E4578D903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5645" y="3509039"/>
            <a:ext cx="8820710" cy="2983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1095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07757E-6D70-DFF0-9874-26B446AB4B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b="1" dirty="0"/>
              <a:t>Os três pilares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68EC9E-EB36-4226-219D-CFC5699A9D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4061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EC0C9F-DD21-5512-8654-A1BC3D517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Logs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FC6EAD0-938F-2716-F36D-66CD847704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3940"/>
            <a:ext cx="10515600" cy="4677347"/>
          </a:xfrm>
        </p:spPr>
        <p:txBody>
          <a:bodyPr/>
          <a:lstStyle/>
          <a:p>
            <a:pPr marL="0" indent="0">
              <a:buNone/>
            </a:pPr>
            <a:r>
              <a:rPr lang="pt-BR" dirty="0"/>
              <a:t>São eventos detalhados, geralmente textuais de um acontecimento. Podem ser </a:t>
            </a:r>
            <a:r>
              <a:rPr lang="pt-BR" b="1" dirty="0"/>
              <a:t>não estruturados.</a:t>
            </a:r>
            <a:r>
              <a:rPr lang="pt-BR" dirty="0"/>
              <a:t>  </a:t>
            </a:r>
          </a:p>
        </p:txBody>
      </p:sp>
      <p:sp>
        <p:nvSpPr>
          <p:cNvPr id="7" name="AutoShape 4">
            <a:extLst>
              <a:ext uri="{FF2B5EF4-FFF2-40B4-BE49-F238E27FC236}">
                <a16:creationId xmlns:a16="http://schemas.microsoft.com/office/drawing/2014/main" id="{F0AB6260-7679-62FA-F22A-B29BEDA6E8D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22781E03-A3A1-1FAC-3C8D-A7AD22C486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049" y="2410951"/>
            <a:ext cx="6284976" cy="1288870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736CB76A-9681-1ADE-05F7-840EE8DE5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049" y="4521994"/>
            <a:ext cx="8525255" cy="1372216"/>
          </a:xfrm>
          <a:prstGeom prst="rect">
            <a:avLst/>
          </a:prstGeom>
        </p:spPr>
      </p:pic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08BFB791-1580-067F-E400-426C304D112E}"/>
              </a:ext>
            </a:extLst>
          </p:cNvPr>
          <p:cNvSpPr txBox="1">
            <a:spLocks/>
          </p:cNvSpPr>
          <p:nvPr/>
        </p:nvSpPr>
        <p:spPr>
          <a:xfrm>
            <a:off x="838200" y="3574013"/>
            <a:ext cx="10515600" cy="527785"/>
          </a:xfrm>
          <a:prstGeom prst="rect">
            <a:avLst/>
          </a:prstGeom>
        </p:spPr>
        <p:txBody>
          <a:bodyPr vert="horz" lIns="91440" tIns="45720" rIns="91440" bIns="45720" rtlCol="0">
            <a:normAutofit fontScale="2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pt-BR" b="1" dirty="0"/>
          </a:p>
          <a:p>
            <a:pPr marL="0" indent="0">
              <a:buFont typeface="Arial" panose="020B0604020202020204" pitchFamily="34" charset="0"/>
              <a:buNone/>
            </a:pPr>
            <a:endParaRPr lang="pt-BR" b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sz="11200" b="1" dirty="0"/>
              <a:t>Ou estruturados</a:t>
            </a:r>
            <a:r>
              <a:rPr lang="pt-BR" sz="1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5328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35F5C7-6A01-A19A-3690-12230F89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/>
              <a:t>Prática - </a:t>
            </a:r>
            <a:r>
              <a:rPr lang="pt-BR" b="1" dirty="0" err="1"/>
              <a:t>Cloudwatch</a:t>
            </a:r>
            <a:endParaRPr lang="pt-BR" b="1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DFBF5DBA-C7EA-1FC3-B188-2F6F6BFE0D12}"/>
              </a:ext>
            </a:extLst>
          </p:cNvPr>
          <p:cNvSpPr txBox="1"/>
          <p:nvPr/>
        </p:nvSpPr>
        <p:spPr>
          <a:xfrm>
            <a:off x="838200" y="1583112"/>
            <a:ext cx="16021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Demonstração </a:t>
            </a:r>
          </a:p>
        </p:txBody>
      </p:sp>
      <p:pic>
        <p:nvPicPr>
          <p:cNvPr id="2050" name="Picture 2" descr="Conceitos básicos dos painéis automáticos do CloudWatch - Amazon CloudWatch">
            <a:extLst>
              <a:ext uri="{FF2B5EF4-FFF2-40B4-BE49-F238E27FC236}">
                <a16:creationId xmlns:a16="http://schemas.microsoft.com/office/drawing/2014/main" id="{52499B9B-5F43-6E55-AF5B-32AD5CC55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364" y="1952444"/>
            <a:ext cx="9341224" cy="4101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60779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338</TotalTime>
  <Words>624</Words>
  <Application>Microsoft Office PowerPoint</Application>
  <PresentationFormat>Widescreen</PresentationFormat>
  <Paragraphs>95</Paragraphs>
  <Slides>20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Tema do Office</vt:lpstr>
      <vt:lpstr>Observabilidade</vt:lpstr>
      <vt:lpstr>Agenda</vt:lpstr>
      <vt:lpstr>O que é Observabilidade?</vt:lpstr>
      <vt:lpstr>O que é Observabilidade?</vt:lpstr>
      <vt:lpstr>Como isso me ajuda?</vt:lpstr>
      <vt:lpstr>Como isso me ajuda?</vt:lpstr>
      <vt:lpstr>Os três pilares</vt:lpstr>
      <vt:lpstr>Logs</vt:lpstr>
      <vt:lpstr>Prática - Cloudwatch</vt:lpstr>
      <vt:lpstr>Logs – Dicas</vt:lpstr>
      <vt:lpstr>Métricas</vt:lpstr>
      <vt:lpstr>A anatomia de uma métrica</vt:lpstr>
      <vt:lpstr>Analisando métricas</vt:lpstr>
      <vt:lpstr>Métricas – Dicas</vt:lpstr>
      <vt:lpstr>Traces</vt:lpstr>
      <vt:lpstr>A anatomia de um trace</vt:lpstr>
      <vt:lpstr>A anatomia de um trace</vt:lpstr>
      <vt:lpstr>Prática - Sentry</vt:lpstr>
      <vt:lpstr>Referências importantes</vt:lpstr>
      <vt:lpstr>Referências importantes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Ramon Lacava Gutierrez Gonçales</dc:creator>
  <cp:lastModifiedBy>Ramon Lacava Gutierrez Gonçales</cp:lastModifiedBy>
  <cp:revision>146</cp:revision>
  <dcterms:created xsi:type="dcterms:W3CDTF">2025-07-27T17:44:32Z</dcterms:created>
  <dcterms:modified xsi:type="dcterms:W3CDTF">2025-08-03T22:04:24Z</dcterms:modified>
</cp:coreProperties>
</file>