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20"/>
  </p:notesMasterIdLst>
  <p:sldIdLst>
    <p:sldId id="256" r:id="rId2"/>
    <p:sldId id="257" r:id="rId3"/>
    <p:sldId id="275" r:id="rId4"/>
    <p:sldId id="259" r:id="rId5"/>
    <p:sldId id="278" r:id="rId6"/>
    <p:sldId id="277" r:id="rId7"/>
    <p:sldId id="287" r:id="rId8"/>
    <p:sldId id="276" r:id="rId9"/>
    <p:sldId id="286" r:id="rId10"/>
    <p:sldId id="281" r:id="rId11"/>
    <p:sldId id="279" r:id="rId12"/>
    <p:sldId id="282" r:id="rId13"/>
    <p:sldId id="283" r:id="rId14"/>
    <p:sldId id="280" r:id="rId15"/>
    <p:sldId id="272" r:id="rId16"/>
    <p:sldId id="284" r:id="rId17"/>
    <p:sldId id="285" r:id="rId18"/>
    <p:sldId id="26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yla Hoogeveen" initials="LH" lastIdx="3" clrIdx="0">
    <p:extLst>
      <p:ext uri="{19B8F6BF-5375-455C-9EA6-DF929625EA0E}">
        <p15:presenceInfo xmlns:p15="http://schemas.microsoft.com/office/powerpoint/2012/main" userId="8f5e7b0445841e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igenaar\Documents\Prog\heuristiek\statistiek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pPr>
            <a:r>
              <a:rPr lang="en-US">
                <a:latin typeface="Franklin Gothic Book" panose="020B0503020102020204" pitchFamily="34" charset="0"/>
              </a:rPr>
              <a:t>Steps back</a:t>
            </a:r>
            <a:r>
              <a:rPr lang="en-US" baseline="0">
                <a:latin typeface="Franklin Gothic Book" panose="020B0503020102020204" pitchFamily="34" charset="0"/>
              </a:rPr>
              <a:t> experiment</a:t>
            </a:r>
            <a:endParaRPr lang="en-US">
              <a:latin typeface="Franklin Gothic Book" panose="020B05030201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Franklin Gothic Book" panose="020B05030201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Gemiddelde kosten</c:v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numRef>
              <c:f>Sheet1!$A$1:$F$1</c:f>
              <c:numCache>
                <c:formatCode>General</c:formatCode>
                <c:ptCount val="6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</c:numCache>
            </c:numRef>
          </c:cat>
          <c:val>
            <c:numRef>
              <c:f>Sheet1!$A$2:$F$2</c:f>
              <c:numCache>
                <c:formatCode>General</c:formatCode>
                <c:ptCount val="6"/>
                <c:pt idx="0">
                  <c:v>33028.36</c:v>
                </c:pt>
                <c:pt idx="1">
                  <c:v>32609.194</c:v>
                </c:pt>
                <c:pt idx="2">
                  <c:v>31884</c:v>
                </c:pt>
                <c:pt idx="3">
                  <c:v>31677.19</c:v>
                </c:pt>
                <c:pt idx="4">
                  <c:v>31342</c:v>
                </c:pt>
                <c:pt idx="5">
                  <c:v>30976.43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6F-46A9-9069-44AF31BD420E}"/>
            </c:ext>
          </c:extLst>
        </c:ser>
        <c:ser>
          <c:idx val="1"/>
          <c:order val="1"/>
          <c:tx>
            <c:v>Minimale kosten</c:v>
          </c:tx>
          <c:spPr>
            <a:noFill/>
            <a:ln w="6350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cat>
            <c:numRef>
              <c:f>Sheet1!$A$1:$F$1</c:f>
              <c:numCache>
                <c:formatCode>General</c:formatCode>
                <c:ptCount val="6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</c:numCache>
            </c:numRef>
          </c:cat>
          <c:val>
            <c:numRef>
              <c:f>Sheet1!$A$3:$F$3</c:f>
              <c:numCache>
                <c:formatCode>General</c:formatCode>
                <c:ptCount val="6"/>
                <c:pt idx="0">
                  <c:v>30139</c:v>
                </c:pt>
                <c:pt idx="1">
                  <c:v>29086</c:v>
                </c:pt>
                <c:pt idx="2">
                  <c:v>28492</c:v>
                </c:pt>
                <c:pt idx="3">
                  <c:v>29464</c:v>
                </c:pt>
                <c:pt idx="4">
                  <c:v>29140</c:v>
                </c:pt>
                <c:pt idx="5">
                  <c:v>28744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6F-46A9-9069-44AF31BD42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170806959"/>
        <c:axId val="2052397823"/>
      </c:barChart>
      <c:lineChart>
        <c:grouping val="stacked"/>
        <c:varyColors val="0"/>
        <c:ser>
          <c:idx val="2"/>
          <c:order val="2"/>
          <c:tx>
            <c:v>Lower bound</c:v>
          </c:tx>
          <c:spPr>
            <a:ln w="25400" cap="rnd">
              <a:solidFill>
                <a:schemeClr val="accent3">
                  <a:alpha val="48000"/>
                </a:schemeClr>
              </a:solidFill>
              <a:prstDash val="sysDash"/>
              <a:headEnd type="none" w="lg" len="lg"/>
              <a:tailEnd w="lg" len="lg"/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Sheet1!$A$1:$F$1</c:f>
              <c:numCache>
                <c:formatCode>General</c:formatCode>
                <c:ptCount val="6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</c:numCache>
            </c:numRef>
          </c:cat>
          <c:val>
            <c:numRef>
              <c:f>Sheet1!$A$4:$F$4</c:f>
              <c:numCache>
                <c:formatCode>General</c:formatCode>
                <c:ptCount val="6"/>
                <c:pt idx="0">
                  <c:v>26350</c:v>
                </c:pt>
                <c:pt idx="1">
                  <c:v>26350</c:v>
                </c:pt>
                <c:pt idx="2">
                  <c:v>26350</c:v>
                </c:pt>
                <c:pt idx="3">
                  <c:v>26350</c:v>
                </c:pt>
                <c:pt idx="4">
                  <c:v>26350</c:v>
                </c:pt>
                <c:pt idx="5">
                  <c:v>26350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46F-46A9-9069-44AF31BD42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0806959"/>
        <c:axId val="2052397823"/>
      </c:lineChart>
      <c:catAx>
        <c:axId val="170806959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latin typeface="Franklin Gothic Book" panose="020B0503020102020204" pitchFamily="34" charset="0"/>
                  </a:rPr>
                  <a:t>Steps back</a:t>
                </a:r>
                <a:r>
                  <a:rPr lang="en-US" baseline="0">
                    <a:latin typeface="Franklin Gothic Book" panose="020B0503020102020204" pitchFamily="34" charset="0"/>
                  </a:rPr>
                  <a:t> </a:t>
                </a:r>
                <a:endParaRPr lang="en-US">
                  <a:latin typeface="Franklin Gothic Book" panose="020B0503020102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pPr>
            <a:endParaRPr lang="en-US"/>
          </a:p>
        </c:txPr>
        <c:crossAx val="2052397823"/>
        <c:crosses val="autoZero"/>
        <c:auto val="1"/>
        <c:lblAlgn val="ctr"/>
        <c:lblOffset val="100"/>
        <c:noMultiLvlLbl val="0"/>
      </c:catAx>
      <c:valAx>
        <c:axId val="2052397823"/>
        <c:scaling>
          <c:orientation val="minMax"/>
          <c:min val="2500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latin typeface="Franklin Gothic Book" panose="020B0503020102020204" pitchFamily="34" charset="0"/>
                  </a:rPr>
                  <a:t>Kosten</a:t>
                </a:r>
                <a:r>
                  <a:rPr lang="en-US"/>
                  <a:t> in €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pPr>
            <a:endParaRPr lang="en-US"/>
          </a:p>
        </c:txPr>
        <c:crossAx val="170806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Franklin Gothic Book" panose="020B05030201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93EDC6-0971-425C-8BCA-5FDBD15BE6C7}" type="datetimeFigureOut">
              <a:rPr lang="en-US" smtClean="0"/>
              <a:t>30-Jan-20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BBA02-40AE-4760-A148-AF841754C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25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Leon: voorstellen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BBA02-40AE-4760-A148-AF841754C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447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BBA02-40AE-4760-A148-AF841754CD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57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Ramon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BBA02-40AE-4760-A148-AF841754CD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46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Layla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BBA02-40AE-4760-A148-AF841754CD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81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Layla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BBA02-40AE-4760-A148-AF841754CD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96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Leon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BBA02-40AE-4760-A148-AF841754CD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227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Leon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BBA02-40AE-4760-A148-AF841754CD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309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Leon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BBA02-40AE-4760-A148-AF841754CD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37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Leon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BBA02-40AE-4760-A148-AF841754CD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41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Leon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BBA02-40AE-4760-A148-AF841754CD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08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Leon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BBA02-40AE-4760-A148-AF841754CD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21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Ramon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BBA02-40AE-4760-A148-AF841754CD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79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Layla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BBA02-40AE-4760-A148-AF841754CD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43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Layla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BBA02-40AE-4760-A148-AF841754CD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6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Ramon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BBA02-40AE-4760-A148-AF841754CD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3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BBA02-40AE-4760-A148-AF841754CD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43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9FDC311-37DE-447E-A174-FFCEBAF305B8}" type="datetimeFigureOut">
              <a:rPr lang="en-US" smtClean="0"/>
              <a:t>30-Jan-20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1FCE5B2-CA89-4DC6-8AEF-B1522E2D09E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078906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C311-37DE-447E-A174-FFCEBAF305B8}" type="datetimeFigureOut">
              <a:rPr lang="en-US" smtClean="0"/>
              <a:t>30-Jan-20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E5B2-CA89-4DC6-8AEF-B1522E2D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07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C311-37DE-447E-A174-FFCEBAF305B8}" type="datetimeFigureOut">
              <a:rPr lang="en-US" smtClean="0"/>
              <a:t>30-Jan-20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E5B2-CA89-4DC6-8AEF-B1522E2D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74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C311-37DE-447E-A174-FFCEBAF305B8}" type="datetimeFigureOut">
              <a:rPr lang="en-US" smtClean="0"/>
              <a:t>30-Jan-20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E5B2-CA89-4DC6-8AEF-B1522E2D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0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FDC311-37DE-447E-A174-FFCEBAF305B8}" type="datetimeFigureOut">
              <a:rPr lang="en-US" smtClean="0"/>
              <a:t>30-Jan-20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FCE5B2-CA89-4DC6-8AEF-B1522E2D09E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58134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C311-37DE-447E-A174-FFCEBAF305B8}" type="datetimeFigureOut">
              <a:rPr lang="en-US" smtClean="0"/>
              <a:t>30-Jan-20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E5B2-CA89-4DC6-8AEF-B1522E2D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44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C311-37DE-447E-A174-FFCEBAF305B8}" type="datetimeFigureOut">
              <a:rPr lang="en-US" smtClean="0"/>
              <a:t>30-Jan-20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E5B2-CA89-4DC6-8AEF-B1522E2D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52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C311-37DE-447E-A174-FFCEBAF305B8}" type="datetimeFigureOut">
              <a:rPr lang="en-US" smtClean="0"/>
              <a:t>30-Jan-20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E5B2-CA89-4DC6-8AEF-B1522E2D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1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C311-37DE-447E-A174-FFCEBAF305B8}" type="datetimeFigureOut">
              <a:rPr lang="en-US" smtClean="0"/>
              <a:t>30-Jan-20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CE5B2-CA89-4DC6-8AEF-B1522E2D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5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FDC311-37DE-447E-A174-FFCEBAF305B8}" type="datetimeFigureOut">
              <a:rPr lang="en-US" smtClean="0"/>
              <a:t>30-Jan-20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FCE5B2-CA89-4DC6-8AEF-B1522E2D09E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080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FDC311-37DE-447E-A174-FFCEBAF305B8}" type="datetimeFigureOut">
              <a:rPr lang="en-US" smtClean="0"/>
              <a:t>30-Jan-20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FCE5B2-CA89-4DC6-8AEF-B1522E2D09E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127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9FDC311-37DE-447E-A174-FFCEBAF305B8}" type="datetimeFigureOut">
              <a:rPr lang="en-US" smtClean="0"/>
              <a:t>30-Jan-20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1FCE5B2-CA89-4DC6-8AEF-B1522E2D09E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349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12.png"/><Relationship Id="rId4" Type="http://schemas.microsoft.com/office/2007/relationships/hdphoto" Target="../media/hdphoto4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12.png"/><Relationship Id="rId4" Type="http://schemas.microsoft.com/office/2007/relationships/hdphoto" Target="../media/hdphoto4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7.wdp"/><Relationship Id="rId5" Type="http://schemas.openxmlformats.org/officeDocument/2006/relationships/image" Target="../media/image14.png"/><Relationship Id="rId4" Type="http://schemas.microsoft.com/office/2007/relationships/hdphoto" Target="../media/hdphoto6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2">
            <a:extLst>
              <a:ext uri="{FF2B5EF4-FFF2-40B4-BE49-F238E27FC236}">
                <a16:creationId xmlns:a16="http://schemas.microsoft.com/office/drawing/2014/main" id="{B709ADC9-6EAF-4268-9415-1ED5ECFA2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D1057DE-339F-4F32-B7E2-7FA7E2A4FC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93" b="21657"/>
          <a:stretch/>
        </p:blipFill>
        <p:spPr>
          <a:xfrm>
            <a:off x="-2971780" y="-200015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CD488A-D3C8-4B68-AAF9-8A5647270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nl-NL" dirty="0"/>
              <a:t>Smartgrid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0FE39D-34F4-4C8A-AAD3-366778CBEB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Ramon, Leon en Layla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03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250">
        <p:fad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CE82A916-FC46-4BA9-ADDE-DD1C1BDE9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6" y="928007"/>
            <a:ext cx="3924300" cy="3924300"/>
          </a:xfrm>
          <a:prstGeom prst="rect">
            <a:avLst/>
          </a:prstGeom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DFE6BA1C-791C-4CA9-AD78-2652A45660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850" y="928007"/>
            <a:ext cx="3924299" cy="39242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99632C-CD4F-422E-BCE2-645C4E3B6B65}"/>
              </a:ext>
            </a:extLst>
          </p:cNvPr>
          <p:cNvSpPr txBox="1"/>
          <p:nvPr/>
        </p:nvSpPr>
        <p:spPr>
          <a:xfrm>
            <a:off x="1819373" y="4852306"/>
            <a:ext cx="220970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2800" dirty="0">
                <a:solidFill>
                  <a:srgbClr val="EFEDE3"/>
                </a:solidFill>
              </a:rPr>
              <a:t>Wijk 1</a:t>
            </a:r>
          </a:p>
          <a:p>
            <a:pPr algn="r"/>
            <a:r>
              <a:rPr lang="nl-NL" sz="2400" dirty="0">
                <a:solidFill>
                  <a:srgbClr val="EFEDE3"/>
                </a:solidFill>
              </a:rPr>
              <a:t>€28744</a:t>
            </a:r>
          </a:p>
          <a:p>
            <a:pPr algn="r"/>
            <a:r>
              <a:rPr lang="nl-NL" sz="2400" i="1" dirty="0">
                <a:solidFill>
                  <a:srgbClr val="EFEDE3"/>
                </a:solidFill>
              </a:rPr>
              <a:t>Greedy</a:t>
            </a:r>
          </a:p>
          <a:p>
            <a:pPr algn="r"/>
            <a:r>
              <a:rPr lang="nl-NL" sz="2000" dirty="0">
                <a:solidFill>
                  <a:srgbClr val="EFEDE3"/>
                </a:solidFill>
              </a:rPr>
              <a:t>3000 iteraties</a:t>
            </a:r>
          </a:p>
          <a:p>
            <a:pPr algn="r"/>
            <a:r>
              <a:rPr lang="nl-NL" sz="2000" dirty="0">
                <a:solidFill>
                  <a:srgbClr val="EFEDE3"/>
                </a:solidFill>
              </a:rPr>
              <a:t>70 steps back</a:t>
            </a:r>
            <a:br>
              <a:rPr lang="nl-NL" sz="2000" dirty="0">
                <a:solidFill>
                  <a:srgbClr val="EFEDE3"/>
                </a:solidFill>
              </a:rPr>
            </a:br>
            <a:endParaRPr lang="nl-NL" sz="2000" dirty="0">
              <a:solidFill>
                <a:srgbClr val="EFEDE3"/>
              </a:solidFill>
            </a:endParaRPr>
          </a:p>
          <a:p>
            <a:pPr algn="r"/>
            <a:endParaRPr lang="en-US" sz="2000" i="1" dirty="0">
              <a:solidFill>
                <a:srgbClr val="EFEDE3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282D43-88D1-4078-A433-0673E9C7E687}"/>
              </a:ext>
            </a:extLst>
          </p:cNvPr>
          <p:cNvSpPr txBox="1"/>
          <p:nvPr/>
        </p:nvSpPr>
        <p:spPr>
          <a:xfrm>
            <a:off x="4223208" y="4852306"/>
            <a:ext cx="383494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2800" dirty="0">
                <a:solidFill>
                  <a:srgbClr val="EFEDE3"/>
                </a:solidFill>
              </a:rPr>
              <a:t>Wijk 2</a:t>
            </a:r>
          </a:p>
          <a:p>
            <a:pPr algn="r"/>
            <a:r>
              <a:rPr lang="nl-NL" sz="2400" dirty="0">
                <a:solidFill>
                  <a:srgbClr val="EFEDE3"/>
                </a:solidFill>
              </a:rPr>
              <a:t>€28717</a:t>
            </a:r>
          </a:p>
          <a:p>
            <a:pPr algn="r"/>
            <a:r>
              <a:rPr lang="nl-NL" sz="2400" i="1" dirty="0">
                <a:solidFill>
                  <a:srgbClr val="EFEDE3"/>
                </a:solidFill>
              </a:rPr>
              <a:t>Greedy</a:t>
            </a:r>
            <a:endParaRPr lang="nl-NL" sz="2000" i="1" dirty="0">
              <a:solidFill>
                <a:srgbClr val="EFEDE3"/>
              </a:solidFill>
            </a:endParaRPr>
          </a:p>
          <a:p>
            <a:pPr algn="r"/>
            <a:r>
              <a:rPr lang="nl-NL" sz="2000" dirty="0">
                <a:solidFill>
                  <a:srgbClr val="EFEDE3"/>
                </a:solidFill>
              </a:rPr>
              <a:t>3000 iteraties</a:t>
            </a:r>
          </a:p>
          <a:p>
            <a:pPr algn="r"/>
            <a:r>
              <a:rPr lang="nl-NL" sz="2000" dirty="0">
                <a:solidFill>
                  <a:srgbClr val="EFEDE3"/>
                </a:solidFill>
              </a:rPr>
              <a:t>40 steps back</a:t>
            </a:r>
          </a:p>
          <a:p>
            <a:pPr algn="r"/>
            <a:endParaRPr lang="en-US" sz="2000" i="1" dirty="0">
              <a:solidFill>
                <a:srgbClr val="EFEDE3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0972B6-A55A-4085-BC66-E911723713D7}"/>
              </a:ext>
            </a:extLst>
          </p:cNvPr>
          <p:cNvSpPr txBox="1"/>
          <p:nvPr/>
        </p:nvSpPr>
        <p:spPr>
          <a:xfrm>
            <a:off x="8162925" y="4922814"/>
            <a:ext cx="39243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2800" dirty="0">
                <a:solidFill>
                  <a:srgbClr val="EFEDE3"/>
                </a:solidFill>
              </a:rPr>
              <a:t>Wijk3</a:t>
            </a:r>
            <a:endParaRPr lang="nl-NL" sz="3200" dirty="0">
              <a:solidFill>
                <a:srgbClr val="EFEDE3"/>
              </a:solidFill>
            </a:endParaRPr>
          </a:p>
          <a:p>
            <a:pPr algn="r"/>
            <a:r>
              <a:rPr lang="nl-NL" sz="2400" dirty="0">
                <a:solidFill>
                  <a:srgbClr val="EFEDE3"/>
                </a:solidFill>
              </a:rPr>
              <a:t>€29140</a:t>
            </a:r>
          </a:p>
          <a:p>
            <a:pPr algn="r"/>
            <a:r>
              <a:rPr lang="nl-NL" sz="2400" i="1" dirty="0">
                <a:solidFill>
                  <a:srgbClr val="EFEDE3"/>
                </a:solidFill>
              </a:rPr>
              <a:t>FindNearest</a:t>
            </a:r>
            <a:endParaRPr lang="nl-NL" sz="2400" dirty="0">
              <a:solidFill>
                <a:srgbClr val="EFEDE3"/>
              </a:solidFill>
            </a:endParaRPr>
          </a:p>
          <a:p>
            <a:pPr algn="r"/>
            <a:r>
              <a:rPr lang="nl-NL" sz="2000" dirty="0">
                <a:solidFill>
                  <a:srgbClr val="EFEDE3"/>
                </a:solidFill>
              </a:rPr>
              <a:t>3000 iteraties</a:t>
            </a:r>
          </a:p>
          <a:p>
            <a:pPr algn="r"/>
            <a:endParaRPr lang="nl-NL" sz="2400" dirty="0">
              <a:solidFill>
                <a:srgbClr val="EFEDE3"/>
              </a:solidFill>
            </a:endParaRPr>
          </a:p>
          <a:p>
            <a:pPr algn="r"/>
            <a:endParaRPr lang="en-US" sz="2000" i="1" dirty="0">
              <a:solidFill>
                <a:srgbClr val="EFEDE3"/>
              </a:solidFill>
            </a:endParaRPr>
          </a:p>
        </p:txBody>
      </p:sp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5B672572-65FD-4F60-8F71-E094DBB3F8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925" y="928007"/>
            <a:ext cx="3924299" cy="392429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13A788D-38DA-4412-9F7F-9CCFA27FCE93}"/>
              </a:ext>
            </a:extLst>
          </p:cNvPr>
          <p:cNvSpPr txBox="1"/>
          <p:nvPr/>
        </p:nvSpPr>
        <p:spPr>
          <a:xfrm>
            <a:off x="-531845" y="202581"/>
            <a:ext cx="5486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3600" dirty="0">
                <a:solidFill>
                  <a:srgbClr val="EFEDE3"/>
                </a:solidFill>
              </a:rPr>
              <a:t>BESTE RESULTATEN</a:t>
            </a:r>
            <a:endParaRPr lang="en-US" sz="3600" dirty="0">
              <a:solidFill>
                <a:srgbClr val="EFED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447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DF0494-3359-4164-B73D-282735387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665" y="1314922"/>
            <a:ext cx="3326655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cap="all" dirty="0"/>
              <a:t>STEPS BACK HEURISTIEK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4993B8-C1F4-4F87-B32B-08964AF5A7A1}"/>
              </a:ext>
            </a:extLst>
          </p:cNvPr>
          <p:cNvSpPr txBox="1"/>
          <p:nvPr/>
        </p:nvSpPr>
        <p:spPr>
          <a:xfrm>
            <a:off x="8419256" y="4232635"/>
            <a:ext cx="3326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2800" dirty="0">
                <a:solidFill>
                  <a:srgbClr val="EFEDE3"/>
                </a:solidFill>
              </a:rPr>
              <a:t>Wijk 1</a:t>
            </a:r>
          </a:p>
          <a:p>
            <a:pPr algn="r"/>
            <a:r>
              <a:rPr lang="nl-NL" sz="2800" i="1" dirty="0">
                <a:solidFill>
                  <a:srgbClr val="EFEDE3"/>
                </a:solidFill>
              </a:rPr>
              <a:t>A*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26EAB16D-5C23-441D-BB29-303F8360BE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1835848"/>
              </p:ext>
            </p:extLst>
          </p:nvPr>
        </p:nvGraphicFramePr>
        <p:xfrm>
          <a:off x="172375" y="412782"/>
          <a:ext cx="7660650" cy="55121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60039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99632C-CD4F-422E-BCE2-645C4E3B6B65}"/>
              </a:ext>
            </a:extLst>
          </p:cNvPr>
          <p:cNvSpPr txBox="1"/>
          <p:nvPr/>
        </p:nvSpPr>
        <p:spPr>
          <a:xfrm>
            <a:off x="706694" y="73362"/>
            <a:ext cx="75800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>
                <a:solidFill>
                  <a:srgbClr val="EFEDE3"/>
                </a:solidFill>
              </a:rPr>
              <a:t>Wijk 2, FindNearest</a:t>
            </a:r>
          </a:p>
          <a:p>
            <a:r>
              <a:rPr lang="nl-NL" sz="1600" dirty="0">
                <a:solidFill>
                  <a:srgbClr val="EFEDE3"/>
                </a:solidFill>
              </a:rPr>
              <a:t>Kabels aanleggen, verwijderen, opnieuw aanleggen</a:t>
            </a:r>
            <a:br>
              <a:rPr lang="nl-NL" sz="2000" dirty="0">
                <a:solidFill>
                  <a:srgbClr val="EFEDE3"/>
                </a:solidFill>
              </a:rPr>
            </a:br>
            <a:endParaRPr lang="nl-NL" sz="2000" dirty="0">
              <a:solidFill>
                <a:srgbClr val="EFEDE3"/>
              </a:solidFill>
            </a:endParaRPr>
          </a:p>
          <a:p>
            <a:endParaRPr lang="en-US" sz="2000" i="1" dirty="0">
              <a:solidFill>
                <a:srgbClr val="EFEDE3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0972B6-A55A-4085-BC66-E911723713D7}"/>
              </a:ext>
            </a:extLst>
          </p:cNvPr>
          <p:cNvSpPr txBox="1"/>
          <p:nvPr/>
        </p:nvSpPr>
        <p:spPr>
          <a:xfrm>
            <a:off x="1044803" y="5905500"/>
            <a:ext cx="509039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2800" dirty="0">
                <a:solidFill>
                  <a:srgbClr val="EFEDE3"/>
                </a:solidFill>
              </a:rPr>
              <a:t>€32209</a:t>
            </a:r>
          </a:p>
          <a:p>
            <a:pPr algn="r"/>
            <a:r>
              <a:rPr lang="nl-NL" sz="2000" dirty="0">
                <a:solidFill>
                  <a:srgbClr val="EFEDE3"/>
                </a:solidFill>
              </a:rPr>
              <a:t>Vóór opnieuw aanleggen</a:t>
            </a:r>
            <a:endParaRPr lang="nl-NL" sz="1600" dirty="0">
              <a:solidFill>
                <a:srgbClr val="EFEDE3"/>
              </a:solidFill>
            </a:endParaRPr>
          </a:p>
          <a:p>
            <a:pPr algn="r"/>
            <a:endParaRPr lang="nl-NL" sz="2400" dirty="0">
              <a:solidFill>
                <a:srgbClr val="EFEDE3"/>
              </a:solidFill>
            </a:endParaRPr>
          </a:p>
          <a:p>
            <a:pPr algn="r"/>
            <a:endParaRPr lang="en-US" sz="2000" i="1" dirty="0">
              <a:solidFill>
                <a:srgbClr val="EFEDE3"/>
              </a:solidFill>
            </a:endParaRP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5EF827A1-37F0-4A0C-A13F-44B7A0017E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" y="804733"/>
            <a:ext cx="5167442" cy="5167442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CDA70253-9EFD-45C2-AEE1-E33B4BEA77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830" y="804733"/>
            <a:ext cx="5255955" cy="51674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1FAD3D4-2B1F-492D-BE94-0574D2929EEA}"/>
              </a:ext>
            </a:extLst>
          </p:cNvPr>
          <p:cNvSpPr txBox="1"/>
          <p:nvPr/>
        </p:nvSpPr>
        <p:spPr>
          <a:xfrm>
            <a:off x="7240555" y="5972175"/>
            <a:ext cx="457064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2800" dirty="0">
                <a:solidFill>
                  <a:srgbClr val="EFEDE3"/>
                </a:solidFill>
              </a:rPr>
              <a:t>€31471</a:t>
            </a:r>
          </a:p>
          <a:p>
            <a:pPr algn="r"/>
            <a:r>
              <a:rPr lang="nl-NL" sz="2000" dirty="0">
                <a:solidFill>
                  <a:srgbClr val="EFEDE3"/>
                </a:solidFill>
              </a:rPr>
              <a:t>Na opnieuw aanleggen</a:t>
            </a:r>
            <a:endParaRPr lang="nl-NL" sz="1600" dirty="0">
              <a:solidFill>
                <a:srgbClr val="EFEDE3"/>
              </a:solidFill>
            </a:endParaRPr>
          </a:p>
          <a:p>
            <a:pPr algn="r"/>
            <a:endParaRPr lang="nl-NL" sz="2400" dirty="0">
              <a:solidFill>
                <a:srgbClr val="EFEDE3"/>
              </a:solidFill>
            </a:endParaRPr>
          </a:p>
          <a:p>
            <a:pPr algn="r"/>
            <a:endParaRPr lang="en-US" sz="2000" i="1" dirty="0">
              <a:solidFill>
                <a:srgbClr val="EFED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203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99632C-CD4F-422E-BCE2-645C4E3B6B65}"/>
              </a:ext>
            </a:extLst>
          </p:cNvPr>
          <p:cNvSpPr txBox="1"/>
          <p:nvPr/>
        </p:nvSpPr>
        <p:spPr>
          <a:xfrm>
            <a:off x="706694" y="73362"/>
            <a:ext cx="758005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>
                <a:solidFill>
                  <a:srgbClr val="EFEDE3"/>
                </a:solidFill>
              </a:rPr>
              <a:t>€1,379.25</a:t>
            </a:r>
          </a:p>
          <a:p>
            <a:r>
              <a:rPr lang="nl-NL" sz="1600" i="1" dirty="0">
                <a:solidFill>
                  <a:srgbClr val="EFEDE3"/>
                </a:solidFill>
              </a:rPr>
              <a:t>Gemiddeld verschil na opnieuw aanleggen</a:t>
            </a:r>
            <a:br>
              <a:rPr lang="nl-NL" sz="1400" i="1" dirty="0">
                <a:solidFill>
                  <a:srgbClr val="EFEDE3"/>
                </a:solidFill>
              </a:rPr>
            </a:br>
            <a:endParaRPr lang="nl-NL" sz="1400" i="1" dirty="0">
              <a:solidFill>
                <a:srgbClr val="EFEDE3"/>
              </a:solidFill>
            </a:endParaRPr>
          </a:p>
          <a:p>
            <a:endParaRPr lang="en-US" sz="2000" i="1" dirty="0">
              <a:solidFill>
                <a:srgbClr val="EFEDE3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0972B6-A55A-4085-BC66-E911723713D7}"/>
              </a:ext>
            </a:extLst>
          </p:cNvPr>
          <p:cNvSpPr txBox="1"/>
          <p:nvPr/>
        </p:nvSpPr>
        <p:spPr>
          <a:xfrm>
            <a:off x="1044803" y="5905500"/>
            <a:ext cx="509039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2800" dirty="0">
                <a:solidFill>
                  <a:srgbClr val="EFEDE3"/>
                </a:solidFill>
              </a:rPr>
              <a:t>€32209</a:t>
            </a:r>
          </a:p>
          <a:p>
            <a:pPr algn="r"/>
            <a:r>
              <a:rPr lang="nl-NL" sz="2000" dirty="0">
                <a:solidFill>
                  <a:srgbClr val="EFEDE3"/>
                </a:solidFill>
              </a:rPr>
              <a:t>Vóór opnieuw aanleggen</a:t>
            </a:r>
            <a:endParaRPr lang="nl-NL" sz="1600" dirty="0">
              <a:solidFill>
                <a:srgbClr val="EFEDE3"/>
              </a:solidFill>
            </a:endParaRPr>
          </a:p>
          <a:p>
            <a:pPr algn="r"/>
            <a:endParaRPr lang="nl-NL" sz="2400" dirty="0">
              <a:solidFill>
                <a:srgbClr val="EFEDE3"/>
              </a:solidFill>
            </a:endParaRPr>
          </a:p>
          <a:p>
            <a:pPr algn="r"/>
            <a:endParaRPr lang="en-US" sz="2000" i="1" dirty="0">
              <a:solidFill>
                <a:srgbClr val="EFEDE3"/>
              </a:solidFill>
            </a:endParaRP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5EF827A1-37F0-4A0C-A13F-44B7A0017E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" y="804733"/>
            <a:ext cx="5167442" cy="5167442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CDA70253-9EFD-45C2-AEE1-E33B4BEA77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830" y="804733"/>
            <a:ext cx="5255955" cy="51674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1FAD3D4-2B1F-492D-BE94-0574D2929EEA}"/>
              </a:ext>
            </a:extLst>
          </p:cNvPr>
          <p:cNvSpPr txBox="1"/>
          <p:nvPr/>
        </p:nvSpPr>
        <p:spPr>
          <a:xfrm>
            <a:off x="7240555" y="5972175"/>
            <a:ext cx="457064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2800" dirty="0">
                <a:solidFill>
                  <a:srgbClr val="EFEDE3"/>
                </a:solidFill>
              </a:rPr>
              <a:t>€31471</a:t>
            </a:r>
          </a:p>
          <a:p>
            <a:pPr algn="r"/>
            <a:r>
              <a:rPr lang="nl-NL" sz="2000" dirty="0">
                <a:solidFill>
                  <a:srgbClr val="EFEDE3"/>
                </a:solidFill>
              </a:rPr>
              <a:t>Na opnieuw aanleggen</a:t>
            </a:r>
            <a:endParaRPr lang="nl-NL" sz="1600" dirty="0">
              <a:solidFill>
                <a:srgbClr val="EFEDE3"/>
              </a:solidFill>
            </a:endParaRPr>
          </a:p>
          <a:p>
            <a:pPr algn="r"/>
            <a:endParaRPr lang="nl-NL" sz="2400" dirty="0">
              <a:solidFill>
                <a:srgbClr val="EFEDE3"/>
              </a:solidFill>
            </a:endParaRPr>
          </a:p>
          <a:p>
            <a:pPr algn="r"/>
            <a:endParaRPr lang="en-US" sz="2000" i="1" dirty="0">
              <a:solidFill>
                <a:srgbClr val="EFEDE3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08D437B-3EB6-426A-8671-39278A0CB23C}"/>
              </a:ext>
            </a:extLst>
          </p:cNvPr>
          <p:cNvSpPr/>
          <p:nvPr/>
        </p:nvSpPr>
        <p:spPr>
          <a:xfrm>
            <a:off x="3197042" y="3481466"/>
            <a:ext cx="854440" cy="869429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396CA57-70EE-4EAD-96C5-2C61807365B0}"/>
              </a:ext>
            </a:extLst>
          </p:cNvPr>
          <p:cNvSpPr/>
          <p:nvPr/>
        </p:nvSpPr>
        <p:spPr>
          <a:xfrm>
            <a:off x="8910792" y="3492709"/>
            <a:ext cx="854440" cy="869429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A9CEBDC-5DE0-4DA3-86D9-FE88EA75A41A}"/>
              </a:ext>
            </a:extLst>
          </p:cNvPr>
          <p:cNvSpPr/>
          <p:nvPr/>
        </p:nvSpPr>
        <p:spPr>
          <a:xfrm>
            <a:off x="1887901" y="4464070"/>
            <a:ext cx="1095142" cy="1140501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5BF51A5-7220-4BA8-B0DA-926339A56321}"/>
              </a:ext>
            </a:extLst>
          </p:cNvPr>
          <p:cNvSpPr/>
          <p:nvPr/>
        </p:nvSpPr>
        <p:spPr>
          <a:xfrm>
            <a:off x="7541691" y="4464070"/>
            <a:ext cx="1095142" cy="1140501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267287D-8557-4EA8-B5EF-F2152AFB5558}"/>
              </a:ext>
            </a:extLst>
          </p:cNvPr>
          <p:cNvSpPr/>
          <p:nvPr/>
        </p:nvSpPr>
        <p:spPr>
          <a:xfrm>
            <a:off x="3590002" y="2578526"/>
            <a:ext cx="757146" cy="745760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71D421F-7542-4A01-B8B4-C76848BE26FA}"/>
              </a:ext>
            </a:extLst>
          </p:cNvPr>
          <p:cNvSpPr/>
          <p:nvPr/>
        </p:nvSpPr>
        <p:spPr>
          <a:xfrm>
            <a:off x="9166450" y="2619531"/>
            <a:ext cx="757146" cy="745760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891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0494-3359-4164-B73D-282735387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325" y="781050"/>
            <a:ext cx="7773761" cy="1390650"/>
          </a:xfrm>
        </p:spPr>
        <p:txBody>
          <a:bodyPr>
            <a:normAutofit/>
          </a:bodyPr>
          <a:lstStyle/>
          <a:p>
            <a:r>
              <a:rPr lang="nl-NL" dirty="0"/>
              <a:t>CONCLUSIE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37C3B4-C898-4753-8BFA-3D7DD1D41D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93" b="21657"/>
          <a:stretch/>
        </p:blipFill>
        <p:spPr>
          <a:xfrm>
            <a:off x="-309938" y="4057650"/>
            <a:ext cx="4768984" cy="268255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FA600-C07D-4145-BD7F-3C21837DD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8050" y="1781175"/>
            <a:ext cx="8069037" cy="485529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dirty="0"/>
          </a:p>
          <a:p>
            <a:r>
              <a:rPr lang="nl-NL" dirty="0"/>
              <a:t>Beste aanpak afhankelijk van wijk</a:t>
            </a:r>
          </a:p>
          <a:p>
            <a:pPr lvl="1"/>
            <a:r>
              <a:rPr lang="nl-NL" dirty="0"/>
              <a:t>Verschil in ligging</a:t>
            </a:r>
          </a:p>
          <a:p>
            <a:pPr lvl="1"/>
            <a:r>
              <a:rPr lang="nl-NL" dirty="0"/>
              <a:t>Verschil in outputs</a:t>
            </a:r>
            <a:br>
              <a:rPr lang="nl-NL" dirty="0"/>
            </a:br>
            <a:endParaRPr lang="nl-NL" dirty="0"/>
          </a:p>
          <a:p>
            <a:r>
              <a:rPr lang="nl-NL" dirty="0"/>
              <a:t>Wijk 2 is altijd stabiel</a:t>
            </a:r>
          </a:p>
          <a:p>
            <a:pPr lvl="1"/>
            <a:r>
              <a:rPr lang="nl-NL" dirty="0"/>
              <a:t>€28717 laagste prijs</a:t>
            </a:r>
            <a:br>
              <a:rPr lang="nl-NL" dirty="0"/>
            </a:br>
            <a:endParaRPr lang="nl-NL" dirty="0"/>
          </a:p>
          <a:p>
            <a:r>
              <a:rPr lang="nl-NL" dirty="0"/>
              <a:t>Verschil in aantal steps back: prijsverschil miniem </a:t>
            </a:r>
          </a:p>
          <a:p>
            <a:pPr lvl="1"/>
            <a:r>
              <a:rPr lang="nl-NL" dirty="0"/>
              <a:t>Run time langer bij meer steps back</a:t>
            </a:r>
            <a:br>
              <a:rPr lang="nl-NL" dirty="0"/>
            </a:b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98772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7FA6B35-11BF-4877-8CF4-32D796D06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052" y="3429000"/>
            <a:ext cx="4657725" cy="349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F3BD6050-8F9F-41E2-9476-D8B7F8BA1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454" y="142875"/>
            <a:ext cx="4743451" cy="355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D727DA02-457C-46D2-A061-D50C17E2D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142875"/>
            <a:ext cx="4743450" cy="355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AA5A9AE-D179-4A4A-881C-72F0246C2473}"/>
              </a:ext>
            </a:extLst>
          </p:cNvPr>
          <p:cNvSpPr txBox="1"/>
          <p:nvPr/>
        </p:nvSpPr>
        <p:spPr>
          <a:xfrm>
            <a:off x="854845" y="3630967"/>
            <a:ext cx="1783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>
                <a:solidFill>
                  <a:srgbClr val="EFEDE3"/>
                </a:solidFill>
              </a:rPr>
              <a:t>Wijk 1</a:t>
            </a:r>
            <a:endParaRPr lang="en-US" sz="2000" i="1" dirty="0">
              <a:solidFill>
                <a:srgbClr val="EFEDE3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840CEA-E07D-4B4D-B1AD-40C1074DE6B6}"/>
              </a:ext>
            </a:extLst>
          </p:cNvPr>
          <p:cNvSpPr txBox="1"/>
          <p:nvPr/>
        </p:nvSpPr>
        <p:spPr>
          <a:xfrm>
            <a:off x="8647777" y="6396335"/>
            <a:ext cx="1198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>
                <a:solidFill>
                  <a:srgbClr val="EFEDE3"/>
                </a:solidFill>
              </a:rPr>
              <a:t>Wijk 3</a:t>
            </a:r>
            <a:endParaRPr lang="en-US" sz="2000" i="1" dirty="0">
              <a:solidFill>
                <a:srgbClr val="EFEDE3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3BC3EE-3887-4DD7-9F9C-1A909BB5746D}"/>
              </a:ext>
            </a:extLst>
          </p:cNvPr>
          <p:cNvSpPr txBox="1"/>
          <p:nvPr/>
        </p:nvSpPr>
        <p:spPr>
          <a:xfrm>
            <a:off x="10841115" y="3630966"/>
            <a:ext cx="1198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>
                <a:solidFill>
                  <a:srgbClr val="EFEDE3"/>
                </a:solidFill>
              </a:rPr>
              <a:t>Wijk 2</a:t>
            </a:r>
            <a:endParaRPr lang="en-US" sz="2000" i="1" dirty="0">
              <a:solidFill>
                <a:srgbClr val="EFED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429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0494-3359-4164-B73D-282735387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325" y="781050"/>
            <a:ext cx="7773761" cy="1390650"/>
          </a:xfrm>
        </p:spPr>
        <p:txBody>
          <a:bodyPr>
            <a:normAutofit/>
          </a:bodyPr>
          <a:lstStyle/>
          <a:p>
            <a:r>
              <a:rPr lang="nl-NL" dirty="0"/>
              <a:t>CONCLUSIE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37C3B4-C898-4753-8BFA-3D7DD1D41D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93" b="21657"/>
          <a:stretch/>
        </p:blipFill>
        <p:spPr>
          <a:xfrm>
            <a:off x="-309938" y="4057650"/>
            <a:ext cx="4768984" cy="268255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FA600-C07D-4145-BD7F-3C21837DD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8050" y="1564849"/>
            <a:ext cx="8069037" cy="507162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dirty="0"/>
          </a:p>
          <a:p>
            <a:r>
              <a:rPr lang="nl-NL" dirty="0"/>
              <a:t>Beste aanpak afhankelijk van wijk</a:t>
            </a:r>
          </a:p>
          <a:p>
            <a:pPr lvl="1"/>
            <a:r>
              <a:rPr lang="nl-NL" dirty="0"/>
              <a:t>Verschil in ligging</a:t>
            </a:r>
          </a:p>
          <a:p>
            <a:pPr lvl="1"/>
            <a:r>
              <a:rPr lang="nl-NL" dirty="0"/>
              <a:t>Verschil in outputs</a:t>
            </a:r>
            <a:br>
              <a:rPr lang="nl-NL" dirty="0"/>
            </a:br>
            <a:endParaRPr lang="nl-NL" dirty="0"/>
          </a:p>
          <a:p>
            <a:r>
              <a:rPr lang="nl-NL" dirty="0"/>
              <a:t>Wijk 2 is altijd stabiel</a:t>
            </a:r>
          </a:p>
          <a:p>
            <a:pPr lvl="1"/>
            <a:r>
              <a:rPr lang="nl-NL" dirty="0"/>
              <a:t>€28717 laagste prijs</a:t>
            </a:r>
            <a:br>
              <a:rPr lang="nl-NL" dirty="0"/>
            </a:br>
            <a:endParaRPr lang="nl-NL" dirty="0"/>
          </a:p>
          <a:p>
            <a:r>
              <a:rPr lang="nl-NL" dirty="0"/>
              <a:t>Verschil in aantal steps back: prijsverschil miniem </a:t>
            </a:r>
          </a:p>
          <a:p>
            <a:pPr lvl="1"/>
            <a:r>
              <a:rPr lang="nl-NL" dirty="0"/>
              <a:t>Run time langer bij meer steps back</a:t>
            </a:r>
            <a:br>
              <a:rPr lang="nl-NL" dirty="0"/>
            </a:b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700345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0494-3359-4164-B73D-282735387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325" y="781050"/>
            <a:ext cx="7773761" cy="1390650"/>
          </a:xfrm>
        </p:spPr>
        <p:txBody>
          <a:bodyPr>
            <a:normAutofit/>
          </a:bodyPr>
          <a:lstStyle/>
          <a:p>
            <a:r>
              <a:rPr lang="nl-NL" dirty="0"/>
              <a:t>TOEKOMSTPLANNEN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37C3B4-C898-4753-8BFA-3D7DD1D41D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93" b="21657"/>
          <a:stretch/>
        </p:blipFill>
        <p:spPr>
          <a:xfrm>
            <a:off x="-309938" y="4057650"/>
            <a:ext cx="4768984" cy="268255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FA600-C07D-4145-BD7F-3C21837DD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8050" y="1564849"/>
            <a:ext cx="8069037" cy="507162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dirty="0"/>
          </a:p>
          <a:p>
            <a:r>
              <a:rPr lang="nl-NL" dirty="0"/>
              <a:t>Batterijen zelf plaatsen</a:t>
            </a:r>
          </a:p>
          <a:p>
            <a:r>
              <a:rPr lang="nl-NL" dirty="0"/>
              <a:t>Hill climbing toepassen op Greedy</a:t>
            </a:r>
            <a:br>
              <a:rPr lang="nl-NL" dirty="0"/>
            </a:b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70609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0494-3359-4164-B73D-282735387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421" y="683580"/>
            <a:ext cx="10728483" cy="2894121"/>
          </a:xfrm>
        </p:spPr>
        <p:txBody>
          <a:bodyPr>
            <a:normAutofit/>
          </a:bodyPr>
          <a:lstStyle/>
          <a:p>
            <a:pPr algn="r"/>
            <a:r>
              <a:rPr lang="nl-NL" sz="6600" dirty="0"/>
              <a:t>Vragen?</a:t>
            </a:r>
            <a:endParaRPr lang="en-US" sz="66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37C3B4-C898-4753-8BFA-3D7DD1D41D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93" b="21657"/>
          <a:stretch/>
        </p:blipFill>
        <p:spPr>
          <a:xfrm>
            <a:off x="-1179951" y="2254928"/>
            <a:ext cx="8005387" cy="450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975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0494-3359-4164-B73D-282735387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551" y="328474"/>
            <a:ext cx="10105536" cy="1843226"/>
          </a:xfrm>
        </p:spPr>
        <p:txBody>
          <a:bodyPr>
            <a:normAutofit/>
          </a:bodyPr>
          <a:lstStyle/>
          <a:p>
            <a:r>
              <a:rPr lang="nl-NL" dirty="0"/>
              <a:t>DE CASE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37C3B4-C898-4753-8BFA-3D7DD1D41D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93" b="21657"/>
          <a:stretch/>
        </p:blipFill>
        <p:spPr>
          <a:xfrm>
            <a:off x="-309938" y="4057650"/>
            <a:ext cx="4768984" cy="268255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FA600-C07D-4145-BD7F-3C21837DD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896" y="1109709"/>
            <a:ext cx="5925104" cy="4757691"/>
          </a:xfrm>
        </p:spPr>
        <p:txBody>
          <a:bodyPr>
            <a:normAutofit/>
          </a:bodyPr>
          <a:lstStyle/>
          <a:p>
            <a:r>
              <a:rPr lang="nl-NL" dirty="0"/>
              <a:t>Wijken met huizen met zonnepanelen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batterijen</a:t>
            </a:r>
            <a:endParaRPr lang="en-US" dirty="0"/>
          </a:p>
          <a:p>
            <a:r>
              <a:rPr lang="en-US" dirty="0"/>
              <a:t>Elk huis </a:t>
            </a:r>
            <a:r>
              <a:rPr lang="en-US" dirty="0" err="1"/>
              <a:t>moet</a:t>
            </a:r>
            <a:r>
              <a:rPr lang="en-US" dirty="0"/>
              <a:t> </a:t>
            </a:r>
            <a:r>
              <a:rPr lang="en-US" dirty="0" err="1"/>
              <a:t>verbonden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batterij</a:t>
            </a:r>
            <a:endParaRPr lang="en-US" dirty="0"/>
          </a:p>
          <a:p>
            <a:r>
              <a:rPr lang="en-US" dirty="0" err="1"/>
              <a:t>Huizen</a:t>
            </a:r>
            <a:r>
              <a:rPr lang="en-US" dirty="0"/>
              <a:t> </a:t>
            </a:r>
            <a:r>
              <a:rPr lang="en-US" dirty="0" err="1"/>
              <a:t>hebben</a:t>
            </a:r>
            <a:r>
              <a:rPr lang="en-US" dirty="0"/>
              <a:t> output, </a:t>
            </a:r>
            <a:r>
              <a:rPr lang="en-US" dirty="0" err="1"/>
              <a:t>batterijen</a:t>
            </a:r>
            <a:r>
              <a:rPr lang="en-US" dirty="0"/>
              <a:t> </a:t>
            </a:r>
            <a:r>
              <a:rPr lang="en-US" dirty="0" err="1"/>
              <a:t>hebben</a:t>
            </a:r>
            <a:r>
              <a:rPr lang="en-US" dirty="0"/>
              <a:t> </a:t>
            </a:r>
            <a:r>
              <a:rPr lang="en-US" dirty="0" err="1"/>
              <a:t>capaciteit</a:t>
            </a:r>
            <a:endParaRPr lang="en-US" dirty="0"/>
          </a:p>
          <a:p>
            <a:pPr lvl="1"/>
            <a:r>
              <a:rPr lang="en-US" dirty="0" err="1"/>
              <a:t>Overschot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capaciteit</a:t>
            </a:r>
            <a:r>
              <a:rPr lang="en-US" dirty="0"/>
              <a:t> </a:t>
            </a:r>
            <a:r>
              <a:rPr lang="en-US" dirty="0" err="1"/>
              <a:t>zorgt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speling</a:t>
            </a:r>
            <a:endParaRPr lang="en-US" dirty="0"/>
          </a:p>
        </p:txBody>
      </p:sp>
      <p:pic>
        <p:nvPicPr>
          <p:cNvPr id="7" name="Picture 2" descr="https://theorie.mprog.nl/course/cases/SmartGrid/Wijk1.png">
            <a:extLst>
              <a:ext uri="{FF2B5EF4-FFF2-40B4-BE49-F238E27FC236}">
                <a16:creationId xmlns:a16="http://schemas.microsoft.com/office/drawing/2014/main" id="{5BB62C22-6D4F-4EDA-ACAE-7E771786C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327" y="905522"/>
            <a:ext cx="4926120" cy="369459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374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0494-3359-4164-B73D-282735387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551" y="328474"/>
            <a:ext cx="10105536" cy="1843226"/>
          </a:xfrm>
        </p:spPr>
        <p:txBody>
          <a:bodyPr>
            <a:normAutofit/>
          </a:bodyPr>
          <a:lstStyle/>
          <a:p>
            <a:r>
              <a:rPr lang="nl-NL" dirty="0"/>
              <a:t>DE CASE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37C3B4-C898-4753-8BFA-3D7DD1D41D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93" b="21657"/>
          <a:stretch/>
        </p:blipFill>
        <p:spPr>
          <a:xfrm>
            <a:off x="-309938" y="4057650"/>
            <a:ext cx="4768984" cy="268255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FA600-C07D-4145-BD7F-3C21837DD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896" y="1109709"/>
            <a:ext cx="5925104" cy="4757691"/>
          </a:xfrm>
        </p:spPr>
        <p:txBody>
          <a:bodyPr>
            <a:normAutofit/>
          </a:bodyPr>
          <a:lstStyle/>
          <a:p>
            <a:r>
              <a:rPr lang="en-US" dirty="0" err="1"/>
              <a:t>Kabelsegment</a:t>
            </a:r>
            <a:r>
              <a:rPr lang="en-US" dirty="0"/>
              <a:t> </a:t>
            </a:r>
            <a:r>
              <a:rPr lang="en-US" dirty="0" err="1"/>
              <a:t>kost</a:t>
            </a:r>
            <a:r>
              <a:rPr lang="en-US" dirty="0"/>
              <a:t> €9, </a:t>
            </a:r>
            <a:r>
              <a:rPr lang="en-US" dirty="0" err="1"/>
              <a:t>batterij</a:t>
            </a:r>
            <a:r>
              <a:rPr lang="en-US" dirty="0"/>
              <a:t> €5000</a:t>
            </a:r>
          </a:p>
          <a:p>
            <a:r>
              <a:rPr lang="en-US" dirty="0"/>
              <a:t>Doel: de </a:t>
            </a:r>
            <a:r>
              <a:rPr lang="en-US" dirty="0" err="1"/>
              <a:t>kosten</a:t>
            </a:r>
            <a:r>
              <a:rPr lang="en-US" dirty="0"/>
              <a:t> zo </a:t>
            </a:r>
            <a:r>
              <a:rPr lang="en-US" dirty="0" err="1"/>
              <a:t>laag</a:t>
            </a:r>
            <a:r>
              <a:rPr lang="en-US" dirty="0"/>
              <a:t> </a:t>
            </a:r>
            <a:r>
              <a:rPr lang="en-US" dirty="0" err="1"/>
              <a:t>mogelijk</a:t>
            </a:r>
            <a:r>
              <a:rPr lang="en-US" dirty="0"/>
              <a:t> </a:t>
            </a:r>
            <a:r>
              <a:rPr lang="en-US" dirty="0" err="1"/>
              <a:t>houden</a:t>
            </a:r>
            <a:endParaRPr lang="en-US" dirty="0"/>
          </a:p>
          <a:p>
            <a:r>
              <a:rPr lang="en-US" dirty="0" err="1"/>
              <a:t>Kabels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dezelfde</a:t>
            </a:r>
            <a:r>
              <a:rPr lang="en-US" dirty="0"/>
              <a:t> </a:t>
            </a:r>
            <a:r>
              <a:rPr lang="en-US" dirty="0" err="1"/>
              <a:t>batterij</a:t>
            </a:r>
            <a:r>
              <a:rPr lang="en-US" dirty="0"/>
              <a:t> </a:t>
            </a:r>
            <a:r>
              <a:rPr lang="en-US" dirty="0" err="1"/>
              <a:t>mogen</a:t>
            </a:r>
            <a:r>
              <a:rPr lang="en-US" dirty="0"/>
              <a:t> </a:t>
            </a:r>
            <a:r>
              <a:rPr lang="en-US" dirty="0" err="1"/>
              <a:t>gedeeld</a:t>
            </a:r>
            <a:r>
              <a:rPr lang="en-US" dirty="0"/>
              <a:t> </a:t>
            </a:r>
            <a:r>
              <a:rPr lang="en-US" dirty="0" err="1"/>
              <a:t>worden</a:t>
            </a:r>
            <a:endParaRPr lang="en-US" dirty="0"/>
          </a:p>
          <a:p>
            <a:r>
              <a:rPr lang="en-US" dirty="0"/>
              <a:t>Upper bound: €149.200</a:t>
            </a:r>
          </a:p>
          <a:p>
            <a:pPr lvl="1"/>
            <a:r>
              <a:rPr lang="en-US" dirty="0"/>
              <a:t>25.000 + 9 x 150 x 92</a:t>
            </a:r>
          </a:p>
          <a:p>
            <a:r>
              <a:rPr lang="en-US" dirty="0"/>
              <a:t>Lower bound: €26350 </a:t>
            </a:r>
          </a:p>
          <a:p>
            <a:pPr lvl="1"/>
            <a:r>
              <a:rPr lang="en-US" dirty="0"/>
              <a:t>25.000 + 9 x 150 x 1</a:t>
            </a:r>
          </a:p>
          <a:p>
            <a:endParaRPr lang="nl-NL" dirty="0"/>
          </a:p>
        </p:txBody>
      </p:sp>
      <p:pic>
        <p:nvPicPr>
          <p:cNvPr id="8" name="Picture 7" descr="A picture containing red, small, white, blue&#10;&#10;Description automatically generated">
            <a:extLst>
              <a:ext uri="{FF2B5EF4-FFF2-40B4-BE49-F238E27FC236}">
                <a16:creationId xmlns:a16="http://schemas.microsoft.com/office/drawing/2014/main" id="{E1AB382F-BA40-4F44-BC25-AC28548FE1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990600"/>
            <a:ext cx="4656064" cy="344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057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0494-3359-4164-B73D-282735387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325" y="781050"/>
            <a:ext cx="7773761" cy="1390650"/>
          </a:xfrm>
        </p:spPr>
        <p:txBody>
          <a:bodyPr>
            <a:normAutofit/>
          </a:bodyPr>
          <a:lstStyle/>
          <a:p>
            <a:r>
              <a:rPr lang="nl-NL" dirty="0"/>
              <a:t>RANDOM ALGORITME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37C3B4-C898-4753-8BFA-3D7DD1D41D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93" b="21657"/>
          <a:stretch/>
        </p:blipFill>
        <p:spPr>
          <a:xfrm>
            <a:off x="-309938" y="4057650"/>
            <a:ext cx="4768984" cy="268255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FA600-C07D-4145-BD7F-3C21837DD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8050" y="1781175"/>
            <a:ext cx="8069037" cy="4086225"/>
          </a:xfrm>
        </p:spPr>
        <p:txBody>
          <a:bodyPr>
            <a:normAutofit/>
          </a:bodyPr>
          <a:lstStyle/>
          <a:p>
            <a:r>
              <a:rPr lang="nl-NL" dirty="0"/>
              <a:t>Deelopdracht 1 en 2</a:t>
            </a:r>
            <a:br>
              <a:rPr lang="nl-NL" dirty="0"/>
            </a:br>
            <a:endParaRPr lang="nl-NL" dirty="0"/>
          </a:p>
          <a:p>
            <a:r>
              <a:rPr lang="nl-NL" dirty="0"/>
              <a:t>Verdeel random huizen over batterijen</a:t>
            </a:r>
          </a:p>
          <a:p>
            <a:r>
              <a:rPr lang="nl-NL" dirty="0"/>
              <a:t>Als batterij vol is </a:t>
            </a:r>
          </a:p>
          <a:p>
            <a:pPr lvl="1"/>
            <a:r>
              <a:rPr lang="nl-NL" dirty="0"/>
              <a:t>Ga naar volgende batterij</a:t>
            </a:r>
          </a:p>
          <a:p>
            <a:r>
              <a:rPr lang="nl-NL" dirty="0"/>
              <a:t>Ga door tot alle huizen verbonden zijn</a:t>
            </a:r>
          </a:p>
          <a:p>
            <a:pPr lvl="1"/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43893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0494-3359-4164-B73D-282735387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5243" y="262647"/>
            <a:ext cx="3131843" cy="1909053"/>
          </a:xfrm>
        </p:spPr>
        <p:txBody>
          <a:bodyPr>
            <a:normAutofit/>
          </a:bodyPr>
          <a:lstStyle/>
          <a:p>
            <a:pPr algn="r"/>
            <a:r>
              <a:rPr lang="nl-NL" dirty="0"/>
              <a:t>GREEDY ALGORITME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FA600-C07D-4145-BD7F-3C21837DD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1617" y="1935804"/>
            <a:ext cx="5145470" cy="3931596"/>
          </a:xfrm>
        </p:spPr>
        <p:txBody>
          <a:bodyPr>
            <a:normAutofit/>
          </a:bodyPr>
          <a:lstStyle/>
          <a:p>
            <a:r>
              <a:rPr lang="nl-NL" dirty="0"/>
              <a:t>Kortste afstand eerst (Manhattan distance)</a:t>
            </a:r>
          </a:p>
          <a:p>
            <a:endParaRPr lang="nl-NL" dirty="0"/>
          </a:p>
          <a:p>
            <a:r>
              <a:rPr lang="nl-NL" dirty="0"/>
              <a:t>Verbonden huis en kabels gezien als verlengde van batterij (= </a:t>
            </a:r>
            <a:r>
              <a:rPr lang="nl-NL" i="1" dirty="0"/>
              <a:t>power source</a:t>
            </a:r>
            <a:r>
              <a:rPr lang="nl-NL" dirty="0"/>
              <a:t>)</a:t>
            </a:r>
          </a:p>
          <a:p>
            <a:endParaRPr lang="nl-NL" dirty="0"/>
          </a:p>
          <a:p>
            <a:r>
              <a:rPr lang="nl-NL" dirty="0"/>
              <a:t>Geen oplossing?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/>
              <a:t>Verwijder random huizen (n step backs)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/>
              <a:t>Probeer opnieuw aan te leggen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pic>
        <p:nvPicPr>
          <p:cNvPr id="6" name="Picture 5" descr="Hoe een batterij naar gunstige verbindingen zoekt">
            <a:extLst>
              <a:ext uri="{FF2B5EF4-FFF2-40B4-BE49-F238E27FC236}">
                <a16:creationId xmlns:a16="http://schemas.microsoft.com/office/drawing/2014/main" id="{CBC8F313-7513-4A2E-A7E4-3BD548A3C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11" y="677197"/>
            <a:ext cx="5503605" cy="550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1306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0494-3359-4164-B73D-282735387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388" y="270588"/>
            <a:ext cx="2559698" cy="1901112"/>
          </a:xfrm>
        </p:spPr>
        <p:txBody>
          <a:bodyPr>
            <a:normAutofit/>
          </a:bodyPr>
          <a:lstStyle/>
          <a:p>
            <a:pPr algn="r"/>
            <a:r>
              <a:rPr lang="nl-NL" dirty="0"/>
              <a:t>FIND NEAREST</a:t>
            </a:r>
            <a:br>
              <a:rPr lang="nl-NL" dirty="0"/>
            </a:b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FA600-C07D-4145-BD7F-3C21837DD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9125" y="1875453"/>
            <a:ext cx="5601381" cy="4049485"/>
          </a:xfrm>
        </p:spPr>
        <p:txBody>
          <a:bodyPr>
            <a:normAutofit/>
          </a:bodyPr>
          <a:lstStyle/>
          <a:p>
            <a:r>
              <a:rPr lang="nl-NL" dirty="0"/>
              <a:t>Zoekt vanuit random huizen naar dichtstbijzijnde verbinding</a:t>
            </a:r>
          </a:p>
          <a:p>
            <a:r>
              <a:rPr lang="nl-NL" dirty="0"/>
              <a:t>Snel depth-first, greedy algoritme</a:t>
            </a:r>
          </a:p>
          <a:p>
            <a:r>
              <a:rPr lang="nl-NL" dirty="0"/>
              <a:t>Verbind aan dichtsbijzijnde, mogelijke power source</a:t>
            </a:r>
          </a:p>
          <a:p>
            <a:r>
              <a:rPr lang="nl-NL" dirty="0"/>
              <a:t>Spreiding van batterijen  heeft invloed op verbindingen</a:t>
            </a:r>
          </a:p>
          <a:p>
            <a:r>
              <a:rPr lang="nl-NL" dirty="0"/>
              <a:t>Kabels soms onhandig aangelegd</a:t>
            </a:r>
          </a:p>
          <a:p>
            <a:pPr lvl="1"/>
            <a:r>
              <a:rPr lang="nl-NL" dirty="0"/>
              <a:t>Komt door volgorde van aanleggen</a:t>
            </a:r>
          </a:p>
          <a:p>
            <a:pPr lvl="1"/>
            <a:r>
              <a:rPr lang="nl-NL" dirty="0"/>
              <a:t>Kunnen kunnen opnieuw aangelegd</a:t>
            </a:r>
          </a:p>
          <a:p>
            <a:pPr marL="530352" lvl="1" indent="0">
              <a:buNone/>
            </a:pPr>
            <a:endParaRPr lang="nl-NL" dirty="0"/>
          </a:p>
        </p:txBody>
      </p:sp>
      <p:pic>
        <p:nvPicPr>
          <p:cNvPr id="6" name="Picture 5" descr="A picture containing light&#10;&#10;Description automatically generated">
            <a:extLst>
              <a:ext uri="{FF2B5EF4-FFF2-40B4-BE49-F238E27FC236}">
                <a16:creationId xmlns:a16="http://schemas.microsoft.com/office/drawing/2014/main" id="{1B208983-EFA7-4D66-8420-399AFF3F8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64" y="676469"/>
            <a:ext cx="5505061" cy="550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080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0494-3359-4164-B73D-282735387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388" y="270588"/>
            <a:ext cx="2559698" cy="1901112"/>
          </a:xfrm>
        </p:spPr>
        <p:txBody>
          <a:bodyPr>
            <a:normAutofit/>
          </a:bodyPr>
          <a:lstStyle/>
          <a:p>
            <a:pPr algn="r"/>
            <a:r>
              <a:rPr lang="nl-NL" dirty="0"/>
              <a:t>FIND NEAREST</a:t>
            </a:r>
            <a:br>
              <a:rPr lang="nl-NL" dirty="0"/>
            </a:b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FA600-C07D-4145-BD7F-3C21837DD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9125" y="1875453"/>
            <a:ext cx="5601381" cy="4049485"/>
          </a:xfrm>
        </p:spPr>
        <p:txBody>
          <a:bodyPr>
            <a:normAutofit/>
          </a:bodyPr>
          <a:lstStyle/>
          <a:p>
            <a:r>
              <a:rPr lang="nl-NL" dirty="0"/>
              <a:t>Zoekt vanuit random huizen naar dichtstbijzijnde verbinding</a:t>
            </a:r>
          </a:p>
          <a:p>
            <a:r>
              <a:rPr lang="nl-NL" dirty="0"/>
              <a:t>Snel depth-first, greedy algoritme</a:t>
            </a:r>
          </a:p>
          <a:p>
            <a:r>
              <a:rPr lang="nl-NL" dirty="0"/>
              <a:t>Verbind aan dichtsbijzijnde, mogelijke power source</a:t>
            </a:r>
          </a:p>
          <a:p>
            <a:r>
              <a:rPr lang="nl-NL" dirty="0"/>
              <a:t>Spreiding van batterijen  heeft invloed op verbindingen</a:t>
            </a:r>
          </a:p>
          <a:p>
            <a:r>
              <a:rPr lang="nl-NL" dirty="0"/>
              <a:t>Kabels soms onhandig aangelegd</a:t>
            </a:r>
          </a:p>
          <a:p>
            <a:pPr lvl="1"/>
            <a:r>
              <a:rPr lang="nl-NL" dirty="0"/>
              <a:t>Komt door volgorde van aanleggen</a:t>
            </a:r>
          </a:p>
          <a:p>
            <a:pPr lvl="1"/>
            <a:r>
              <a:rPr lang="nl-NL" dirty="0"/>
              <a:t>Kunnen kunnen opnieuw aangelegd</a:t>
            </a:r>
          </a:p>
          <a:p>
            <a:pPr marL="530352" lvl="1" indent="0">
              <a:buNone/>
            </a:pPr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E89732-7A9E-4D32-B6D3-0EBBBB6ED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923" y="671707"/>
            <a:ext cx="5489202" cy="551458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79F658A-A9F9-4D93-8A36-451A2CC4647C}"/>
              </a:ext>
            </a:extLst>
          </p:cNvPr>
          <p:cNvSpPr/>
          <p:nvPr/>
        </p:nvSpPr>
        <p:spPr>
          <a:xfrm>
            <a:off x="2999146" y="3167406"/>
            <a:ext cx="1299478" cy="1310325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31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0494-3359-4164-B73D-282735387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325" y="781050"/>
            <a:ext cx="7773761" cy="1390650"/>
          </a:xfrm>
        </p:spPr>
        <p:txBody>
          <a:bodyPr>
            <a:normAutofit/>
          </a:bodyPr>
          <a:lstStyle/>
          <a:p>
            <a:r>
              <a:rPr lang="nl-NL" dirty="0"/>
              <a:t>HEURISTIEKEN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37C3B4-C898-4753-8BFA-3D7DD1D41D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93" b="21657"/>
          <a:stretch/>
        </p:blipFill>
        <p:spPr>
          <a:xfrm>
            <a:off x="-309938" y="4057650"/>
            <a:ext cx="4768984" cy="268255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FA600-C07D-4145-BD7F-3C21837DD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8050" y="1781175"/>
            <a:ext cx="8069037" cy="4086225"/>
          </a:xfrm>
        </p:spPr>
        <p:txBody>
          <a:bodyPr>
            <a:normAutofit/>
          </a:bodyPr>
          <a:lstStyle/>
          <a:p>
            <a:r>
              <a:rPr lang="nl-NL" dirty="0"/>
              <a:t>Kortste afstand pakken</a:t>
            </a:r>
          </a:p>
          <a:p>
            <a:r>
              <a:rPr lang="nl-NL" dirty="0"/>
              <a:t>Langste afstand pakken</a:t>
            </a:r>
          </a:p>
          <a:p>
            <a:r>
              <a:rPr lang="nl-NL" dirty="0"/>
              <a:t>Kabels eerst in x-richting leggen</a:t>
            </a:r>
          </a:p>
          <a:p>
            <a:r>
              <a:rPr lang="nl-NL" dirty="0"/>
              <a:t>Kabels eerst in y-richting leggen</a:t>
            </a:r>
          </a:p>
          <a:p>
            <a:r>
              <a:rPr lang="nl-NL" dirty="0"/>
              <a:t>Kabels afwisselend (trapsgewijs) leggen</a:t>
            </a:r>
          </a:p>
          <a:p>
            <a:r>
              <a:rPr lang="nl-NL" dirty="0"/>
              <a:t>FindNearest met kabels opnieuw gelegd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7304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parking, filled, light, covered&#10;&#10;Description automatically generated">
            <a:extLst>
              <a:ext uri="{FF2B5EF4-FFF2-40B4-BE49-F238E27FC236}">
                <a16:creationId xmlns:a16="http://schemas.microsoft.com/office/drawing/2014/main" id="{97152525-1C4F-441B-A1E3-50AD38A61F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545" y="640080"/>
            <a:ext cx="5577840" cy="5577840"/>
          </a:xfrm>
          <a:prstGeom prst="rect">
            <a:avLst/>
          </a:prstGeom>
        </p:spPr>
      </p:pic>
      <p:sp>
        <p:nvSpPr>
          <p:cNvPr id="40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3A788D-38DA-4412-9F7F-9CCFA27FCE93}"/>
              </a:ext>
            </a:extLst>
          </p:cNvPr>
          <p:cNvSpPr txBox="1"/>
          <p:nvPr/>
        </p:nvSpPr>
        <p:spPr>
          <a:xfrm>
            <a:off x="8569666" y="1314922"/>
            <a:ext cx="3176246" cy="30001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RANDOM RESULTAAT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50AA2D-E01C-4A08-A9BD-221AD15CB54E}"/>
              </a:ext>
            </a:extLst>
          </p:cNvPr>
          <p:cNvSpPr txBox="1"/>
          <p:nvPr/>
        </p:nvSpPr>
        <p:spPr>
          <a:xfrm>
            <a:off x="8569666" y="4458645"/>
            <a:ext cx="3176246" cy="1656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12000"/>
              </a:lnSpc>
              <a:spcAft>
                <a:spcPts val="600"/>
              </a:spcAft>
            </a:pPr>
            <a:r>
              <a:rPr lang="en-US" sz="2000">
                <a:solidFill>
                  <a:srgbClr val="EFEDE3"/>
                </a:solidFill>
              </a:rPr>
              <a:t>Wijk 1</a:t>
            </a:r>
          </a:p>
          <a:p>
            <a:pPr defTabSz="914400">
              <a:lnSpc>
                <a:spcPct val="112000"/>
              </a:lnSpc>
              <a:spcAft>
                <a:spcPts val="600"/>
              </a:spcAft>
            </a:pPr>
            <a:r>
              <a:rPr lang="en-US" sz="2000">
                <a:solidFill>
                  <a:srgbClr val="EFEDE3"/>
                </a:solidFill>
              </a:rPr>
              <a:t>€76084</a:t>
            </a:r>
          </a:p>
          <a:p>
            <a:pPr defTabSz="914400">
              <a:lnSpc>
                <a:spcPct val="112000"/>
              </a:lnSpc>
              <a:spcAft>
                <a:spcPts val="600"/>
              </a:spcAft>
            </a:pPr>
            <a:endParaRPr lang="en-US" sz="2000" i="1">
              <a:solidFill>
                <a:srgbClr val="EFED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894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399</Words>
  <Application>Microsoft Office PowerPoint</Application>
  <PresentationFormat>Widescreen</PresentationFormat>
  <Paragraphs>145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Franklin Gothic Book</vt:lpstr>
      <vt:lpstr>Wingdings</vt:lpstr>
      <vt:lpstr>Crop</vt:lpstr>
      <vt:lpstr>Smartgrid</vt:lpstr>
      <vt:lpstr>DE CASE</vt:lpstr>
      <vt:lpstr>DE CASE</vt:lpstr>
      <vt:lpstr>RANDOM ALGORITME</vt:lpstr>
      <vt:lpstr>GREEDY ALGORITME</vt:lpstr>
      <vt:lpstr>FIND NEAREST </vt:lpstr>
      <vt:lpstr>FIND NEAREST </vt:lpstr>
      <vt:lpstr>HEURISTIEKEN</vt:lpstr>
      <vt:lpstr>PowerPoint Presentation</vt:lpstr>
      <vt:lpstr>PowerPoint Presentation</vt:lpstr>
      <vt:lpstr>STEPS BACK HEURISTIEK</vt:lpstr>
      <vt:lpstr>PowerPoint Presentation</vt:lpstr>
      <vt:lpstr>PowerPoint Presentation</vt:lpstr>
      <vt:lpstr>CONCLUSIE</vt:lpstr>
      <vt:lpstr>PowerPoint Presentation</vt:lpstr>
      <vt:lpstr>CONCLUSIE</vt:lpstr>
      <vt:lpstr>TOEKOMSTPLANNEN</vt:lpstr>
      <vt:lpstr>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Smartgrid</dc:title>
  <dc:creator>Layla Hoogeveen</dc:creator>
  <cp:lastModifiedBy>Layla Hoogeveen</cp:lastModifiedBy>
  <cp:revision>15</cp:revision>
  <dcterms:created xsi:type="dcterms:W3CDTF">2020-01-30T11:23:57Z</dcterms:created>
  <dcterms:modified xsi:type="dcterms:W3CDTF">2020-01-30T11:51:44Z</dcterms:modified>
</cp:coreProperties>
</file>