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89" r:id="rId1"/>
  </p:sldMasterIdLst>
  <p:notesMasterIdLst>
    <p:notesMasterId r:id="rId23"/>
  </p:notesMasterIdLst>
  <p:sldIdLst>
    <p:sldId id="256" r:id="rId2"/>
    <p:sldId id="257" r:id="rId3"/>
    <p:sldId id="262" r:id="rId4"/>
    <p:sldId id="260" r:id="rId5"/>
    <p:sldId id="263" r:id="rId6"/>
    <p:sldId id="259" r:id="rId7"/>
    <p:sldId id="265" r:id="rId8"/>
    <p:sldId id="258" r:id="rId9"/>
    <p:sldId id="264" r:id="rId10"/>
    <p:sldId id="261" r:id="rId11"/>
    <p:sldId id="266" r:id="rId12"/>
    <p:sldId id="269" r:id="rId13"/>
    <p:sldId id="267" r:id="rId14"/>
    <p:sldId id="268" r:id="rId15"/>
    <p:sldId id="270" r:id="rId16"/>
    <p:sldId id="271" r:id="rId17"/>
    <p:sldId id="275" r:id="rId18"/>
    <p:sldId id="276" r:id="rId19"/>
    <p:sldId id="277" r:id="rId20"/>
    <p:sldId id="274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>
        <p:scale>
          <a:sx n="100" d="100"/>
          <a:sy n="100" d="100"/>
        </p:scale>
        <p:origin x="-1024" y="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8B08BA-DDD1-6F4E-A5B8-EE39C9D732DC}" type="datetimeFigureOut">
              <a:rPr lang="en-US" smtClean="0"/>
              <a:t>7/3/17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2E2E7-854D-ED4E-B797-86BC2B8FD68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2E2E7-854D-ED4E-B797-86BC2B8FD685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GB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0E21-B013-664E-B48F-3637F9A4006F}" type="datetimeFigureOut">
              <a:rPr lang="en-US" smtClean="0"/>
              <a:t>7/3/17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3766-E812-9C4E-94C3-5D97F649C5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0E21-B013-664E-B48F-3637F9A4006F}" type="datetimeFigureOut">
              <a:rPr lang="en-US" smtClean="0"/>
              <a:t>7/3/17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3766-E812-9C4E-94C3-5D97F649C5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0E21-B013-664E-B48F-3637F9A4006F}" type="datetimeFigureOut">
              <a:rPr lang="en-US" smtClean="0"/>
              <a:t>7/3/17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3766-E812-9C4E-94C3-5D97F649C5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0E21-B013-664E-B48F-3637F9A4006F}" type="datetimeFigureOut">
              <a:rPr lang="en-US" smtClean="0"/>
              <a:t>7/3/17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3766-E812-9C4E-94C3-5D97F649C5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0E21-B013-664E-B48F-3637F9A4006F}" type="datetimeFigureOut">
              <a:rPr lang="en-US" smtClean="0"/>
              <a:t>7/3/17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3766-E812-9C4E-94C3-5D97F649C5B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0E21-B013-664E-B48F-3637F9A4006F}" type="datetimeFigureOut">
              <a:rPr lang="en-US" smtClean="0"/>
              <a:t>7/3/17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3766-E812-9C4E-94C3-5D97F649C5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0E21-B013-664E-B48F-3637F9A4006F}" type="datetimeFigureOut">
              <a:rPr lang="en-US" smtClean="0"/>
              <a:t>7/3/17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3766-E812-9C4E-94C3-5D97F649C5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0E21-B013-664E-B48F-3637F9A4006F}" type="datetimeFigureOut">
              <a:rPr lang="en-US" smtClean="0"/>
              <a:t>7/3/17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3766-E812-9C4E-94C3-5D97F649C5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0E21-B013-664E-B48F-3637F9A4006F}" type="datetimeFigureOut">
              <a:rPr lang="en-US" smtClean="0"/>
              <a:t>7/3/17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3766-E812-9C4E-94C3-5D97F649C5B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0E21-B013-664E-B48F-3637F9A4006F}" type="datetimeFigureOut">
              <a:rPr lang="en-US" smtClean="0"/>
              <a:t>7/3/17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3766-E812-9C4E-94C3-5D97F649C5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0E21-B013-664E-B48F-3637F9A4006F}" type="datetimeFigureOut">
              <a:rPr lang="en-US" smtClean="0"/>
              <a:t>7/3/17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3766-E812-9C4E-94C3-5D97F649C5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</a:lstStyle>
          <a:p>
            <a:pPr marL="0" algn="l" eaLnBrk="1" latinLnBrk="0" hangingPunct="1"/>
            <a:r>
              <a:rPr kumimoji="0" lang="en-GB" smtClean="0"/>
              <a:t>Click icon to add picture</a:t>
            </a:r>
            <a:endParaRPr kumimoji="0" lang="en-US" dirty="0"/>
          </a:p>
        </p:txBody>
      </p:sp>
      <p:sp>
        <p:nvSpPr>
          <p:cNvPr id="9" name="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GB" smtClean="0"/>
              <a:t>Click to edit Master text styles</a:t>
            </a:r>
          </a:p>
          <a:p>
            <a:pPr lvl="1" eaLnBrk="1" latinLnBrk="0" hangingPunct="1"/>
            <a:r>
              <a:rPr kumimoji="0" lang="en-GB" smtClean="0"/>
              <a:t>Second level</a:t>
            </a:r>
          </a:p>
          <a:p>
            <a:pPr lvl="2" eaLnBrk="1" latinLnBrk="0" hangingPunct="1"/>
            <a:r>
              <a:rPr kumimoji="0" lang="en-GB" smtClean="0"/>
              <a:t>Third level</a:t>
            </a:r>
          </a:p>
          <a:p>
            <a:pPr lvl="3" eaLnBrk="1" latinLnBrk="0" hangingPunct="1"/>
            <a:r>
              <a:rPr kumimoji="0" lang="en-GB" smtClean="0"/>
              <a:t>Fourth level</a:t>
            </a:r>
          </a:p>
          <a:p>
            <a:pPr lvl="4" eaLnBrk="1" latinLnBrk="0" hangingPunct="1"/>
            <a:r>
              <a:rPr kumimoji="0" lang="en-GB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fld id="{78D10E21-B013-664E-B48F-3637F9A4006F}" type="datetimeFigureOut">
              <a:rPr lang="en-US" smtClean="0"/>
              <a:t>7/3/17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fld id="{D9F73766-E812-9C4E-94C3-5D97F649C5B3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498092"/>
            <a:ext cx="7406640" cy="1472184"/>
          </a:xfrm>
        </p:spPr>
        <p:txBody>
          <a:bodyPr/>
          <a:lstStyle/>
          <a:p>
            <a:r>
              <a:rPr lang="en-US" dirty="0" smtClean="0"/>
              <a:t>London Street Crime Analyses</a:t>
            </a:r>
            <a:br>
              <a:rPr lang="en-US" dirty="0" smtClean="0"/>
            </a:br>
            <a:r>
              <a:rPr lang="en-US" dirty="0" smtClean="0"/>
              <a:t>2011-2017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781800" cy="175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by </a:t>
            </a:r>
            <a:r>
              <a:rPr lang="en-US" dirty="0" err="1" smtClean="0"/>
              <a:t>Blae</a:t>
            </a:r>
            <a:r>
              <a:rPr lang="en-US" dirty="0" smtClean="0"/>
              <a:t> Quayle</a:t>
            </a:r>
          </a:p>
          <a:p>
            <a:endParaRPr lang="en-US" dirty="0" smtClean="0"/>
          </a:p>
          <a:p>
            <a:r>
              <a:rPr lang="en-US" dirty="0" smtClean="0"/>
              <a:t>Springboard Foundations of Data Science</a:t>
            </a:r>
          </a:p>
          <a:p>
            <a:r>
              <a:rPr lang="en-US" dirty="0" smtClean="0"/>
              <a:t>April-June 2017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</a:t>
            </a:r>
            <a:r>
              <a:rPr lang="en-US" dirty="0" err="1" smtClean="0"/>
              <a:t>Visualisation</a:t>
            </a:r>
            <a:r>
              <a:rPr lang="en-US" dirty="0" smtClean="0"/>
              <a:t> 1: </a:t>
            </a:r>
            <a:r>
              <a:rPr lang="en-US" sz="2400" dirty="0" err="1" smtClean="0"/>
              <a:t>geom_col</a:t>
            </a:r>
            <a:r>
              <a:rPr lang="en-US" sz="2400" dirty="0" smtClean="0"/>
              <a:t>()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7562088" y="434181"/>
            <a:ext cx="1371600" cy="6556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2011-2017</a:t>
            </a:r>
          </a:p>
          <a:p>
            <a:pPr algn="ctr"/>
            <a:r>
              <a:rPr lang="en-US" dirty="0" smtClean="0"/>
              <a:t>“Central”</a:t>
            </a:r>
            <a:endParaRPr lang="en-US" dirty="0"/>
          </a:p>
        </p:txBody>
      </p:sp>
      <p:pic>
        <p:nvPicPr>
          <p:cNvPr id="11" name="Picture 10" descr="annual.cr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417639"/>
            <a:ext cx="7696200" cy="445742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752600" y="5867400"/>
            <a:ext cx="6504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Decreasing since 2011, largest drop of 12% between 2012 and 2013</a:t>
            </a:r>
          </a:p>
          <a:p>
            <a:r>
              <a:rPr lang="en-US" dirty="0" smtClean="0"/>
              <a:t>Other crime, other theft and anti-social </a:t>
            </a:r>
            <a:r>
              <a:rPr lang="en-US" dirty="0" err="1" smtClean="0"/>
              <a:t>behaviour</a:t>
            </a:r>
            <a:r>
              <a:rPr lang="en-US" dirty="0" smtClean="0"/>
              <a:t> largest decrease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304800"/>
            <a:ext cx="749808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Data </a:t>
            </a:r>
            <a:r>
              <a:rPr lang="en-US" dirty="0" err="1" smtClean="0"/>
              <a:t>Visualisation</a:t>
            </a:r>
            <a:r>
              <a:rPr lang="en-US" dirty="0" smtClean="0"/>
              <a:t> 2: </a:t>
            </a:r>
            <a:r>
              <a:rPr lang="en-US" sz="2400" dirty="0" err="1" smtClean="0"/>
              <a:t>geom_area</a:t>
            </a:r>
            <a:r>
              <a:rPr lang="en-US" sz="2400" dirty="0" smtClean="0"/>
              <a:t>()</a:t>
            </a:r>
            <a:endParaRPr lang="en-US" sz="2400" dirty="0"/>
          </a:p>
        </p:txBody>
      </p:sp>
      <p:pic>
        <p:nvPicPr>
          <p:cNvPr id="6" name="Content Placeholder 5" descr="annual.png"/>
          <p:cNvPicPr>
            <a:picLocks noGrp="1" noChangeAspect="1"/>
          </p:cNvPicPr>
          <p:nvPr>
            <p:ph idx="1"/>
          </p:nvPr>
        </p:nvPicPr>
        <p:blipFill>
          <a:blip r:embed="rId2"/>
          <a:srcRect t="-5263" b="-5263"/>
          <a:stretch>
            <a:fillRect/>
          </a:stretch>
        </p:blipFill>
        <p:spPr>
          <a:xfrm>
            <a:off x="1435608" y="1089819"/>
            <a:ext cx="7498080" cy="4800600"/>
          </a:xfrm>
        </p:spPr>
      </p:pic>
      <p:sp>
        <p:nvSpPr>
          <p:cNvPr id="4" name="Rectangle 3"/>
          <p:cNvSpPr/>
          <p:nvPr/>
        </p:nvSpPr>
        <p:spPr>
          <a:xfrm>
            <a:off x="7696200" y="434181"/>
            <a:ext cx="1371600" cy="6556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2011-2017</a:t>
            </a:r>
          </a:p>
          <a:p>
            <a:pPr algn="ctr"/>
            <a:r>
              <a:rPr lang="en-US" dirty="0" smtClean="0"/>
              <a:t>“Central”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52600" y="5867400"/>
            <a:ext cx="64461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Identifying seasonal trends is difficult when all crimes are combined</a:t>
            </a:r>
          </a:p>
          <a:p>
            <a:r>
              <a:rPr lang="en-US" dirty="0" smtClean="0"/>
              <a:t>Anti-social </a:t>
            </a:r>
            <a:r>
              <a:rPr lang="en-US" dirty="0" err="1" smtClean="0"/>
              <a:t>behaviour</a:t>
            </a:r>
            <a:r>
              <a:rPr lang="en-US" dirty="0" smtClean="0"/>
              <a:t> appears to show peaks most summers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304800"/>
            <a:ext cx="749808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Data </a:t>
            </a:r>
            <a:r>
              <a:rPr lang="en-US" dirty="0" err="1" smtClean="0"/>
              <a:t>Visualisation</a:t>
            </a:r>
            <a:r>
              <a:rPr lang="en-US" dirty="0" smtClean="0"/>
              <a:t> 3: </a:t>
            </a:r>
            <a:r>
              <a:rPr lang="en-US" sz="2400" dirty="0" err="1" smtClean="0"/>
              <a:t>geom_line</a:t>
            </a:r>
            <a:r>
              <a:rPr lang="en-US" sz="2400" dirty="0" smtClean="0"/>
              <a:t>()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7696200" y="434181"/>
            <a:ext cx="1371600" cy="6556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2011-2017</a:t>
            </a:r>
          </a:p>
          <a:p>
            <a:pPr algn="ctr"/>
            <a:r>
              <a:rPr lang="en-US" dirty="0" smtClean="0"/>
              <a:t>“Central”</a:t>
            </a:r>
            <a:endParaRPr lang="en-US" dirty="0"/>
          </a:p>
        </p:txBody>
      </p:sp>
      <p:pic>
        <p:nvPicPr>
          <p:cNvPr id="9" name="Content Placeholder 8" descr="asb.png"/>
          <p:cNvPicPr>
            <a:picLocks noGrp="1" noChangeAspect="1"/>
          </p:cNvPicPr>
          <p:nvPr>
            <p:ph idx="1"/>
          </p:nvPr>
        </p:nvPicPr>
        <p:blipFill>
          <a:blip r:embed="rId2"/>
          <a:srcRect t="-5263" b="-5263"/>
          <a:stretch>
            <a:fillRect/>
          </a:stretch>
        </p:blipFill>
        <p:spPr>
          <a:xfrm>
            <a:off x="1435608" y="1089819"/>
            <a:ext cx="7498080" cy="4800600"/>
          </a:xfrm>
        </p:spPr>
      </p:pic>
      <p:sp>
        <p:nvSpPr>
          <p:cNvPr id="10" name="TextBox 9"/>
          <p:cNvSpPr txBox="1"/>
          <p:nvPr/>
        </p:nvSpPr>
        <p:spPr>
          <a:xfrm>
            <a:off x="1752600" y="5562600"/>
            <a:ext cx="701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Decrease in anti-social </a:t>
            </a:r>
            <a:r>
              <a:rPr lang="en-US" dirty="0" err="1" smtClean="0"/>
              <a:t>behaviour</a:t>
            </a:r>
            <a:r>
              <a:rPr lang="en-US" dirty="0" smtClean="0"/>
              <a:t> from 2011 until 2016</a:t>
            </a:r>
          </a:p>
          <a:p>
            <a:r>
              <a:rPr lang="en-US" dirty="0"/>
              <a:t>C</a:t>
            </a:r>
            <a:r>
              <a:rPr lang="en-US" dirty="0" smtClean="0"/>
              <a:t>lear peaks visible usually coinciding with school summer holidays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Visualisation</a:t>
            </a:r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8032" y="5715000"/>
            <a:ext cx="7897368" cy="1066800"/>
          </a:xfrm>
        </p:spPr>
        <p:txBody>
          <a:bodyPr>
            <a:normAutofit fontScale="92500" lnSpcReduction="10000"/>
          </a:bodyPr>
          <a:lstStyle/>
          <a:p>
            <a:pPr marL="88900" indent="-6350">
              <a:buNone/>
            </a:pPr>
            <a:r>
              <a:rPr lang="en-US" sz="2323" dirty="0" smtClean="0"/>
              <a:t>Westminster highest rate 28.7 crimes/100 people, however also borough with most tourists</a:t>
            </a:r>
          </a:p>
          <a:p>
            <a:pPr marL="88900" indent="-6350">
              <a:buNone/>
            </a:pPr>
            <a:r>
              <a:rPr lang="en-US" sz="2323" dirty="0" err="1" smtClean="0"/>
              <a:t>Wandsworth</a:t>
            </a:r>
            <a:r>
              <a:rPr lang="en-US" sz="2323" dirty="0" smtClean="0"/>
              <a:t> lowest rate 9.7 crimes/100 people</a:t>
            </a:r>
          </a:p>
          <a:p>
            <a:pPr marL="88900" indent="-6350">
              <a:buNone/>
            </a:pP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010400" y="274638"/>
            <a:ext cx="1923288" cy="6857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2016</a:t>
            </a:r>
          </a:p>
          <a:p>
            <a:pPr algn="ctr"/>
            <a:r>
              <a:rPr lang="en-US" dirty="0" smtClean="0"/>
              <a:t>“Inner Boroughs”</a:t>
            </a:r>
            <a:endParaRPr lang="en-US" dirty="0"/>
          </a:p>
        </p:txBody>
      </p:sp>
      <p:pic>
        <p:nvPicPr>
          <p:cNvPr id="5" name="Picture 4" descr="crimetype.nor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219200"/>
            <a:ext cx="7848600" cy="4545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Visualisation</a:t>
            </a:r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10400" y="274638"/>
            <a:ext cx="1923288" cy="6857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2016</a:t>
            </a:r>
          </a:p>
          <a:p>
            <a:pPr algn="ctr"/>
            <a:r>
              <a:rPr lang="en-US" dirty="0" smtClean="0"/>
              <a:t>“Inner Boroughs”</a:t>
            </a:r>
            <a:endParaRPr lang="en-US" dirty="0"/>
          </a:p>
        </p:txBody>
      </p:sp>
      <p:pic>
        <p:nvPicPr>
          <p:cNvPr id="8" name="Content Placeholder 7" descr="heatmap.month.png"/>
          <p:cNvPicPr>
            <a:picLocks noGrp="1" noChangeAspect="1"/>
          </p:cNvPicPr>
          <p:nvPr>
            <p:ph idx="1"/>
          </p:nvPr>
        </p:nvPicPr>
        <p:blipFill>
          <a:blip r:embed="rId3"/>
          <a:srcRect t="-5232" b="-5232"/>
          <a:stretch>
            <a:fillRect/>
          </a:stretch>
        </p:blipFill>
        <p:spPr>
          <a:xfrm>
            <a:off x="1435608" y="1143000"/>
            <a:ext cx="7498080" cy="4800600"/>
          </a:xfr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018032" y="5715000"/>
            <a:ext cx="7897368" cy="10668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88900" marR="0" lvl="0" indent="-6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n-US" sz="2323" dirty="0" err="1" smtClean="0"/>
              <a:t>Heatmaps</a:t>
            </a:r>
            <a:r>
              <a:rPr lang="en-US" sz="2323" dirty="0" smtClean="0"/>
              <a:t> can be used to get an overview of seasonal variation across all crimes. Summer peaks in anti-social </a:t>
            </a:r>
            <a:r>
              <a:rPr lang="en-US" sz="2323" dirty="0" err="1" smtClean="0"/>
              <a:t>behaviour</a:t>
            </a:r>
            <a:r>
              <a:rPr lang="en-US" sz="2323" dirty="0" smtClean="0"/>
              <a:t> clear, but also violent crime and other theft more prevalent</a:t>
            </a:r>
            <a:endParaRPr kumimoji="0" lang="en-US" sz="2323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8900" marR="0" lvl="0" indent="-6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Crime hotspots 1</a:t>
            </a:r>
            <a:endParaRPr lang="en-US" dirty="0"/>
          </a:p>
        </p:txBody>
      </p:sp>
      <p:pic>
        <p:nvPicPr>
          <p:cNvPr id="4" name="Content Placeholder 3" descr="Screen Shot 2017-07-03 at 17.37.14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3062" r="-13062"/>
          <a:stretch>
            <a:fillRect/>
          </a:stretch>
        </p:blipFill>
        <p:spPr>
          <a:xfrm>
            <a:off x="1600200" y="2133600"/>
            <a:ext cx="6946392" cy="4447385"/>
          </a:xfrm>
        </p:spPr>
      </p:pic>
      <p:sp>
        <p:nvSpPr>
          <p:cNvPr id="5" name="TextBox 4"/>
          <p:cNvSpPr txBox="1"/>
          <p:nvPr/>
        </p:nvSpPr>
        <p:spPr>
          <a:xfrm>
            <a:off x="1435609" y="1134070"/>
            <a:ext cx="6946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</a:t>
            </a:r>
            <a:r>
              <a:rPr lang="en-US" b="1" dirty="0" err="1" smtClean="0"/>
              <a:t>KernSmooth</a:t>
            </a:r>
            <a:r>
              <a:rPr lang="en-US" b="1" dirty="0" smtClean="0"/>
              <a:t>, sp</a:t>
            </a:r>
            <a:r>
              <a:rPr lang="en-US" dirty="0" smtClean="0"/>
              <a:t> and </a:t>
            </a:r>
            <a:r>
              <a:rPr lang="en-US" b="1" dirty="0" smtClean="0"/>
              <a:t>Leaflet</a:t>
            </a:r>
            <a:r>
              <a:rPr lang="en-US" dirty="0" smtClean="0"/>
              <a:t> to create Kernel Density Estimation maps for bicycle thefts - high density around </a:t>
            </a:r>
            <a:r>
              <a:rPr lang="en-US" dirty="0" err="1" smtClean="0"/>
              <a:t>Russel</a:t>
            </a:r>
            <a:r>
              <a:rPr lang="en-US" dirty="0" smtClean="0"/>
              <a:t> Square (SOAS, UCL and </a:t>
            </a:r>
            <a:r>
              <a:rPr lang="en-US" dirty="0" err="1" smtClean="0"/>
              <a:t>Birkbeck</a:t>
            </a:r>
            <a:r>
              <a:rPr lang="en-US" dirty="0" smtClean="0"/>
              <a:t> Universities), </a:t>
            </a:r>
            <a:r>
              <a:rPr lang="en-US" dirty="0" err="1" smtClean="0"/>
              <a:t>Shoreditch</a:t>
            </a:r>
            <a:r>
              <a:rPr lang="en-US" dirty="0" smtClean="0"/>
              <a:t> and </a:t>
            </a:r>
            <a:r>
              <a:rPr lang="en-US" dirty="0" err="1" smtClean="0"/>
              <a:t>Dalston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10400" y="274638"/>
            <a:ext cx="1923288" cy="6857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2016</a:t>
            </a:r>
          </a:p>
          <a:p>
            <a:pPr algn="ctr"/>
            <a:r>
              <a:rPr lang="en-US" dirty="0" smtClean="0"/>
              <a:t>“Inner Boroughs”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en-US" dirty="0" smtClean="0"/>
              <a:t>rime hotspots 2</a:t>
            </a:r>
            <a:endParaRPr lang="en-US" dirty="0"/>
          </a:p>
        </p:txBody>
      </p:sp>
      <p:pic>
        <p:nvPicPr>
          <p:cNvPr id="4" name="Content Placeholder 5" descr="Screen Shot 2017-06-21 at 22.46.36.png"/>
          <p:cNvPicPr>
            <a:picLocks noGrp="1" noChangeAspect="1"/>
          </p:cNvPicPr>
          <p:nvPr>
            <p:ph idx="1"/>
          </p:nvPr>
        </p:nvPicPr>
        <p:blipFill>
          <a:blip r:embed="rId2"/>
          <a:srcRect l="-889" r="-889"/>
          <a:stretch>
            <a:fillRect/>
          </a:stretch>
        </p:blipFill>
        <p:spPr>
          <a:xfrm>
            <a:off x="1752600" y="2590800"/>
            <a:ext cx="5521899" cy="3535362"/>
          </a:xfrm>
        </p:spPr>
      </p:pic>
      <p:sp>
        <p:nvSpPr>
          <p:cNvPr id="5" name="TextBox 4"/>
          <p:cNvSpPr txBox="1"/>
          <p:nvPr/>
        </p:nvSpPr>
        <p:spPr>
          <a:xfrm>
            <a:off x="1435609" y="1134070"/>
            <a:ext cx="6946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</a:t>
            </a:r>
            <a:r>
              <a:rPr lang="en-US" b="1" dirty="0" err="1" smtClean="0"/>
              <a:t>maptools</a:t>
            </a:r>
            <a:r>
              <a:rPr lang="en-US" b="1" dirty="0" smtClean="0"/>
              <a:t>, </a:t>
            </a:r>
            <a:r>
              <a:rPr lang="en-US" b="1" dirty="0" err="1" smtClean="0"/>
              <a:t>classInt</a:t>
            </a:r>
            <a:r>
              <a:rPr lang="en-US" dirty="0" smtClean="0"/>
              <a:t> and </a:t>
            </a:r>
            <a:r>
              <a:rPr lang="en-US" b="1" dirty="0" smtClean="0"/>
              <a:t>Leaflet</a:t>
            </a:r>
            <a:r>
              <a:rPr lang="en-US" dirty="0" smtClean="0"/>
              <a:t> to create interactive </a:t>
            </a:r>
            <a:r>
              <a:rPr lang="en-US" dirty="0" err="1" smtClean="0"/>
              <a:t>chloropleth</a:t>
            </a:r>
            <a:r>
              <a:rPr lang="en-US" dirty="0" smtClean="0"/>
              <a:t> maps for bicycle thefts – highlights Westminster, </a:t>
            </a:r>
            <a:r>
              <a:rPr lang="en-US" dirty="0" err="1" smtClean="0"/>
              <a:t>Southwark</a:t>
            </a:r>
            <a:r>
              <a:rPr lang="en-US" dirty="0" smtClean="0"/>
              <a:t> and Tower Hamlets as boroughs with highest number of bike thefts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10400" y="274638"/>
            <a:ext cx="1923288" cy="6857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2016</a:t>
            </a:r>
          </a:p>
          <a:p>
            <a:pPr algn="ctr"/>
            <a:r>
              <a:rPr lang="en-US" dirty="0" smtClean="0"/>
              <a:t>“Inner Boroughs”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3049748" y="2512853"/>
            <a:ext cx="2057400" cy="14512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 flipV="1">
            <a:off x="3352801" y="4114799"/>
            <a:ext cx="1451295" cy="1524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Screen Shot 2017-07-03 at 18.04.3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095" y="2209800"/>
            <a:ext cx="2693854" cy="190500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Place holder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Crime rates have been dropping </a:t>
            </a:r>
            <a:r>
              <a:rPr lang="en-US" dirty="0" smtClean="0"/>
              <a:t>consistently from 2011, with a high </a:t>
            </a:r>
            <a:r>
              <a:rPr lang="en-US" dirty="0" smtClean="0"/>
              <a:t>decrease between 2012 and 2013 noted. However, certain crimes have shown an increase over that time e.g. violent crime.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Seasonal </a:t>
            </a:r>
            <a:r>
              <a:rPr lang="en-US" dirty="0" smtClean="0"/>
              <a:t>patterns in crime </a:t>
            </a:r>
            <a:r>
              <a:rPr lang="en-US" dirty="0" smtClean="0"/>
              <a:t>present</a:t>
            </a:r>
          </a:p>
          <a:p>
            <a:pPr lvl="1"/>
            <a:r>
              <a:rPr lang="en-US" sz="2353" dirty="0" smtClean="0"/>
              <a:t>P</a:t>
            </a:r>
            <a:r>
              <a:rPr lang="en-US" sz="2353" dirty="0" smtClean="0"/>
              <a:t>eaks </a:t>
            </a:r>
            <a:r>
              <a:rPr lang="en-US" sz="2353" dirty="0" smtClean="0"/>
              <a:t>of anti-social </a:t>
            </a:r>
            <a:r>
              <a:rPr lang="en-US" sz="2353" dirty="0" err="1" smtClean="0"/>
              <a:t>behaviour</a:t>
            </a:r>
            <a:r>
              <a:rPr lang="en-US" sz="2353" dirty="0" smtClean="0"/>
              <a:t> correlating to the highest temperature peaks in the summer</a:t>
            </a:r>
            <a:r>
              <a:rPr lang="en-US" sz="2353" dirty="0" smtClean="0"/>
              <a:t> </a:t>
            </a:r>
          </a:p>
          <a:p>
            <a:pPr lvl="1"/>
            <a:r>
              <a:rPr lang="en-US" sz="2353" dirty="0" smtClean="0"/>
              <a:t>Bicycle </a:t>
            </a:r>
            <a:r>
              <a:rPr lang="en-US" sz="2353" dirty="0" smtClean="0"/>
              <a:t>theft</a:t>
            </a:r>
            <a:r>
              <a:rPr lang="en-US" sz="2353" dirty="0" smtClean="0"/>
              <a:t> cyclical </a:t>
            </a:r>
            <a:r>
              <a:rPr lang="en-US" sz="2353" dirty="0" smtClean="0"/>
              <a:t>with peaks in the summer and troughs in the winter, against a background of fairly constant </a:t>
            </a:r>
            <a:r>
              <a:rPr lang="en-US" sz="2353" dirty="0" smtClean="0"/>
              <a:t>thefts </a:t>
            </a:r>
          </a:p>
          <a:p>
            <a:pPr lvl="1"/>
            <a:r>
              <a:rPr lang="en-US" sz="2353" dirty="0" smtClean="0"/>
              <a:t>Burglary broadly </a:t>
            </a:r>
            <a:r>
              <a:rPr lang="en-US" sz="2353" dirty="0" smtClean="0"/>
              <a:t>decreasing since 2012 </a:t>
            </a:r>
            <a:r>
              <a:rPr lang="en-US" sz="2353" dirty="0" smtClean="0"/>
              <a:t>but</a:t>
            </a:r>
            <a:r>
              <a:rPr lang="en-US" sz="2353" dirty="0" smtClean="0"/>
              <a:t> </a:t>
            </a:r>
            <a:r>
              <a:rPr lang="en-US" sz="2353" dirty="0" smtClean="0"/>
              <a:t>peak  </a:t>
            </a:r>
            <a:r>
              <a:rPr lang="en-US" sz="2353" dirty="0" smtClean="0"/>
              <a:t>often visible in the run up to Christmas followed by a sharp drop in the New Year.</a:t>
            </a:r>
            <a:endParaRPr lang="en-US" sz="2353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KDE is a valuable method for </a:t>
            </a:r>
            <a:r>
              <a:rPr lang="en-US" dirty="0" err="1" smtClean="0"/>
              <a:t>visualising</a:t>
            </a:r>
            <a:r>
              <a:rPr lang="en-US" dirty="0" smtClean="0"/>
              <a:t> the density of crimes when displaying a very large </a:t>
            </a:r>
            <a:r>
              <a:rPr lang="en-US" dirty="0" smtClean="0"/>
              <a:t>dataset</a:t>
            </a:r>
          </a:p>
          <a:p>
            <a:r>
              <a:rPr lang="en-US" dirty="0" smtClean="0"/>
              <a:t>P</a:t>
            </a:r>
            <a:r>
              <a:rPr lang="en-US" dirty="0" smtClean="0"/>
              <a:t>articular </a:t>
            </a:r>
            <a:r>
              <a:rPr lang="en-US" dirty="0" smtClean="0"/>
              <a:t>due to the location </a:t>
            </a:r>
            <a:r>
              <a:rPr lang="en-US" dirty="0" err="1" smtClean="0"/>
              <a:t>anonymisation</a:t>
            </a:r>
            <a:r>
              <a:rPr lang="en-US" dirty="0" smtClean="0"/>
              <a:t> meaning many crime observations lie immediately on top of each other.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Russel</a:t>
            </a:r>
            <a:r>
              <a:rPr lang="en-US" dirty="0" smtClean="0"/>
              <a:t> </a:t>
            </a:r>
            <a:r>
              <a:rPr lang="en-US" dirty="0" smtClean="0"/>
              <a:t>Square and </a:t>
            </a:r>
            <a:r>
              <a:rPr lang="en-US" dirty="0" err="1" smtClean="0"/>
              <a:t>Shoreditch</a:t>
            </a:r>
            <a:r>
              <a:rPr lang="en-US" dirty="0" smtClean="0"/>
              <a:t> were identified as bicycle theft hotspots, with </a:t>
            </a:r>
            <a:r>
              <a:rPr lang="en-US" dirty="0" err="1" smtClean="0"/>
              <a:t>Soho</a:t>
            </a:r>
            <a:r>
              <a:rPr lang="en-US" dirty="0" smtClean="0"/>
              <a:t> and </a:t>
            </a:r>
            <a:r>
              <a:rPr lang="en-US" dirty="0" err="1" smtClean="0"/>
              <a:t>Fitzrovia</a:t>
            </a:r>
            <a:r>
              <a:rPr lang="en-US" dirty="0" smtClean="0"/>
              <a:t> as burglary hotspots, and Covent Garden and </a:t>
            </a:r>
            <a:r>
              <a:rPr lang="en-US" dirty="0" err="1" smtClean="0"/>
              <a:t>Soho</a:t>
            </a:r>
            <a:r>
              <a:rPr lang="en-US" dirty="0" smtClean="0"/>
              <a:t> for theft from the </a:t>
            </a:r>
            <a:r>
              <a:rPr lang="en-US" dirty="0" smtClean="0"/>
              <a:t>person.</a:t>
            </a:r>
            <a:endParaRPr lang="en-US" dirty="0" smtClean="0"/>
          </a:p>
          <a:p>
            <a:r>
              <a:rPr lang="en-US" dirty="0" smtClean="0"/>
              <a:t>Westminster</a:t>
            </a:r>
            <a:r>
              <a:rPr lang="en-US" dirty="0" smtClean="0"/>
              <a:t>, with one of the lowest populations, displays the largest number of crimes at 28.7 per 100 people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Metropolitan Police operate across 32 boroughs and aim to make London the ‘safest global city’</a:t>
            </a:r>
          </a:p>
          <a:p>
            <a:r>
              <a:rPr lang="en-US" dirty="0" smtClean="0"/>
              <a:t>No accessible method allowing residents and tourists to check for crime hotspots</a:t>
            </a:r>
          </a:p>
          <a:p>
            <a:r>
              <a:rPr lang="en-US" dirty="0" smtClean="0"/>
              <a:t>Allow for informed decisions and encourage preventative action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1.</a:t>
            </a:r>
            <a:r>
              <a:rPr lang="en-US" dirty="0" smtClean="0"/>
              <a:t>  Combination </a:t>
            </a:r>
            <a:r>
              <a:rPr lang="en-US" dirty="0" smtClean="0"/>
              <a:t>of interactive </a:t>
            </a:r>
            <a:r>
              <a:rPr lang="en-US" dirty="0" err="1" smtClean="0"/>
              <a:t>chloropleth</a:t>
            </a:r>
            <a:r>
              <a:rPr lang="en-US" dirty="0" smtClean="0"/>
              <a:t> and KDE maps could be used to populate a Shiny App for easy access on a </a:t>
            </a:r>
            <a:r>
              <a:rPr lang="en-US" dirty="0" err="1" smtClean="0"/>
              <a:t>smartphone</a:t>
            </a:r>
            <a:r>
              <a:rPr lang="en-US" dirty="0" smtClean="0"/>
              <a:t> or </a:t>
            </a:r>
            <a:r>
              <a:rPr lang="en-US" dirty="0" smtClean="0"/>
              <a:t>tablet by the general public. Support Met Police’s  </a:t>
            </a:r>
            <a:r>
              <a:rPr lang="en-US" dirty="0" smtClean="0"/>
              <a:t>aim of making London the safest global </a:t>
            </a:r>
            <a:r>
              <a:rPr lang="en-US" dirty="0" smtClean="0"/>
              <a:t>city.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2. For tourists, always be on high alert for pickpockets when visiting tourist attractions in Westminster, especially the areas around </a:t>
            </a:r>
            <a:r>
              <a:rPr lang="en-US" dirty="0" err="1" smtClean="0"/>
              <a:t>Soho</a:t>
            </a:r>
            <a:r>
              <a:rPr lang="en-US" dirty="0" smtClean="0"/>
              <a:t> and Covent Garden, and when visiting </a:t>
            </a:r>
            <a:r>
              <a:rPr lang="en-US" dirty="0" err="1" smtClean="0"/>
              <a:t>Shoreditch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3. For local residents,</a:t>
            </a:r>
            <a:r>
              <a:rPr lang="en-US" dirty="0" smtClean="0"/>
              <a:t> be extra cautious and vigilant if </a:t>
            </a:r>
            <a:r>
              <a:rPr lang="en-US" dirty="0" smtClean="0"/>
              <a:t>locking your</a:t>
            </a:r>
            <a:r>
              <a:rPr lang="en-US" dirty="0" smtClean="0"/>
              <a:t> bike </a:t>
            </a:r>
            <a:r>
              <a:rPr lang="en-US" dirty="0" smtClean="0"/>
              <a:t>up in the area around the universities in Russell Square or </a:t>
            </a:r>
            <a:r>
              <a:rPr lang="en-US" dirty="0" err="1" smtClean="0"/>
              <a:t>Shoreditch</a:t>
            </a:r>
            <a:r>
              <a:rPr lang="en-US" dirty="0" smtClean="0"/>
              <a:t> and for </a:t>
            </a:r>
            <a:r>
              <a:rPr lang="en-US" dirty="0" smtClean="0"/>
              <a:t>the 'safest' inner London borough</a:t>
            </a:r>
            <a:r>
              <a:rPr lang="en-US" dirty="0" smtClean="0"/>
              <a:t> move </a:t>
            </a:r>
            <a:r>
              <a:rPr lang="en-US" dirty="0" smtClean="0"/>
              <a:t>to </a:t>
            </a:r>
            <a:r>
              <a:rPr lang="en-US" dirty="0" err="1" smtClean="0"/>
              <a:t>Wandsworth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</a:t>
            </a:r>
            <a:r>
              <a:rPr lang="en-US" dirty="0" smtClean="0"/>
              <a:t>potential feature which could be added to the </a:t>
            </a:r>
            <a:r>
              <a:rPr lang="en-US" dirty="0" smtClean="0"/>
              <a:t>KDE maps </a:t>
            </a:r>
            <a:r>
              <a:rPr lang="en-US" dirty="0" smtClean="0"/>
              <a:t>would be </a:t>
            </a:r>
            <a:r>
              <a:rPr lang="en-US" dirty="0" smtClean="0"/>
              <a:t>location </a:t>
            </a:r>
            <a:r>
              <a:rPr lang="en-US" dirty="0" smtClean="0"/>
              <a:t>services so user could identify current position automatically and return a risk rating from 1 to 5 for example.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C</a:t>
            </a:r>
            <a:r>
              <a:rPr lang="en-US" dirty="0" err="1" smtClean="0"/>
              <a:t>hloropleth</a:t>
            </a:r>
            <a:r>
              <a:rPr lang="en-US" dirty="0" smtClean="0"/>
              <a:t> </a:t>
            </a:r>
            <a:r>
              <a:rPr lang="en-US" dirty="0" smtClean="0"/>
              <a:t>maps should be adjusted to display data </a:t>
            </a:r>
            <a:r>
              <a:rPr lang="en-US" dirty="0" err="1" smtClean="0"/>
              <a:t>normalised</a:t>
            </a:r>
            <a:r>
              <a:rPr lang="en-US" dirty="0" smtClean="0"/>
              <a:t> by population, so the effect of population is removed from the records.</a:t>
            </a:r>
          </a:p>
          <a:p>
            <a:endParaRPr lang="en-US" dirty="0" smtClean="0"/>
          </a:p>
          <a:p>
            <a:r>
              <a:rPr lang="en-US" dirty="0" smtClean="0"/>
              <a:t>If data download constraints were</a:t>
            </a:r>
            <a:r>
              <a:rPr lang="en-US" dirty="0" smtClean="0"/>
              <a:t> removed, </a:t>
            </a:r>
            <a:r>
              <a:rPr lang="en-US" dirty="0" smtClean="0"/>
              <a:t>a larger dataset covering all of the London boroughs for the full period from 2011-2017 could be used. This would provide a more thorough overview of crime patterns across London.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Aims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Investigate temporal and geographical patterns of street crime occurrences</a:t>
            </a:r>
          </a:p>
          <a:p>
            <a:pPr lvl="1"/>
            <a:r>
              <a:rPr lang="en-US" dirty="0" smtClean="0"/>
              <a:t>Annual variations</a:t>
            </a:r>
          </a:p>
          <a:p>
            <a:pPr lvl="1"/>
            <a:r>
              <a:rPr lang="en-US" dirty="0" smtClean="0"/>
              <a:t>Seasonal variations</a:t>
            </a:r>
          </a:p>
          <a:p>
            <a:pPr lvl="1"/>
            <a:r>
              <a:rPr lang="en-US" dirty="0" smtClean="0"/>
              <a:t>Identify crime hot spots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visualisation</a:t>
            </a:r>
            <a:r>
              <a:rPr lang="en-US" dirty="0" smtClean="0"/>
              <a:t> allowing identification of risk level for specific crimes</a:t>
            </a:r>
          </a:p>
          <a:p>
            <a:r>
              <a:rPr lang="en-US" dirty="0" smtClean="0"/>
              <a:t>Can a model be built to predict the expected number of crimes in a borough?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Street level crime for London is available from </a:t>
            </a:r>
            <a:r>
              <a:rPr lang="en-US" dirty="0" err="1" smtClean="0"/>
              <a:t>data.police.uk</a:t>
            </a:r>
            <a:endParaRPr lang="en-US" dirty="0" smtClean="0"/>
          </a:p>
          <a:p>
            <a:r>
              <a:rPr lang="en-US" dirty="0" smtClean="0"/>
              <a:t>Reported monthly and available from Dec 2010 to Mar 2017</a:t>
            </a:r>
          </a:p>
          <a:p>
            <a:r>
              <a:rPr lang="en-US" dirty="0" smtClean="0"/>
              <a:t>Associated API implemented as standard JSON web service: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https</a:t>
            </a:r>
            <a:r>
              <a:rPr lang="en-US" sz="2400" dirty="0" err="1" smtClean="0"/>
              <a:t>://data.police.uk/api/crimes-street/all-</a:t>
            </a:r>
            <a:r>
              <a:rPr lang="en-US" sz="2400" dirty="0" err="1" smtClean="0"/>
              <a:t>crime?poly</a:t>
            </a:r>
            <a:r>
              <a:rPr lang="en-US" sz="2400" dirty="0" smtClean="0"/>
              <a:t>=52.268,0.543:52.794,0.238:52.130,0.478&amp;date=2013-01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Geographic and temporal extents</a:t>
            </a:r>
            <a:endParaRPr lang="en-US" dirty="0"/>
          </a:p>
        </p:txBody>
      </p:sp>
      <p:pic>
        <p:nvPicPr>
          <p:cNvPr id="4" name="Content Placeholder 3" descr="Screen Shot 2017-07-03 at 10.19.01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700" r="-1700"/>
          <a:stretch>
            <a:fillRect/>
          </a:stretch>
        </p:blipFill>
        <p:spPr>
          <a:xfrm>
            <a:off x="1645920" y="1417638"/>
            <a:ext cx="7498080" cy="4800600"/>
          </a:xfrm>
          <a:noFill/>
        </p:spPr>
      </p:pic>
      <p:sp>
        <p:nvSpPr>
          <p:cNvPr id="5" name="TextBox 4"/>
          <p:cNvSpPr txBox="1"/>
          <p:nvPr/>
        </p:nvSpPr>
        <p:spPr>
          <a:xfrm>
            <a:off x="6705600" y="1905000"/>
            <a:ext cx="1752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12 “inner” London boroughs for 2016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590800" y="3352800"/>
            <a:ext cx="1828800" cy="9906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2011-2017</a:t>
            </a:r>
            <a:endParaRPr lang="en-US" dirty="0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4038600" y="3368040"/>
            <a:ext cx="365760" cy="36576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6324600" y="1981200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2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are stored at a crime incident level i.e. one observation for each incident with unique identifier</a:t>
            </a:r>
          </a:p>
          <a:p>
            <a:pPr lvl="1"/>
            <a:r>
              <a:rPr lang="en-US" dirty="0" smtClean="0"/>
              <a:t>Almost 500,000 observations for central London polygon for full time period</a:t>
            </a:r>
          </a:p>
          <a:p>
            <a:r>
              <a:rPr lang="en-US" dirty="0" smtClean="0"/>
              <a:t>11 variables returned by API – 4 are of primary interest: category, month, longitude, latitude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Anonymisation</a:t>
            </a:r>
            <a:r>
              <a:rPr lang="en-US" dirty="0" smtClean="0"/>
              <a:t> – no day/time provided and no specific location to protect victim confidentiality</a:t>
            </a:r>
          </a:p>
          <a:p>
            <a:r>
              <a:rPr lang="en-US" dirty="0" smtClean="0"/>
              <a:t>Integration with other datasets – using initial polygon returned dataset over arbitrary area, not at borough level</a:t>
            </a:r>
          </a:p>
          <a:p>
            <a:r>
              <a:rPr lang="en-US" dirty="0" smtClean="0"/>
              <a:t>City of London not included in dataset as not policed by the Met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Wrangling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Loaded </a:t>
            </a:r>
            <a:r>
              <a:rPr lang="en-US" sz="2800" b="1" dirty="0" err="1" smtClean="0"/>
              <a:t>dplyr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tidyr</a:t>
            </a:r>
            <a:r>
              <a:rPr lang="en-US" sz="2800" b="1" dirty="0" smtClean="0"/>
              <a:t> </a:t>
            </a:r>
            <a:r>
              <a:rPr lang="en-US" sz="2800" dirty="0" smtClean="0"/>
              <a:t>and </a:t>
            </a:r>
            <a:r>
              <a:rPr lang="en-US" sz="2800" b="1" dirty="0" err="1" smtClean="0"/>
              <a:t>readr</a:t>
            </a:r>
            <a:endParaRPr lang="en-US" sz="2800" b="1" dirty="0" smtClean="0"/>
          </a:p>
          <a:p>
            <a:r>
              <a:rPr lang="en-US" sz="2800" dirty="0" smtClean="0"/>
              <a:t>Removed </a:t>
            </a:r>
            <a:r>
              <a:rPr lang="en-US" sz="2800" dirty="0" smtClean="0"/>
              <a:t>variables with no useful civilian data using </a:t>
            </a:r>
            <a:r>
              <a:rPr lang="en-US" sz="2800" i="1" dirty="0" smtClean="0"/>
              <a:t>select(</a:t>
            </a:r>
            <a:r>
              <a:rPr lang="en-US" sz="2800" i="1" dirty="0" smtClean="0"/>
              <a:t>)</a:t>
            </a:r>
          </a:p>
          <a:p>
            <a:r>
              <a:rPr lang="en-US" sz="2800" i="1" dirty="0" smtClean="0"/>
              <a:t>Rename() </a:t>
            </a:r>
            <a:r>
              <a:rPr lang="en-US" sz="2800" dirty="0" smtClean="0"/>
              <a:t>category as </a:t>
            </a:r>
            <a:r>
              <a:rPr lang="en-US" sz="2800" dirty="0" err="1" smtClean="0"/>
              <a:t>crime_type</a:t>
            </a:r>
            <a:r>
              <a:rPr lang="en-US" sz="2800" dirty="0" smtClean="0"/>
              <a:t> and </a:t>
            </a:r>
            <a:r>
              <a:rPr lang="en-US" sz="2800" dirty="0" err="1" smtClean="0"/>
              <a:t>location_type</a:t>
            </a:r>
            <a:r>
              <a:rPr lang="en-US" sz="2800" dirty="0" smtClean="0"/>
              <a:t> as service</a:t>
            </a:r>
          </a:p>
          <a:p>
            <a:r>
              <a:rPr lang="en-US" sz="2800" dirty="0" smtClean="0"/>
              <a:t>Set category and </a:t>
            </a:r>
            <a:r>
              <a:rPr lang="en-US" sz="2800" dirty="0" err="1" smtClean="0"/>
              <a:t>location_type</a:t>
            </a:r>
            <a:r>
              <a:rPr lang="en-US" sz="2800" dirty="0" smtClean="0"/>
              <a:t> to factor variables using </a:t>
            </a:r>
            <a:r>
              <a:rPr lang="en-US" sz="2800" i="1" dirty="0" err="1" smtClean="0"/>
              <a:t>as.factor</a:t>
            </a:r>
            <a:r>
              <a:rPr lang="en-US" sz="2800" i="1" dirty="0" smtClean="0"/>
              <a:t>()</a:t>
            </a:r>
          </a:p>
          <a:p>
            <a:r>
              <a:rPr lang="en-US" sz="2800" dirty="0" smtClean="0"/>
              <a:t>Check for missing values using </a:t>
            </a:r>
            <a:r>
              <a:rPr lang="en-US" sz="2800" i="1" dirty="0" err="1" smtClean="0"/>
              <a:t>is.na</a:t>
            </a:r>
            <a:r>
              <a:rPr lang="en-US" sz="2800" i="1" dirty="0" smtClean="0"/>
              <a:t>()</a:t>
            </a:r>
          </a:p>
          <a:p>
            <a:r>
              <a:rPr lang="en-US" sz="2800" b="1" dirty="0" err="1" smtClean="0"/>
              <a:t>Lubridate</a:t>
            </a:r>
            <a:r>
              <a:rPr lang="en-US" sz="2800" b="1" dirty="0" smtClean="0"/>
              <a:t> </a:t>
            </a:r>
            <a:r>
              <a:rPr lang="en-US" sz="2800" dirty="0" smtClean="0"/>
              <a:t>package used to set </a:t>
            </a:r>
            <a:r>
              <a:rPr lang="en-US" sz="2800" i="1" dirty="0" smtClean="0"/>
              <a:t>month() </a:t>
            </a:r>
            <a:r>
              <a:rPr lang="en-US" sz="2800" dirty="0" smtClean="0"/>
              <a:t>and </a:t>
            </a:r>
            <a:r>
              <a:rPr lang="en-US" sz="2800" i="1" dirty="0" smtClean="0"/>
              <a:t>year() </a:t>
            </a:r>
            <a:r>
              <a:rPr lang="en-US" sz="2800" dirty="0" smtClean="0"/>
              <a:t>as separate variables</a:t>
            </a:r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Wrangling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Create additional data frames for analysis using </a:t>
            </a:r>
            <a:r>
              <a:rPr lang="en-US" sz="2800" i="1" dirty="0" smtClean="0"/>
              <a:t>mutate(), </a:t>
            </a:r>
            <a:r>
              <a:rPr lang="en-US" sz="2800" i="1" dirty="0" err="1" smtClean="0"/>
              <a:t>case_when</a:t>
            </a:r>
            <a:r>
              <a:rPr lang="en-US" sz="2800" i="1" dirty="0" smtClean="0"/>
              <a:t>(), </a:t>
            </a:r>
            <a:r>
              <a:rPr lang="en-US" sz="2800" i="1" dirty="0" err="1" smtClean="0"/>
              <a:t>group_by</a:t>
            </a:r>
            <a:r>
              <a:rPr lang="en-US" sz="2800" i="1" dirty="0" smtClean="0"/>
              <a:t>(), summarize() </a:t>
            </a:r>
          </a:p>
          <a:p>
            <a:pPr lvl="1"/>
            <a:r>
              <a:rPr lang="en-US" dirty="0" smtClean="0"/>
              <a:t>Monthly crime</a:t>
            </a:r>
          </a:p>
          <a:p>
            <a:pPr lvl="1"/>
            <a:r>
              <a:rPr lang="en-US" dirty="0" smtClean="0"/>
              <a:t>Annual crime </a:t>
            </a:r>
          </a:p>
          <a:p>
            <a:pPr lvl="1"/>
            <a:r>
              <a:rPr lang="en-US" dirty="0" smtClean="0"/>
              <a:t>A</a:t>
            </a:r>
            <a:r>
              <a:rPr lang="en-US" dirty="0" smtClean="0"/>
              <a:t>bbreviation </a:t>
            </a:r>
            <a:r>
              <a:rPr lang="en-US" dirty="0" smtClean="0"/>
              <a:t>of </a:t>
            </a:r>
            <a:r>
              <a:rPr lang="en-US" dirty="0" err="1" smtClean="0"/>
              <a:t>crime_type</a:t>
            </a:r>
            <a:r>
              <a:rPr lang="en-US" dirty="0" smtClean="0"/>
              <a:t> for clearer </a:t>
            </a:r>
            <a:r>
              <a:rPr lang="en-US" dirty="0" err="1" smtClean="0"/>
              <a:t>visualisation</a:t>
            </a:r>
            <a:r>
              <a:rPr lang="en-US" dirty="0" smtClean="0"/>
              <a:t> </a:t>
            </a:r>
            <a:r>
              <a:rPr lang="en-US" dirty="0" err="1" smtClean="0"/>
              <a:t>e.g</a:t>
            </a:r>
            <a:r>
              <a:rPr lang="en-US" dirty="0" smtClean="0"/>
              <a:t> Anti-social </a:t>
            </a:r>
            <a:r>
              <a:rPr lang="en-US" dirty="0" err="1" smtClean="0"/>
              <a:t>behaviour</a:t>
            </a:r>
            <a:r>
              <a:rPr lang="en-US" dirty="0" smtClean="0"/>
              <a:t> = ASB</a:t>
            </a:r>
          </a:p>
          <a:p>
            <a:pPr lvl="1"/>
            <a:r>
              <a:rPr lang="en-US" dirty="0" smtClean="0"/>
              <a:t>Seasonal crime – addition of ‘season’ variable</a:t>
            </a:r>
          </a:p>
          <a:p>
            <a:r>
              <a:rPr lang="en-US" sz="2800" dirty="0" smtClean="0"/>
              <a:t>Load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rgdal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rgeos</a:t>
            </a:r>
            <a:r>
              <a:rPr lang="en-US" sz="2800" b="1" dirty="0" smtClean="0"/>
              <a:t> </a:t>
            </a:r>
            <a:r>
              <a:rPr lang="en-US" sz="2800" dirty="0" smtClean="0"/>
              <a:t>and </a:t>
            </a:r>
            <a:r>
              <a:rPr lang="en-US" sz="2800" b="1" dirty="0" smtClean="0"/>
              <a:t>sp</a:t>
            </a:r>
            <a:r>
              <a:rPr lang="en-US" sz="2800" dirty="0" smtClean="0"/>
              <a:t>. Filter borough </a:t>
            </a:r>
            <a:r>
              <a:rPr lang="en-US" sz="2800" dirty="0" err="1" smtClean="0"/>
              <a:t>shapefile</a:t>
            </a:r>
            <a:r>
              <a:rPr lang="en-US" sz="2800" dirty="0" smtClean="0"/>
              <a:t> using </a:t>
            </a:r>
            <a:r>
              <a:rPr lang="en-US" sz="2800" i="1" dirty="0" smtClean="0"/>
              <a:t>subset() and c</a:t>
            </a:r>
            <a:r>
              <a:rPr lang="en-US" sz="2800" dirty="0" smtClean="0"/>
              <a:t>onvert 2016 data to spatial points </a:t>
            </a:r>
            <a:r>
              <a:rPr lang="en-US" sz="2800" dirty="0" err="1" smtClean="0"/>
              <a:t>dataframe</a:t>
            </a:r>
            <a:r>
              <a:rPr lang="en-US" sz="2800" dirty="0" smtClean="0"/>
              <a:t>, remove all crimes outside of 12 boroughs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576</TotalTime>
  <Words>1089</Words>
  <Application>Microsoft Macintosh PowerPoint</Application>
  <PresentationFormat>On-screen Show (4:3)</PresentationFormat>
  <Paragraphs>111</Paragraphs>
  <Slides>21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Solstice</vt:lpstr>
      <vt:lpstr>London Street Crime Analyses 2011-2017</vt:lpstr>
      <vt:lpstr>Problem Definition</vt:lpstr>
      <vt:lpstr>Project Aims</vt:lpstr>
      <vt:lpstr>Data Extraction</vt:lpstr>
      <vt:lpstr>Geographic and temporal extents</vt:lpstr>
      <vt:lpstr>Data Exploration</vt:lpstr>
      <vt:lpstr>Data Limitations</vt:lpstr>
      <vt:lpstr>Data Wrangling 1</vt:lpstr>
      <vt:lpstr>Data Wrangling 2</vt:lpstr>
      <vt:lpstr>Data Visualisation 1: geom_col()</vt:lpstr>
      <vt:lpstr>Data Visualisation 2: geom_area()</vt:lpstr>
      <vt:lpstr>Data Visualisation 3: geom_line()</vt:lpstr>
      <vt:lpstr>Data Visualisation 4</vt:lpstr>
      <vt:lpstr>Data Visualisation 4</vt:lpstr>
      <vt:lpstr>Crime hotspots 1</vt:lpstr>
      <vt:lpstr>Crime hotspots 2</vt:lpstr>
      <vt:lpstr>Machine Learning</vt:lpstr>
      <vt:lpstr>Conclusions 1</vt:lpstr>
      <vt:lpstr>Conclusions 2</vt:lpstr>
      <vt:lpstr>Recommendations</vt:lpstr>
      <vt:lpstr>Further Work</vt:lpstr>
    </vt:vector>
  </TitlesOfParts>
  <Company>Oxford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London Street Crime Analyses 2011-2017</dc:title>
  <dc:creator>Blae Quayle</dc:creator>
  <cp:lastModifiedBy>Blae Quayle</cp:lastModifiedBy>
  <cp:revision>4</cp:revision>
  <dcterms:created xsi:type="dcterms:W3CDTF">2017-07-03T08:19:11Z</dcterms:created>
  <dcterms:modified xsi:type="dcterms:W3CDTF">2017-07-03T17:55:51Z</dcterms:modified>
</cp:coreProperties>
</file>