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9" r:id="rId4"/>
    <p:sldId id="258" r:id="rId5"/>
    <p:sldId id="260" r:id="rId6"/>
    <p:sldId id="261" r:id="rId7"/>
    <p:sldId id="263" r:id="rId8"/>
    <p:sldId id="262"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varScale="1">
        <p:scale>
          <a:sx n="79" d="100"/>
          <a:sy n="79" d="100"/>
        </p:scale>
        <p:origin x="-258" y="-7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FC03E0AA-6C50-4BFF-95D0-29B8A30FB922}" type="datetimeFigureOut">
              <a:rPr lang="fr-FR" smtClean="0"/>
              <a:pPr/>
              <a:t>19/11/2013</a:t>
            </a:fld>
            <a:endParaRPr lang="fr-FR"/>
          </a:p>
        </p:txBody>
      </p:sp>
      <p:sp>
        <p:nvSpPr>
          <p:cNvPr id="5" name="Footer Placeholder 4"/>
          <p:cNvSpPr>
            <a:spLocks noGrp="1"/>
          </p:cNvSpPr>
          <p:nvPr>
            <p:ph type="ftr" sz="quarter" idx="11"/>
          </p:nvPr>
        </p:nvSpPr>
        <p:spPr>
          <a:xfrm>
            <a:off x="5332412" y="5883275"/>
            <a:ext cx="4324044" cy="365125"/>
          </a:xfrm>
        </p:spPr>
        <p:txBody>
          <a:bodyPr/>
          <a:lstStyle/>
          <a:p>
            <a:endParaRPr lang="fr-FR"/>
          </a:p>
        </p:txBody>
      </p:sp>
      <p:sp>
        <p:nvSpPr>
          <p:cNvPr id="6" name="Slide Number Placeholder 5"/>
          <p:cNvSpPr>
            <a:spLocks noGrp="1"/>
          </p:cNvSpPr>
          <p:nvPr>
            <p:ph type="sldNum" sz="quarter" idx="12"/>
          </p:nvPr>
        </p:nvSpPr>
        <p:spPr/>
        <p:txBody>
          <a:bodyPr/>
          <a:lstStyle/>
          <a:p>
            <a:fld id="{F8359DED-FBAC-4706-A128-D1236C0B6695}" type="slidenum">
              <a:rPr lang="fr-FR" smtClean="0"/>
              <a:pPr/>
              <a:t>‹N°›</a:t>
            </a:fld>
            <a:endParaRPr lang="fr-FR"/>
          </a:p>
        </p:txBody>
      </p:sp>
    </p:spTree>
    <p:extLst>
      <p:ext uri="{BB962C8B-B14F-4D97-AF65-F5344CB8AC3E}">
        <p14:creationId xmlns:p14="http://schemas.microsoft.com/office/powerpoint/2010/main" xmlns="" val="1495480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FC03E0AA-6C50-4BFF-95D0-29B8A30FB922}" type="datetimeFigureOut">
              <a:rPr lang="fr-FR" smtClean="0"/>
              <a:pPr/>
              <a:t>19/11/2013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8359DED-FBAC-4706-A128-D1236C0B6695}" type="slidenum">
              <a:rPr lang="fr-FR" smtClean="0"/>
              <a:pPr/>
              <a:t>‹N°›</a:t>
            </a:fld>
            <a:endParaRPr lang="fr-FR"/>
          </a:p>
        </p:txBody>
      </p:sp>
    </p:spTree>
    <p:extLst>
      <p:ext uri="{BB962C8B-B14F-4D97-AF65-F5344CB8AC3E}">
        <p14:creationId xmlns:p14="http://schemas.microsoft.com/office/powerpoint/2010/main" xmlns="" val="587370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FC03E0AA-6C50-4BFF-95D0-29B8A30FB922}" type="datetimeFigureOut">
              <a:rPr lang="fr-FR" smtClean="0"/>
              <a:pPr/>
              <a:t>19/11/2013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8359DED-FBAC-4706-A128-D1236C0B6695}" type="slidenum">
              <a:rPr lang="fr-FR" smtClean="0"/>
              <a:pPr/>
              <a:t>‹N°›</a:t>
            </a:fld>
            <a:endParaRPr lang="fr-FR"/>
          </a:p>
        </p:txBody>
      </p:sp>
    </p:spTree>
    <p:extLst>
      <p:ext uri="{BB962C8B-B14F-4D97-AF65-F5344CB8AC3E}">
        <p14:creationId xmlns:p14="http://schemas.microsoft.com/office/powerpoint/2010/main" xmlns="" val="250824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FC03E0AA-6C50-4BFF-95D0-29B8A30FB922}" type="datetimeFigureOut">
              <a:rPr lang="fr-FR" smtClean="0"/>
              <a:pPr/>
              <a:t>19/11/2013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8359DED-FBAC-4706-A128-D1236C0B6695}" type="slidenum">
              <a:rPr lang="fr-FR" smtClean="0"/>
              <a:pPr/>
              <a:t>‹N°›</a:t>
            </a:fld>
            <a:endParaRPr lang="fr-FR"/>
          </a:p>
        </p:txBody>
      </p:sp>
    </p:spTree>
    <p:extLst>
      <p:ext uri="{BB962C8B-B14F-4D97-AF65-F5344CB8AC3E}">
        <p14:creationId xmlns:p14="http://schemas.microsoft.com/office/powerpoint/2010/main" xmlns="" val="131476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FC03E0AA-6C50-4BFF-95D0-29B8A30FB922}" type="datetimeFigureOut">
              <a:rPr lang="fr-FR" smtClean="0"/>
              <a:pPr/>
              <a:t>19/11/2013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8359DED-FBAC-4706-A128-D1236C0B6695}" type="slidenum">
              <a:rPr lang="fr-FR" smtClean="0"/>
              <a:pPr/>
              <a:t>‹N°›</a:t>
            </a:fld>
            <a:endParaRPr lang="fr-FR"/>
          </a:p>
        </p:txBody>
      </p:sp>
    </p:spTree>
    <p:extLst>
      <p:ext uri="{BB962C8B-B14F-4D97-AF65-F5344CB8AC3E}">
        <p14:creationId xmlns:p14="http://schemas.microsoft.com/office/powerpoint/2010/main" xmlns="" val="22121979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fr-FR" smtClean="0"/>
              <a:t>Modifiez les styles du texte du masque</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FC03E0AA-6C50-4BFF-95D0-29B8A30FB922}" type="datetimeFigureOut">
              <a:rPr lang="fr-FR" smtClean="0"/>
              <a:pPr/>
              <a:t>19/11/2013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8359DED-FBAC-4706-A128-D1236C0B6695}" type="slidenum">
              <a:rPr lang="fr-FR" smtClean="0"/>
              <a:pPr/>
              <a:t>‹N°›</a:t>
            </a:fld>
            <a:endParaRPr lang="fr-FR"/>
          </a:p>
        </p:txBody>
      </p:sp>
    </p:spTree>
    <p:extLst>
      <p:ext uri="{BB962C8B-B14F-4D97-AF65-F5344CB8AC3E}">
        <p14:creationId xmlns:p14="http://schemas.microsoft.com/office/powerpoint/2010/main" xmlns="" val="16257191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smtClean="0"/>
              <a:t>Modifiez les styles du texte du masque</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FC03E0AA-6C50-4BFF-95D0-29B8A30FB922}" type="datetimeFigureOut">
              <a:rPr lang="fr-FR" smtClean="0"/>
              <a:pPr/>
              <a:t>19/11/2013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8359DED-FBAC-4706-A128-D1236C0B6695}" type="slidenum">
              <a:rPr lang="fr-FR" smtClean="0"/>
              <a:pPr/>
              <a:t>‹N°›</a:t>
            </a:fld>
            <a:endParaRPr lang="fr-FR"/>
          </a:p>
        </p:txBody>
      </p:sp>
    </p:spTree>
    <p:extLst>
      <p:ext uri="{BB962C8B-B14F-4D97-AF65-F5344CB8AC3E}">
        <p14:creationId xmlns:p14="http://schemas.microsoft.com/office/powerpoint/2010/main" xmlns="" val="29624857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C03E0AA-6C50-4BFF-95D0-29B8A30FB922}" type="datetimeFigureOut">
              <a:rPr lang="fr-FR" smtClean="0"/>
              <a:pPr/>
              <a:t>19/11/2013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8359DED-FBAC-4706-A128-D1236C0B6695}" type="slidenum">
              <a:rPr lang="fr-FR" smtClean="0"/>
              <a:pPr/>
              <a:t>‹N°›</a:t>
            </a:fld>
            <a:endParaRPr lang="fr-FR"/>
          </a:p>
        </p:txBody>
      </p:sp>
    </p:spTree>
    <p:extLst>
      <p:ext uri="{BB962C8B-B14F-4D97-AF65-F5344CB8AC3E}">
        <p14:creationId xmlns:p14="http://schemas.microsoft.com/office/powerpoint/2010/main" xmlns="" val="5943199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C03E0AA-6C50-4BFF-95D0-29B8A30FB922}" type="datetimeFigureOut">
              <a:rPr lang="fr-FR" smtClean="0"/>
              <a:pPr/>
              <a:t>19/11/2013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8359DED-FBAC-4706-A128-D1236C0B6695}" type="slidenum">
              <a:rPr lang="fr-FR" smtClean="0"/>
              <a:pPr/>
              <a:t>‹N°›</a:t>
            </a:fld>
            <a:endParaRPr lang="fr-FR"/>
          </a:p>
        </p:txBody>
      </p:sp>
    </p:spTree>
    <p:extLst>
      <p:ext uri="{BB962C8B-B14F-4D97-AF65-F5344CB8AC3E}">
        <p14:creationId xmlns:p14="http://schemas.microsoft.com/office/powerpoint/2010/main" xmlns="" val="2207225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nchor="ct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C03E0AA-6C50-4BFF-95D0-29B8A30FB922}" type="datetimeFigureOut">
              <a:rPr lang="fr-FR" smtClean="0"/>
              <a:pPr/>
              <a:t>19/11/2013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10951856" y="5867131"/>
            <a:ext cx="551167" cy="365125"/>
          </a:xfrm>
        </p:spPr>
        <p:txBody>
          <a:bodyPr/>
          <a:lstStyle/>
          <a:p>
            <a:fld id="{F8359DED-FBAC-4706-A128-D1236C0B6695}" type="slidenum">
              <a:rPr lang="fr-FR" smtClean="0"/>
              <a:pPr/>
              <a:t>‹N°›</a:t>
            </a:fld>
            <a:endParaRPr lang="fr-FR"/>
          </a:p>
        </p:txBody>
      </p:sp>
    </p:spTree>
    <p:extLst>
      <p:ext uri="{BB962C8B-B14F-4D97-AF65-F5344CB8AC3E}">
        <p14:creationId xmlns:p14="http://schemas.microsoft.com/office/powerpoint/2010/main" xmlns="" val="810693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FC03E0AA-6C50-4BFF-95D0-29B8A30FB922}" type="datetimeFigureOut">
              <a:rPr lang="fr-FR" smtClean="0"/>
              <a:pPr/>
              <a:t>19/11/2013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8359DED-FBAC-4706-A128-D1236C0B6695}" type="slidenum">
              <a:rPr lang="fr-FR" smtClean="0"/>
              <a:pPr/>
              <a:t>‹N°›</a:t>
            </a:fld>
            <a:endParaRPr lang="fr-FR"/>
          </a:p>
        </p:txBody>
      </p:sp>
    </p:spTree>
    <p:extLst>
      <p:ext uri="{BB962C8B-B14F-4D97-AF65-F5344CB8AC3E}">
        <p14:creationId xmlns:p14="http://schemas.microsoft.com/office/powerpoint/2010/main" xmlns="" val="1982598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FC03E0AA-6C50-4BFF-95D0-29B8A30FB922}" type="datetimeFigureOut">
              <a:rPr lang="fr-FR" smtClean="0"/>
              <a:pPr/>
              <a:t>19/11/2013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8359DED-FBAC-4706-A128-D1236C0B6695}" type="slidenum">
              <a:rPr lang="fr-FR" smtClean="0"/>
              <a:pPr/>
              <a:t>‹N°›</a:t>
            </a:fld>
            <a:endParaRPr lang="fr-FR"/>
          </a:p>
        </p:txBody>
      </p:sp>
    </p:spTree>
    <p:extLst>
      <p:ext uri="{BB962C8B-B14F-4D97-AF65-F5344CB8AC3E}">
        <p14:creationId xmlns:p14="http://schemas.microsoft.com/office/powerpoint/2010/main" xmlns="" val="953438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FC03E0AA-6C50-4BFF-95D0-29B8A30FB922}" type="datetimeFigureOut">
              <a:rPr lang="fr-FR" smtClean="0"/>
              <a:pPr/>
              <a:t>19/11/2013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8359DED-FBAC-4706-A128-D1236C0B6695}" type="slidenum">
              <a:rPr lang="fr-FR" smtClean="0"/>
              <a:pPr/>
              <a:t>‹N°›</a:t>
            </a:fld>
            <a:endParaRPr lang="fr-FR"/>
          </a:p>
        </p:txBody>
      </p:sp>
    </p:spTree>
    <p:extLst>
      <p:ext uri="{BB962C8B-B14F-4D97-AF65-F5344CB8AC3E}">
        <p14:creationId xmlns:p14="http://schemas.microsoft.com/office/powerpoint/2010/main" xmlns="" val="2725834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FC03E0AA-6C50-4BFF-95D0-29B8A30FB922}" type="datetimeFigureOut">
              <a:rPr lang="fr-FR" smtClean="0"/>
              <a:pPr/>
              <a:t>19/11/2013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8359DED-FBAC-4706-A128-D1236C0B6695}" type="slidenum">
              <a:rPr lang="fr-FR" smtClean="0"/>
              <a:pPr/>
              <a:t>‹N°›</a:t>
            </a:fld>
            <a:endParaRPr lang="fr-FR"/>
          </a:p>
        </p:txBody>
      </p:sp>
    </p:spTree>
    <p:extLst>
      <p:ext uri="{BB962C8B-B14F-4D97-AF65-F5344CB8AC3E}">
        <p14:creationId xmlns:p14="http://schemas.microsoft.com/office/powerpoint/2010/main" xmlns="" val="1208014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03E0AA-6C50-4BFF-95D0-29B8A30FB922}" type="datetimeFigureOut">
              <a:rPr lang="fr-FR" smtClean="0"/>
              <a:pPr/>
              <a:t>19/11/2013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F8359DED-FBAC-4706-A128-D1236C0B6695}" type="slidenum">
              <a:rPr lang="fr-FR" smtClean="0"/>
              <a:pPr/>
              <a:t>‹N°›</a:t>
            </a:fld>
            <a:endParaRPr lang="fr-FR"/>
          </a:p>
        </p:txBody>
      </p:sp>
    </p:spTree>
    <p:extLst>
      <p:ext uri="{BB962C8B-B14F-4D97-AF65-F5344CB8AC3E}">
        <p14:creationId xmlns:p14="http://schemas.microsoft.com/office/powerpoint/2010/main" xmlns="" val="2305136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fr-FR" smtClean="0"/>
              <a:t>Modifiez le style du titre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FC03E0AA-6C50-4BFF-95D0-29B8A30FB922}" type="datetimeFigureOut">
              <a:rPr lang="fr-FR" smtClean="0"/>
              <a:pPr/>
              <a:t>19/11/2013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8359DED-FBAC-4706-A128-D1236C0B6695}" type="slidenum">
              <a:rPr lang="fr-FR" smtClean="0"/>
              <a:pPr/>
              <a:t>‹N°›</a:t>
            </a:fld>
            <a:endParaRPr lang="fr-FR"/>
          </a:p>
        </p:txBody>
      </p:sp>
    </p:spTree>
    <p:extLst>
      <p:ext uri="{BB962C8B-B14F-4D97-AF65-F5344CB8AC3E}">
        <p14:creationId xmlns:p14="http://schemas.microsoft.com/office/powerpoint/2010/main" xmlns="" val="3767155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fr-FR" smtClean="0"/>
              <a:t>Modifiez le style du titre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FC03E0AA-6C50-4BFF-95D0-29B8A30FB922}" type="datetimeFigureOut">
              <a:rPr lang="fr-FR" smtClean="0"/>
              <a:pPr/>
              <a:t>19/11/2013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8359DED-FBAC-4706-A128-D1236C0B6695}" type="slidenum">
              <a:rPr lang="fr-FR" smtClean="0"/>
              <a:pPr/>
              <a:t>‹N°›</a:t>
            </a:fld>
            <a:endParaRPr lang="fr-FR"/>
          </a:p>
        </p:txBody>
      </p:sp>
    </p:spTree>
    <p:extLst>
      <p:ext uri="{BB962C8B-B14F-4D97-AF65-F5344CB8AC3E}">
        <p14:creationId xmlns:p14="http://schemas.microsoft.com/office/powerpoint/2010/main" xmlns="" val="1464954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C03E0AA-6C50-4BFF-95D0-29B8A30FB922}" type="datetimeFigureOut">
              <a:rPr lang="fr-FR" smtClean="0"/>
              <a:pPr/>
              <a:t>19/11/2013</a:t>
            </a:fld>
            <a:endParaRPr lang="fr-F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F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8359DED-FBAC-4706-A128-D1236C0B6695}" type="slidenum">
              <a:rPr lang="fr-FR" smtClean="0"/>
              <a:pPr/>
              <a:t>‹N°›</a:t>
            </a:fld>
            <a:endParaRPr lang="fr-FR"/>
          </a:p>
        </p:txBody>
      </p:sp>
    </p:spTree>
    <p:extLst>
      <p:ext uri="{BB962C8B-B14F-4D97-AF65-F5344CB8AC3E}">
        <p14:creationId xmlns:p14="http://schemas.microsoft.com/office/powerpoint/2010/main" xmlns="" val="2947380510"/>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ENC BESSIERES</a:t>
            </a:r>
            <a:endParaRPr lang="fr-FR" dirty="0"/>
          </a:p>
        </p:txBody>
      </p:sp>
      <p:sp>
        <p:nvSpPr>
          <p:cNvPr id="3" name="Sous-titre 2"/>
          <p:cNvSpPr>
            <a:spLocks noGrp="1"/>
          </p:cNvSpPr>
          <p:nvPr>
            <p:ph type="subTitle" idx="1"/>
          </p:nvPr>
        </p:nvSpPr>
        <p:spPr/>
        <p:txBody>
          <a:bodyPr/>
          <a:lstStyle/>
          <a:p>
            <a:r>
              <a:rPr lang="fr-FR" dirty="0" smtClean="0"/>
              <a:t>Présentation du BTS SIO</a:t>
            </a:r>
            <a:endParaRPr lang="fr-FR" dirty="0"/>
          </a:p>
        </p:txBody>
      </p:sp>
    </p:spTree>
    <p:extLst>
      <p:ext uri="{BB962C8B-B14F-4D97-AF65-F5344CB8AC3E}">
        <p14:creationId xmlns:p14="http://schemas.microsoft.com/office/powerpoint/2010/main" xmlns="" val="277622970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Présentation du BTS</a:t>
            </a:r>
            <a:endParaRPr lang="fr-FR" dirty="0"/>
          </a:p>
        </p:txBody>
      </p:sp>
      <p:sp>
        <p:nvSpPr>
          <p:cNvPr id="3" name="Espace réservé du contenu 2"/>
          <p:cNvSpPr>
            <a:spLocks noGrp="1"/>
          </p:cNvSpPr>
          <p:nvPr>
            <p:ph idx="1"/>
          </p:nvPr>
        </p:nvSpPr>
        <p:spPr/>
        <p:txBody>
          <a:bodyPr>
            <a:normAutofit fontScale="62500" lnSpcReduction="20000"/>
          </a:bodyPr>
          <a:lstStyle/>
          <a:p>
            <a:r>
              <a:rPr lang="fr-FR" dirty="0"/>
              <a:t>Le nouveau BTS SIO (Services Informatiques aux Organisations), créé à la rentrée 2011, remplace le BTS Informatique de Gestion. Il forme les étudiants à la mise en place de solutions informatiques au sein des </a:t>
            </a:r>
            <a:r>
              <a:rPr lang="fr-FR" dirty="0" smtClean="0"/>
              <a:t>entreprises. </a:t>
            </a:r>
          </a:p>
          <a:p>
            <a:pPr marL="0" indent="0">
              <a:buNone/>
            </a:pPr>
            <a:endParaRPr lang="fr-FR" dirty="0" smtClean="0"/>
          </a:p>
          <a:p>
            <a:r>
              <a:rPr lang="fr-FR" dirty="0" smtClean="0"/>
              <a:t>Il </a:t>
            </a:r>
            <a:r>
              <a:rPr lang="fr-FR" dirty="0"/>
              <a:t>comprend 2 options : la spécialité : « solutions d'infrastructure, systèmes et réseaux » et la spécialité « solutions logicielles et applications métiers </a:t>
            </a:r>
            <a:r>
              <a:rPr lang="fr-FR" dirty="0" smtClean="0"/>
              <a:t>»</a:t>
            </a:r>
          </a:p>
          <a:p>
            <a:endParaRPr lang="fr-FR" dirty="0" smtClean="0"/>
          </a:p>
          <a:p>
            <a:r>
              <a:rPr lang="fr-FR" cap="all" dirty="0"/>
              <a:t>LE BTS SIO </a:t>
            </a:r>
            <a:r>
              <a:rPr lang="fr-FR" cap="all" dirty="0" smtClean="0"/>
              <a:t>PRÉPARE </a:t>
            </a:r>
            <a:r>
              <a:rPr lang="fr-FR" cap="all" dirty="0"/>
              <a:t>À 2 MÉTIERS DISTINCTS, REPRÉSENTÉS PAR LES 2 SPÉCIALITÉS DU DIPLÔME : </a:t>
            </a:r>
            <a:r>
              <a:rPr lang="fr-FR" dirty="0"/>
              <a:t>Solutions d'infrastructure, systèmes et réseaux,</a:t>
            </a:r>
            <a:br>
              <a:rPr lang="fr-FR" dirty="0"/>
            </a:br>
            <a:r>
              <a:rPr lang="fr-FR" dirty="0"/>
              <a:t>Solutions logicielles et applications métiers.</a:t>
            </a:r>
          </a:p>
          <a:p>
            <a:endParaRPr lang="fr-FR" dirty="0"/>
          </a:p>
          <a:p>
            <a:r>
              <a:rPr lang="fr-FR" dirty="0" smtClean="0"/>
              <a:t>Une période de stage en entreprise étalé sur les deux ans est obligatoire, elle se décompose de la manière suivante : 5 semaines en première année et 8 semaines lors de la deuxième</a:t>
            </a:r>
            <a:endParaRPr lang="fr-FR" dirty="0"/>
          </a:p>
        </p:txBody>
      </p:sp>
    </p:spTree>
    <p:extLst>
      <p:ext uri="{BB962C8B-B14F-4D97-AF65-F5344CB8AC3E}">
        <p14:creationId xmlns:p14="http://schemas.microsoft.com/office/powerpoint/2010/main" xmlns="" val="4148302387"/>
      </p:ext>
    </p:extLst>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Le parcours SLAM</a:t>
            </a:r>
            <a:br>
              <a:rPr lang="fr-FR" dirty="0" smtClean="0"/>
            </a:br>
            <a:r>
              <a:rPr lang="fr-FR" sz="2700" dirty="0"/>
              <a:t>Solutions logicielles et applications métiers</a:t>
            </a:r>
            <a:r>
              <a:rPr lang="fr-FR" dirty="0" smtClean="0"/>
              <a:t/>
            </a:r>
            <a:br>
              <a:rPr lang="fr-FR" dirty="0" smtClean="0"/>
            </a:br>
            <a:endParaRPr lang="fr-FR" dirty="0"/>
          </a:p>
        </p:txBody>
      </p:sp>
      <p:sp>
        <p:nvSpPr>
          <p:cNvPr id="3" name="Espace réservé du contenu 2"/>
          <p:cNvSpPr>
            <a:spLocks noGrp="1"/>
          </p:cNvSpPr>
          <p:nvPr>
            <p:ph idx="1"/>
          </p:nvPr>
        </p:nvSpPr>
        <p:spPr/>
        <p:txBody>
          <a:bodyPr>
            <a:normAutofit fontScale="85000" lnSpcReduction="10000"/>
          </a:bodyPr>
          <a:lstStyle/>
          <a:p>
            <a:r>
              <a:rPr lang="fr-FR" dirty="0"/>
              <a:t>Le diplômé du BTS SIO </a:t>
            </a:r>
            <a:r>
              <a:rPr lang="fr-FR" dirty="0" smtClean="0"/>
              <a:t>Spécialité, </a:t>
            </a:r>
            <a:r>
              <a:rPr lang="fr-FR" dirty="0"/>
              <a:t>à la différence de la </a:t>
            </a:r>
            <a:r>
              <a:rPr lang="fr-FR" dirty="0" smtClean="0"/>
              <a:t>spécialité SISR, </a:t>
            </a:r>
            <a:r>
              <a:rPr lang="fr-FR" dirty="0"/>
              <a:t>va s'attacher à fournir des services orientés solutions logicielles et applicatives : par exemple le développement de </a:t>
            </a:r>
            <a:r>
              <a:rPr lang="fr-FR" dirty="0" smtClean="0"/>
              <a:t>logiciels et le développement de site web.</a:t>
            </a:r>
            <a:r>
              <a:rPr lang="fr-FR" dirty="0"/>
              <a:t/>
            </a:r>
            <a:br>
              <a:rPr lang="fr-FR" dirty="0"/>
            </a:br>
            <a:endParaRPr lang="fr-FR" dirty="0" smtClean="0"/>
          </a:p>
          <a:p>
            <a:r>
              <a:rPr lang="fr-FR" dirty="0" smtClean="0"/>
              <a:t>Il </a:t>
            </a:r>
            <a:r>
              <a:rPr lang="fr-FR" dirty="0"/>
              <a:t>participera à toutes les phases de la production des solutions logicielles mises en place :</a:t>
            </a:r>
            <a:br>
              <a:rPr lang="fr-FR" dirty="0"/>
            </a:br>
            <a:r>
              <a:rPr lang="fr-FR" dirty="0"/>
              <a:t>la définition du cahier des charges, en prenant en compte les besoins des utilisateurs finaux et les contraintes propres à l'entreprise cliente,</a:t>
            </a:r>
            <a:br>
              <a:rPr lang="fr-FR" dirty="0"/>
            </a:br>
            <a:r>
              <a:rPr lang="fr-FR" dirty="0"/>
              <a:t>le choix des solutions techniques,</a:t>
            </a:r>
            <a:br>
              <a:rPr lang="fr-FR" dirty="0"/>
            </a:br>
            <a:r>
              <a:rPr lang="fr-FR" dirty="0"/>
              <a:t>la réalisation des applications logicielles,</a:t>
            </a:r>
            <a:br>
              <a:rPr lang="fr-FR" dirty="0"/>
            </a:br>
            <a:r>
              <a:rPr lang="fr-FR" dirty="0"/>
              <a:t>leur mise en place au sein de l'organisation, et l'assistance apportée aux utilisateurs.</a:t>
            </a:r>
          </a:p>
        </p:txBody>
      </p:sp>
    </p:spTree>
    <p:extLst>
      <p:ext uri="{BB962C8B-B14F-4D97-AF65-F5344CB8AC3E}">
        <p14:creationId xmlns:p14="http://schemas.microsoft.com/office/powerpoint/2010/main" xmlns="" val="3635722536"/>
      </p:ext>
    </p:extLst>
  </p:cSld>
  <p:clrMapOvr>
    <a:masterClrMapping/>
  </p:clrMapOvr>
  <p:transition spd="slow">
    <p:zoom dir="in"/>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Le parcours SISR </a:t>
            </a:r>
            <a:br>
              <a:rPr lang="fr-FR" dirty="0" smtClean="0"/>
            </a:br>
            <a:r>
              <a:rPr lang="fr-FR" sz="2000" b="1" cap="all" dirty="0"/>
              <a:t>SOLUTIONS D'INFRASTRUCTURE, SYSTÈMES ET RÉSEAUX </a:t>
            </a:r>
            <a:r>
              <a:rPr lang="fr-FR" b="1" cap="all" dirty="0"/>
              <a:t/>
            </a:r>
            <a:br>
              <a:rPr lang="fr-FR" b="1" cap="all" dirty="0"/>
            </a:b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a:t>Le titulaire du BTS SIO, Spécialité « Solutions d'infrastructure, systèmes et réseaux » est chargé d'installer, d'administrer et gérer la maintenance des équipements et des réseaux informatiques. Il intervient au niveau de l'intégration, la sécurisation et la configuration des serveurs, des postes clients et des équipements d'interconnexion.</a:t>
            </a:r>
            <a:br>
              <a:rPr lang="fr-FR" dirty="0"/>
            </a:br>
            <a:endParaRPr lang="fr-FR" dirty="0" smtClean="0"/>
          </a:p>
          <a:p>
            <a:r>
              <a:rPr lang="fr-FR" dirty="0" smtClean="0"/>
              <a:t>Il </a:t>
            </a:r>
            <a:r>
              <a:rPr lang="fr-FR" dirty="0"/>
              <a:t>aura également la tâche d'anticiper les besoins d'évolution de l'infrastructure, de maintenir la qualité des services informatiques et de proposer </a:t>
            </a:r>
            <a:r>
              <a:rPr lang="fr-FR" dirty="0" err="1" smtClean="0"/>
              <a:t>etle</a:t>
            </a:r>
            <a:r>
              <a:rPr lang="fr-FR" dirty="0" smtClean="0"/>
              <a:t> </a:t>
            </a:r>
            <a:r>
              <a:rPr lang="fr-FR" dirty="0"/>
              <a:t>cas échant </a:t>
            </a:r>
            <a:r>
              <a:rPr lang="fr-FR" dirty="0" smtClean="0"/>
              <a:t>et </a:t>
            </a:r>
            <a:r>
              <a:rPr lang="fr-FR" dirty="0"/>
              <a:t>des solutions pour faire évoluer les services.</a:t>
            </a:r>
          </a:p>
        </p:txBody>
      </p:sp>
    </p:spTree>
    <p:extLst>
      <p:ext uri="{BB962C8B-B14F-4D97-AF65-F5344CB8AC3E}">
        <p14:creationId xmlns:p14="http://schemas.microsoft.com/office/powerpoint/2010/main" xmlns="" val="749613180"/>
      </p:ext>
    </p:extLst>
  </p:cSld>
  <p:clrMapOvr>
    <a:masterClrMapping/>
  </p:clrMapOvr>
  <p:transition spd="slow">
    <p:pull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Matières en tronc commun</a:t>
            </a:r>
            <a:endParaRPr lang="fr-FR" dirty="0"/>
          </a:p>
        </p:txBody>
      </p:sp>
      <p:sp>
        <p:nvSpPr>
          <p:cNvPr id="3" name="Espace réservé du contenu 2"/>
          <p:cNvSpPr>
            <a:spLocks noGrp="1"/>
          </p:cNvSpPr>
          <p:nvPr>
            <p:ph idx="1"/>
          </p:nvPr>
        </p:nvSpPr>
        <p:spPr/>
        <p:txBody>
          <a:bodyPr>
            <a:normAutofit fontScale="70000" lnSpcReduction="20000"/>
          </a:bodyPr>
          <a:lstStyle/>
          <a:p>
            <a:r>
              <a:rPr lang="fr-FR" dirty="0"/>
              <a:t>Culture Générale et </a:t>
            </a:r>
            <a:r>
              <a:rPr lang="fr-FR" dirty="0" smtClean="0"/>
              <a:t>expression.</a:t>
            </a:r>
          </a:p>
          <a:p>
            <a:endParaRPr lang="fr-FR" dirty="0"/>
          </a:p>
          <a:p>
            <a:r>
              <a:rPr lang="fr-FR" dirty="0"/>
              <a:t>Expression et communication en langue </a:t>
            </a:r>
            <a:r>
              <a:rPr lang="fr-FR" dirty="0" smtClean="0"/>
              <a:t>anglaise</a:t>
            </a:r>
          </a:p>
          <a:p>
            <a:endParaRPr lang="fr-FR" dirty="0"/>
          </a:p>
          <a:p>
            <a:r>
              <a:rPr lang="fr-FR" dirty="0" smtClean="0"/>
              <a:t>Mathématiques.</a:t>
            </a:r>
          </a:p>
          <a:p>
            <a:endParaRPr lang="fr-FR" dirty="0"/>
          </a:p>
          <a:p>
            <a:r>
              <a:rPr lang="fr-FR" dirty="0"/>
              <a:t>Algorithmique </a:t>
            </a:r>
            <a:r>
              <a:rPr lang="fr-FR" dirty="0" smtClean="0"/>
              <a:t>appliquée.</a:t>
            </a:r>
          </a:p>
          <a:p>
            <a:endParaRPr lang="fr-FR" dirty="0"/>
          </a:p>
          <a:p>
            <a:r>
              <a:rPr lang="fr-FR" dirty="0"/>
              <a:t>Analyse économique, managériale et juridique des services </a:t>
            </a:r>
            <a:r>
              <a:rPr lang="fr-FR" dirty="0" smtClean="0"/>
              <a:t>informatiques.</a:t>
            </a:r>
            <a:endParaRPr lang="fr-FR" dirty="0"/>
          </a:p>
        </p:txBody>
      </p:sp>
    </p:spTree>
    <p:extLst>
      <p:ext uri="{BB962C8B-B14F-4D97-AF65-F5344CB8AC3E}">
        <p14:creationId xmlns:p14="http://schemas.microsoft.com/office/powerpoint/2010/main" xmlns="" val="632513848"/>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Matières Informatique tronc commun</a:t>
            </a:r>
            <a:endParaRPr lang="fr-FR" dirty="0"/>
          </a:p>
        </p:txBody>
      </p:sp>
      <p:sp>
        <p:nvSpPr>
          <p:cNvPr id="3" name="Espace réservé du contenu 2"/>
          <p:cNvSpPr>
            <a:spLocks noGrp="1"/>
          </p:cNvSpPr>
          <p:nvPr>
            <p:ph idx="1"/>
          </p:nvPr>
        </p:nvSpPr>
        <p:spPr/>
        <p:txBody>
          <a:bodyPr>
            <a:normAutofit fontScale="85000" lnSpcReduction="20000"/>
          </a:bodyPr>
          <a:lstStyle/>
          <a:p>
            <a:r>
              <a:rPr lang="fr-FR" dirty="0"/>
              <a:t>Support système des </a:t>
            </a:r>
            <a:r>
              <a:rPr lang="fr-FR" dirty="0" smtClean="0"/>
              <a:t>accès utilisateurs (SI1)</a:t>
            </a:r>
          </a:p>
          <a:p>
            <a:r>
              <a:rPr lang="fr-FR" dirty="0" smtClean="0"/>
              <a:t> </a:t>
            </a:r>
            <a:r>
              <a:rPr lang="fr-FR" dirty="0"/>
              <a:t>Support réseau des accès utilisateurs </a:t>
            </a:r>
            <a:r>
              <a:rPr lang="fr-FR" dirty="0" smtClean="0"/>
              <a:t>(SI2)</a:t>
            </a:r>
          </a:p>
          <a:p>
            <a:r>
              <a:rPr lang="fr-FR" dirty="0" smtClean="0"/>
              <a:t>Exploitation </a:t>
            </a:r>
            <a:r>
              <a:rPr lang="fr-FR" dirty="0"/>
              <a:t>des </a:t>
            </a:r>
            <a:r>
              <a:rPr lang="fr-FR" dirty="0" smtClean="0"/>
              <a:t>données (SI3)</a:t>
            </a:r>
          </a:p>
          <a:p>
            <a:r>
              <a:rPr lang="fr-FR" dirty="0" smtClean="0"/>
              <a:t>Bases de la programmation (SI4)</a:t>
            </a:r>
          </a:p>
          <a:p>
            <a:r>
              <a:rPr lang="fr-FR" dirty="0" smtClean="0"/>
              <a:t>Support des services et des serveurs (SI5)</a:t>
            </a:r>
          </a:p>
          <a:p>
            <a:r>
              <a:rPr lang="fr-FR" dirty="0" smtClean="0"/>
              <a:t>Développement d’applications (SI6)</a:t>
            </a:r>
          </a:p>
          <a:p>
            <a:r>
              <a:rPr lang="fr-FR" dirty="0" smtClean="0"/>
              <a:t>Intégration et adaptation d’un service (SI7 ?)</a:t>
            </a:r>
          </a:p>
          <a:p>
            <a:r>
              <a:rPr lang="fr-FR" dirty="0" smtClean="0"/>
              <a:t>Projet personnalisé encadré (PPE)</a:t>
            </a:r>
            <a:endParaRPr lang="fr-FR" dirty="0"/>
          </a:p>
          <a:p>
            <a:endParaRPr lang="fr-FR" dirty="0" smtClean="0"/>
          </a:p>
          <a:p>
            <a:endParaRPr lang="fr-FR" dirty="0"/>
          </a:p>
          <a:p>
            <a:endParaRPr lang="fr-FR" dirty="0"/>
          </a:p>
        </p:txBody>
      </p:sp>
    </p:spTree>
    <p:extLst>
      <p:ext uri="{BB962C8B-B14F-4D97-AF65-F5344CB8AC3E}">
        <p14:creationId xmlns:p14="http://schemas.microsoft.com/office/powerpoint/2010/main" xmlns="" val="3118267125"/>
      </p:ext>
    </p:extLst>
  </p:cSld>
  <p:clrMapOvr>
    <a:masterClrMapping/>
  </p:clrMapOvr>
  <p:transition spd="slow">
    <p:diamon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Enseignement SLAM</a:t>
            </a:r>
            <a:endParaRPr lang="fr-FR" dirty="0"/>
          </a:p>
        </p:txBody>
      </p:sp>
      <p:sp>
        <p:nvSpPr>
          <p:cNvPr id="3" name="Espace réservé du contenu 2"/>
          <p:cNvSpPr>
            <a:spLocks noGrp="1"/>
          </p:cNvSpPr>
          <p:nvPr>
            <p:ph idx="1"/>
          </p:nvPr>
        </p:nvSpPr>
        <p:spPr/>
        <p:txBody>
          <a:bodyPr>
            <a:normAutofit fontScale="70000" lnSpcReduction="20000"/>
          </a:bodyPr>
          <a:lstStyle/>
          <a:p>
            <a:r>
              <a:rPr lang="fr-FR" dirty="0" smtClean="0"/>
              <a:t>Exploitation d’un schéma de données</a:t>
            </a:r>
          </a:p>
          <a:p>
            <a:endParaRPr lang="fr-FR" dirty="0"/>
          </a:p>
          <a:p>
            <a:r>
              <a:rPr lang="fr-FR" dirty="0" smtClean="0"/>
              <a:t>Programmation objet</a:t>
            </a:r>
          </a:p>
          <a:p>
            <a:endParaRPr lang="fr-FR" dirty="0"/>
          </a:p>
          <a:p>
            <a:r>
              <a:rPr lang="fr-FR" dirty="0" smtClean="0"/>
              <a:t>Conception et adaptation d’une base de données</a:t>
            </a:r>
          </a:p>
          <a:p>
            <a:endParaRPr lang="fr-FR" dirty="0"/>
          </a:p>
          <a:p>
            <a:r>
              <a:rPr lang="fr-FR" dirty="0" smtClean="0"/>
              <a:t>Réalisation et maintenance de composants logiciels</a:t>
            </a:r>
          </a:p>
          <a:p>
            <a:endParaRPr lang="fr-FR" dirty="0"/>
          </a:p>
          <a:p>
            <a:r>
              <a:rPr lang="fr-FR" dirty="0" smtClean="0"/>
              <a:t>Conception et adaptation de solutions applicatives</a:t>
            </a:r>
            <a:endParaRPr lang="fr-FR" dirty="0"/>
          </a:p>
        </p:txBody>
      </p:sp>
    </p:spTree>
    <p:extLst>
      <p:ext uri="{BB962C8B-B14F-4D97-AF65-F5344CB8AC3E}">
        <p14:creationId xmlns:p14="http://schemas.microsoft.com/office/powerpoint/2010/main" xmlns="" val="368894951"/>
      </p:ext>
    </p:extLst>
  </p:cSld>
  <p:clrMapOvr>
    <a:masterClrMapping/>
  </p:clrMapOvr>
  <p:transition spd="slow">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Enseignement SISR</a:t>
            </a:r>
            <a:endParaRPr lang="fr-FR" dirty="0"/>
          </a:p>
        </p:txBody>
      </p:sp>
      <p:sp>
        <p:nvSpPr>
          <p:cNvPr id="3" name="Espace réservé du contenu 2"/>
          <p:cNvSpPr>
            <a:spLocks noGrp="1"/>
          </p:cNvSpPr>
          <p:nvPr>
            <p:ph idx="1"/>
          </p:nvPr>
        </p:nvSpPr>
        <p:spPr/>
        <p:txBody>
          <a:bodyPr>
            <a:normAutofit fontScale="70000" lnSpcReduction="20000"/>
          </a:bodyPr>
          <a:lstStyle/>
          <a:p>
            <a:r>
              <a:rPr lang="fr-FR" dirty="0" smtClean="0"/>
              <a:t>Maintenance des accès utilisateurs</a:t>
            </a:r>
          </a:p>
          <a:p>
            <a:endParaRPr lang="fr-FR" dirty="0"/>
          </a:p>
          <a:p>
            <a:r>
              <a:rPr lang="fr-FR" dirty="0" smtClean="0"/>
              <a:t>Conception des infrastructures réseaux</a:t>
            </a:r>
          </a:p>
          <a:p>
            <a:endParaRPr lang="fr-FR" dirty="0"/>
          </a:p>
          <a:p>
            <a:r>
              <a:rPr lang="fr-FR" dirty="0" smtClean="0"/>
              <a:t>Exploitation des services</a:t>
            </a:r>
          </a:p>
          <a:p>
            <a:endParaRPr lang="fr-FR" dirty="0"/>
          </a:p>
          <a:p>
            <a:r>
              <a:rPr lang="fr-FR" dirty="0" smtClean="0"/>
              <a:t>Administrations des systèmes</a:t>
            </a:r>
          </a:p>
          <a:p>
            <a:endParaRPr lang="fr-FR" dirty="0"/>
          </a:p>
          <a:p>
            <a:r>
              <a:rPr lang="fr-FR" dirty="0" smtClean="0"/>
              <a:t>Supervision des réseaux</a:t>
            </a:r>
            <a:endParaRPr lang="fr-FR" dirty="0"/>
          </a:p>
        </p:txBody>
      </p:sp>
    </p:spTree>
    <p:extLst>
      <p:ext uri="{BB962C8B-B14F-4D97-AF65-F5344CB8AC3E}">
        <p14:creationId xmlns:p14="http://schemas.microsoft.com/office/powerpoint/2010/main" xmlns="" val="229331429"/>
      </p:ext>
    </p:extLst>
  </p:cSld>
  <p:clrMapOvr>
    <a:masterClrMapping/>
  </p:clrMapOvr>
  <p:transition spd="slow">
    <p:wedg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e">
  <a:themeElements>
    <a:clrScheme name="Parallax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e">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TC103457496[[fn=Parallaxe]]</Template>
  <TotalTime>107</TotalTime>
  <Words>338</Words>
  <Application>Microsoft Office PowerPoint</Application>
  <PresentationFormat>Personnalisé</PresentationFormat>
  <Paragraphs>56</Paragraphs>
  <Slides>8</Slides>
  <Notes>0</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Parallaxe</vt:lpstr>
      <vt:lpstr>ENC BESSIERES</vt:lpstr>
      <vt:lpstr>Présentation du BTS</vt:lpstr>
      <vt:lpstr>Le parcours SLAM Solutions logicielles et applications métiers </vt:lpstr>
      <vt:lpstr>Le parcours SISR  SOLUTIONS D'INFRASTRUCTURE, SYSTÈMES ET RÉSEAUX  </vt:lpstr>
      <vt:lpstr>Matières en tronc commun</vt:lpstr>
      <vt:lpstr>Matières Informatique tronc commun</vt:lpstr>
      <vt:lpstr>Enseignement SLAM</vt:lpstr>
      <vt:lpstr>Enseignement SISR</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 BESSIERES</dc:title>
  <dc:creator>Bruno Ramos</dc:creator>
  <cp:lastModifiedBy>Anaïs</cp:lastModifiedBy>
  <cp:revision>8</cp:revision>
  <dcterms:created xsi:type="dcterms:W3CDTF">2013-11-19T20:18:24Z</dcterms:created>
  <dcterms:modified xsi:type="dcterms:W3CDTF">2013-11-19T22:07:32Z</dcterms:modified>
</cp:coreProperties>
</file>