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0" r:id="rId12"/>
    <p:sldId id="267" r:id="rId13"/>
    <p:sldId id="266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3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87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00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24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6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0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2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5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615CD0-73F9-4C99-B9CD-CF6E2DE9BA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686561-D070-48D3-84CF-FDD58F0DB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97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6E5F-7CAE-E453-DCCE-AF40ECEF7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5633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Сравнение методов регрессии на реальных наборах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B5E21-6242-6DB2-30D5-F3801CE0E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93" y="3843867"/>
            <a:ext cx="6400800" cy="1947333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студент группы ПИ19-3</a:t>
            </a:r>
          </a:p>
          <a:p>
            <a:pPr algn="r"/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Маринин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118849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3A8FB6-ECA1-9FF3-6C33-A2714B9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840" y="835465"/>
            <a:ext cx="3716320" cy="6446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88BB4B-E4C5-ED66-26F1-F1E1BC8B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2853" y="2025747"/>
            <a:ext cx="8534400" cy="3996788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Пустые записи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Аномалии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Выбросы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Несущественные признаки</a:t>
            </a:r>
          </a:p>
          <a:p>
            <a:pPr marL="457200" indent="-457200">
              <a:buFontTx/>
              <a:buChar char="-"/>
            </a:pPr>
            <a:endParaRPr lang="ru-RU" sz="3200" dirty="0">
              <a:solidFill>
                <a:schemeClr val="tx1"/>
              </a:solidFill>
            </a:endParaRPr>
          </a:p>
          <a:p>
            <a:r>
              <a:rPr lang="ru-RU" sz="2600" dirty="0">
                <a:solidFill>
                  <a:schemeClr val="tx1"/>
                </a:solidFill>
              </a:rPr>
              <a:t>После предобработки разбиваем </a:t>
            </a:r>
            <a:r>
              <a:rPr lang="ru-RU" sz="2600" dirty="0" err="1">
                <a:solidFill>
                  <a:schemeClr val="tx1"/>
                </a:solidFill>
              </a:rPr>
              <a:t>датасет</a:t>
            </a:r>
            <a:r>
              <a:rPr lang="ru-RU" sz="2600" dirty="0">
                <a:solidFill>
                  <a:schemeClr val="tx1"/>
                </a:solidFill>
              </a:rPr>
              <a:t> на две выборки - обучающую и тестовую</a:t>
            </a:r>
          </a:p>
        </p:txBody>
      </p:sp>
    </p:spTree>
    <p:extLst>
      <p:ext uri="{BB962C8B-B14F-4D97-AF65-F5344CB8AC3E}">
        <p14:creationId xmlns:p14="http://schemas.microsoft.com/office/powerpoint/2010/main" val="234043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7D48D-7E81-4E44-2674-8EEDAFC7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19" y="826476"/>
            <a:ext cx="3550162" cy="875714"/>
          </a:xfrm>
        </p:spPr>
        <p:txBody>
          <a:bodyPr/>
          <a:lstStyle/>
          <a:p>
            <a:r>
              <a:rPr lang="ru-RU" dirty="0"/>
              <a:t>Регуляризация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3B7A7B-91CB-EFC9-E02A-19D9A6E1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6" y="1547446"/>
            <a:ext cx="8535988" cy="432034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L1: </a:t>
            </a:r>
            <a:r>
              <a:rPr lang="ru-RU" sz="3200" dirty="0">
                <a:solidFill>
                  <a:schemeClr val="tx1"/>
                </a:solidFill>
              </a:rPr>
              <a:t>к значению функции потерь добавляется сумма модулей весовых коэффициентов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L2</a:t>
            </a:r>
            <a:r>
              <a:rPr lang="ru-RU" sz="3200" dirty="0">
                <a:solidFill>
                  <a:schemeClr val="tx1"/>
                </a:solidFill>
              </a:rPr>
              <a:t>: то же самое, но добавляется уже сумма квадратов весовых 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136664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7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8602-58F2-FCA1-DCBF-2D3479A0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Шкалирование</a:t>
            </a:r>
          </a:p>
        </p:txBody>
      </p:sp>
      <p:sp useBgFill="1"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B8B433-9FBB-FB61-5FE1-E5626CB3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12" y="875617"/>
            <a:ext cx="8316705" cy="3014808"/>
          </a:xfrm>
          <a:prstGeom prst="rect">
            <a:avLst/>
          </a:prstGeom>
        </p:spPr>
      </p:pic>
      <p:grpSp>
        <p:nvGrpSpPr>
          <p:cNvPr id="47" name="Group 21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41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C9B52-E18B-44D5-6719-2DA33DD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Линейная регрессия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83FAA-058C-5194-A51A-F25B0946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01" y="1044676"/>
            <a:ext cx="5600976" cy="448078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820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CA4E7-F152-CE63-3DAA-1C394FFF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Гребневая регрессия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984924-D3BD-B40C-BA2D-F7DDCC9C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4" y="1041292"/>
            <a:ext cx="5680443" cy="448754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56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FAEF39-09DC-FBF2-8C23-04C917A5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Регрессия лассо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54E0D-3C63-45F7-D749-8D007A08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9" y="1010053"/>
            <a:ext cx="5582856" cy="455002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25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2F419-1CAA-D9CF-204B-E1F71ED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Эластичная сеть</a:t>
            </a: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701EA9-B82F-0F16-EE8C-5C4ADB43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7" y="1169487"/>
            <a:ext cx="5974162" cy="423116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62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466D1-1182-1BD1-E448-4A6BDF95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00" y="2683934"/>
            <a:ext cx="4953000" cy="9313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Полиномиальная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регрессия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75FBFD-F0A7-AD22-FCD3-CEDE10BF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63" y="1069145"/>
            <a:ext cx="5698758" cy="44735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93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2A1B0-990E-CECF-DC44-630FF493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Что такое регрессия?</a:t>
            </a: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78AFD7-9771-2A30-0418-897BE62F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731206"/>
            <a:ext cx="5450437" cy="3065870"/>
          </a:xfrm>
          <a:prstGeom prst="rect">
            <a:avLst/>
          </a:prstGeom>
        </p:spPr>
      </p:pic>
      <p:grpSp>
        <p:nvGrpSpPr>
          <p:cNvPr id="36" name="Group 21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3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D47858-8836-2D32-E9A7-82A131B5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785" y="863600"/>
            <a:ext cx="4436429" cy="6165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регрессии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D823C-50E4-C32A-7906-6E55178A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011680"/>
            <a:ext cx="8534400" cy="398272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Линейная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Гребневая (</a:t>
            </a:r>
            <a:r>
              <a:rPr lang="ru-RU" sz="3200" dirty="0" err="1">
                <a:solidFill>
                  <a:schemeClr val="tx1"/>
                </a:solidFill>
              </a:rPr>
              <a:t>ридж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Лассо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Эластичная сеть</a:t>
            </a: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1"/>
                </a:solidFill>
              </a:rPr>
              <a:t>Полиномиальная</a:t>
            </a:r>
          </a:p>
        </p:txBody>
      </p:sp>
    </p:spTree>
    <p:extLst>
      <p:ext uri="{BB962C8B-B14F-4D97-AF65-F5344CB8AC3E}">
        <p14:creationId xmlns:p14="http://schemas.microsoft.com/office/powerpoint/2010/main" val="53837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796C6-4614-ED40-7F56-6EB9A07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91" y="863600"/>
            <a:ext cx="7010817" cy="658735"/>
          </a:xfrm>
        </p:spPr>
        <p:txBody>
          <a:bodyPr/>
          <a:lstStyle/>
          <a:p>
            <a:r>
              <a:rPr lang="ru-RU" dirty="0"/>
              <a:t>Метрики качества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075110-19CE-23BE-C396-B945EE3363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73" y="2194560"/>
                <a:ext cx="9453489" cy="402492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ru-RU" sz="2800" dirty="0">
                    <a:solidFill>
                      <a:schemeClr val="tx1"/>
                    </a:solidFill>
                  </a:rPr>
                  <a:t>Коэффициент детерминации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ru-RU" sz="2800" dirty="0">
                    <a:solidFill>
                      <a:schemeClr val="tx1"/>
                    </a:solidFill>
                  </a:rPr>
                  <a:t>Среднеквадратическая ошибка </a:t>
                </a:r>
                <a:r>
                  <a:rPr lang="en-US" sz="2800" dirty="0">
                    <a:solidFill>
                      <a:schemeClr val="tx1"/>
                    </a:solidFill>
                  </a:rPr>
                  <a:t>MSE</a:t>
                </a:r>
              </a:p>
              <a:p>
                <a:pPr marL="457200" indent="-457200">
                  <a:buFontTx/>
                  <a:buChar char="-"/>
                </a:pPr>
                <a:r>
                  <a:rPr lang="ru-RU" sz="2800" dirty="0">
                    <a:solidFill>
                      <a:schemeClr val="tx1"/>
                    </a:solidFill>
                  </a:rPr>
                  <a:t>Средняя абсолютная ошибка в процентах </a:t>
                </a:r>
                <a:r>
                  <a:rPr lang="en-US" sz="2800" dirty="0">
                    <a:solidFill>
                      <a:schemeClr val="tx1"/>
                    </a:solidFill>
                  </a:rPr>
                  <a:t>MAPE</a:t>
                </a:r>
              </a:p>
              <a:p>
                <a:pPr marL="457200" indent="-457200">
                  <a:buFontTx/>
                  <a:buChar char="-"/>
                </a:pPr>
                <a:r>
                  <a:rPr lang="ru-RU" sz="2800" dirty="0">
                    <a:solidFill>
                      <a:schemeClr val="tx1"/>
                    </a:solidFill>
                  </a:rPr>
                  <a:t>Корень среднеквадратической ошибки </a:t>
                </a:r>
                <a:r>
                  <a:rPr lang="en-US" sz="2800" dirty="0">
                    <a:solidFill>
                      <a:schemeClr val="tx1"/>
                    </a:solidFill>
                  </a:rPr>
                  <a:t>RMSE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075110-19CE-23BE-C396-B945EE336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73" y="2194560"/>
                <a:ext cx="9453489" cy="4024923"/>
              </a:xfrm>
              <a:blipFill>
                <a:blip r:embed="rId2"/>
                <a:stretch>
                  <a:fillRect l="-903" t="-1515" r="-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5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D9ECA-02C2-1302-3B4E-5528676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Коэффициент детерминации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B080A-AC08-2D1C-C9AE-89C583EB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397367"/>
            <a:ext cx="5450437" cy="373354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75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73960-599F-971E-3994-A454AC4D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720" y="4892208"/>
            <a:ext cx="3878224" cy="9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MSE и RMSE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4680AC-20F8-989B-DFE6-A4AC2ACC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825091"/>
            <a:ext cx="4201297" cy="14096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48646-F99C-9B0A-24DB-0BBE3E07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281668"/>
            <a:ext cx="4157293" cy="24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5690-28A8-E174-FF99-A7B200A4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167" y="4881036"/>
            <a:ext cx="1580686" cy="1084774"/>
          </a:xfrm>
        </p:spPr>
        <p:txBody>
          <a:bodyPr/>
          <a:lstStyle/>
          <a:p>
            <a:r>
              <a:rPr lang="en-US" dirty="0"/>
              <a:t>MAPE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745C0F-539D-E213-60E5-CD8E5ECA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79" y="1623709"/>
            <a:ext cx="6962262" cy="25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A6C9C-63D1-4992-B760-435EF6A2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72CD18-D7D2-4DD8-87FB-A7A564C5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EA8D90-CEC1-4C99-B9B2-A923F53BD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E5E72-3155-4571-899B-68E964BE4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73A57D-E499-4073-A0F1-3F9A008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E0D055-82B3-47E5-A421-C439E9F24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C374-A1FE-43DF-5D18-995FD2A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Предметная область</a:t>
            </a:r>
          </a:p>
        </p:txBody>
      </p:sp>
      <p:sp>
        <p:nvSpPr>
          <p:cNvPr id="22" name="Snip Diagonal Corner Rectangle 12">
            <a:extLst>
              <a:ext uri="{FF2B5EF4-FFF2-40B4-BE49-F238E27FC236}">
                <a16:creationId xmlns:a16="http://schemas.microsoft.com/office/drawing/2014/main" id="{2CAC8A53-A07F-4647-B003-51A924F3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844D1-A701-8B83-A68B-2B219EAD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64" y="1313090"/>
            <a:ext cx="2340108" cy="2340108"/>
          </a:xfrm>
          <a:prstGeom prst="rect">
            <a:avLst/>
          </a:prstGeom>
        </p:spPr>
      </p:pic>
      <p:sp>
        <p:nvSpPr>
          <p:cNvPr id="24" name="Snip Diagonal Corner Rectangle 27">
            <a:extLst>
              <a:ext uri="{FF2B5EF4-FFF2-40B4-BE49-F238E27FC236}">
                <a16:creationId xmlns:a16="http://schemas.microsoft.com/office/drawing/2014/main" id="{A5297663-788D-4612-AD5B-5BB11E65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5499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D85FF9-534D-C300-C960-5A7BD210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12" y="1702133"/>
            <a:ext cx="2340108" cy="156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F324E1F-DAC3-43B5-944C-6D74CCA0A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5E1E0D-50D6-46D6-A32E-B3810926B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2E947C-94B9-403C-B7D6-5EA4D0FA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E7905-047B-4FB0-9831-CD668AAB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376464-DAC4-4C40-AF2D-BBF41DCA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255588-7F24-4FDC-9D1B-94A054291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31">
            <a:extLst>
              <a:ext uri="{FF2B5EF4-FFF2-40B4-BE49-F238E27FC236}">
                <a16:creationId xmlns:a16="http://schemas.microsoft.com/office/drawing/2014/main" id="{2CA64412-2AB6-4391-A38D-E4C8F587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6780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A61B05-9854-53A9-20AC-9F7164FE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93" y="2009157"/>
            <a:ext cx="2340108" cy="9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8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5E587-F9BF-E567-0A7C-1A7AB57F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Импорт данных</a:t>
            </a: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FBEE48-3ADC-A708-EE2D-67844DF34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8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1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112</Words>
  <Application>Microsoft Office PowerPoint</Application>
  <PresentationFormat>Широкоэкранный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Cambria Math</vt:lpstr>
      <vt:lpstr>Century Gothic</vt:lpstr>
      <vt:lpstr>Wingdings 3</vt:lpstr>
      <vt:lpstr>Сектор</vt:lpstr>
      <vt:lpstr>Сравнение методов регрессии на реальных наборах данных</vt:lpstr>
      <vt:lpstr>Что такое регрессия?</vt:lpstr>
      <vt:lpstr>Методы регрессии</vt:lpstr>
      <vt:lpstr>Метрики качества модели</vt:lpstr>
      <vt:lpstr>Коэффициент детерминации</vt:lpstr>
      <vt:lpstr>MSE и RMSE</vt:lpstr>
      <vt:lpstr>MAPE</vt:lpstr>
      <vt:lpstr>Предметная область</vt:lpstr>
      <vt:lpstr>Импорт данных</vt:lpstr>
      <vt:lpstr>предобработка</vt:lpstr>
      <vt:lpstr>Регуляризация</vt:lpstr>
      <vt:lpstr>Шкалирование</vt:lpstr>
      <vt:lpstr>Линейная регрессия</vt:lpstr>
      <vt:lpstr>Гребневая регрессия</vt:lpstr>
      <vt:lpstr>Регрессия лассо</vt:lpstr>
      <vt:lpstr>Эластичная сеть</vt:lpstr>
      <vt:lpstr>Полиномиальная регрессия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методов регрессии на реальных наборах данных</dc:title>
  <dc:creator>Roman</dc:creator>
  <cp:lastModifiedBy>Roman</cp:lastModifiedBy>
  <cp:revision>22</cp:revision>
  <dcterms:created xsi:type="dcterms:W3CDTF">2022-05-28T02:49:46Z</dcterms:created>
  <dcterms:modified xsi:type="dcterms:W3CDTF">2022-05-30T10:31:50Z</dcterms:modified>
</cp:coreProperties>
</file>