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60" r:id="rId3"/>
    <p:sldId id="263" r:id="rId4"/>
    <p:sldId id="268" r:id="rId5"/>
    <p:sldId id="264" r:id="rId6"/>
    <p:sldId id="269" r:id="rId7"/>
    <p:sldId id="270" r:id="rId8"/>
    <p:sldId id="287" r:id="rId9"/>
    <p:sldId id="280" r:id="rId10"/>
    <p:sldId id="271" r:id="rId11"/>
    <p:sldId id="283" r:id="rId12"/>
    <p:sldId id="284" r:id="rId13"/>
    <p:sldId id="285" r:id="rId14"/>
    <p:sldId id="273" r:id="rId15"/>
    <p:sldId id="276" r:id="rId16"/>
    <p:sldId id="272" r:id="rId17"/>
    <p:sldId id="275" r:id="rId18"/>
    <p:sldId id="274" r:id="rId19"/>
    <p:sldId id="277" r:id="rId20"/>
    <p:sldId id="279" r:id="rId21"/>
    <p:sldId id="281" r:id="rId22"/>
    <p:sldId id="282" r:id="rId23"/>
    <p:sldId id="286" r:id="rId24"/>
    <p:sldId id="265" r:id="rId25"/>
    <p:sldId id="266" r:id="rId26"/>
  </p:sldIdLst>
  <p:sldSz cx="12192000" cy="6858000"/>
  <p:notesSz cx="6858000" cy="9144000"/>
  <p:embeddedFontLst>
    <p:embeddedFont>
      <p:font typeface="Helvetica Neue Light" panose="020B0604020202020204" charset="0"/>
      <p:regular r:id="rId28"/>
      <p:bold r:id="rId29"/>
      <p:italic r:id="rId30"/>
      <p:boldItalic r:id="rId31"/>
    </p:embeddedFont>
    <p:embeddedFont>
      <p:font typeface="Helvetica Neue" panose="020B0604020202020204" charset="0"/>
      <p:regular r:id="rId32"/>
      <p:bold r:id="rId33"/>
      <p:italic r:id="rId34"/>
      <p:boldItalic r:id="rId35"/>
    </p:embeddedFont>
    <p:embeddedFont>
      <p:font typeface="Calibri" panose="020F050202020403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455" autoAdjust="0"/>
  </p:normalViewPr>
  <p:slideViewPr>
    <p:cSldViewPr snapToGrid="0">
      <p:cViewPr varScale="1">
        <p:scale>
          <a:sx n="63" d="100"/>
          <a:sy n="63" d="100"/>
        </p:scale>
        <p:origin x="9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rgbClr val="801B19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844150" y="3874808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Helvetica Neue"/>
              <a:buNone/>
              <a:defRPr sz="3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42932" y="1479396"/>
            <a:ext cx="4106136" cy="1347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94303" y="26670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82427" y="17689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" name="Google Shape;32;p4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4247">
          <p15:clr>
            <a:srgbClr val="FBAE40"/>
          </p15:clr>
        </p15:guide>
        <p15:guide id="4" orient="horz" pos="164">
          <p15:clr>
            <a:srgbClr val="FBAE40"/>
          </p15:clr>
        </p15:guide>
        <p15:guide id="5" orient="horz" pos="1003">
          <p15:clr>
            <a:srgbClr val="FBAE40"/>
          </p15:clr>
        </p15:guide>
        <p15:guide id="6" pos="121">
          <p15:clr>
            <a:srgbClr val="FBAE40"/>
          </p15:clr>
        </p15:guide>
        <p15:guide id="7" pos="370">
          <p15:clr>
            <a:srgbClr val="FBAE40"/>
          </p15:clr>
        </p15:guide>
        <p15:guide id="8" orient="horz" pos="1117">
          <p15:clr>
            <a:srgbClr val="FBAE40"/>
          </p15:clr>
        </p15:guide>
        <p15:guide id="9" pos="6992">
          <p15:clr>
            <a:srgbClr val="FBAE40"/>
          </p15:clr>
        </p15:guide>
        <p15:guide id="10" orient="horz" pos="3861">
          <p15:clr>
            <a:srgbClr val="FBAE40"/>
          </p15:clr>
        </p15:guide>
        <p15:guide id="11" pos="7559">
          <p15:clr>
            <a:srgbClr val="FBAE40"/>
          </p15:clr>
        </p15:guide>
        <p15:guide id="12" orient="horz" pos="3952">
          <p15:clr>
            <a:srgbClr val="FBAE40"/>
          </p15:clr>
        </p15:guide>
        <p15:guide id="13" orient="horz" pos="4201">
          <p15:clr>
            <a:srgbClr val="FBAE40"/>
          </p15:clr>
        </p15:guide>
        <p15:guide id="14" orient="horz" pos="411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38" name="Google Shape;38;p5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7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 Light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64" name="Google Shape;64;p9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 Light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 Light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 Light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 Light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1" name="Google Shape;71;p10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lvl="1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lvl="2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lvl="3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lvl="4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lvl="5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lvl="6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lvl="7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lvl="8" indent="0" algn="r">
              <a:spcBef>
                <a:spcPts val="0"/>
              </a:spcBef>
              <a:buNone/>
              <a:defRPr sz="1200" b="1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77" name="Google Shape;77;p11"/>
          <p:cNvPicPr preferRelativeResize="0"/>
          <p:nvPr/>
        </p:nvPicPr>
        <p:blipFill rotWithShape="1">
          <a:blip r:embed="rId2">
            <a:alphaModFix/>
          </a:blip>
          <a:srcRect l="29654" t="38312" r="29480" b="38397"/>
          <a:stretch/>
        </p:blipFill>
        <p:spPr>
          <a:xfrm>
            <a:off x="358814" y="6038948"/>
            <a:ext cx="1365812" cy="5989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Helvetica Neue"/>
              <a:buNone/>
              <a:defRPr sz="4000" b="1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 Light"/>
              <a:buChar char="•"/>
              <a:defRPr sz="2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 Light"/>
              <a:buChar char="•"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 Light"/>
              <a:buChar char="•"/>
              <a:defRPr sz="20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 Light"/>
              <a:buChar char="•"/>
              <a:defRPr sz="18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12" name="Google Shape;12;p1"/>
          <p:cNvGrpSpPr/>
          <p:nvPr/>
        </p:nvGrpSpPr>
        <p:grpSpPr>
          <a:xfrm>
            <a:off x="0" y="6756400"/>
            <a:ext cx="12192000" cy="105496"/>
            <a:chOff x="0" y="6756400"/>
            <a:chExt cx="12192000" cy="105496"/>
          </a:xfrm>
        </p:grpSpPr>
        <p:pic>
          <p:nvPicPr>
            <p:cNvPr id="13" name="Google Shape;13;p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1524000" y="6756400"/>
              <a:ext cx="9144000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1"/>
            <p:cNvPicPr preferRelativeResize="0"/>
            <p:nvPr/>
          </p:nvPicPr>
          <p:blipFill rotWithShape="1">
            <a:blip r:embed="rId13">
              <a:alphaModFix/>
            </a:blip>
            <a:srcRect r="71580" b="15585"/>
            <a:stretch/>
          </p:blipFill>
          <p:spPr>
            <a:xfrm>
              <a:off x="0" y="6756400"/>
              <a:ext cx="2598717" cy="101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1"/>
            <p:cNvPicPr preferRelativeResize="0"/>
            <p:nvPr/>
          </p:nvPicPr>
          <p:blipFill rotWithShape="1">
            <a:blip r:embed="rId14">
              <a:alphaModFix/>
            </a:blip>
            <a:srcRect r="71580" b="15585"/>
            <a:stretch/>
          </p:blipFill>
          <p:spPr>
            <a:xfrm>
              <a:off x="9593283" y="6756400"/>
              <a:ext cx="2598717" cy="10549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" name="Google Shape;16;p1"/>
          <p:cNvSpPr txBox="1">
            <a:spLocks noGrp="1"/>
          </p:cNvSpPr>
          <p:nvPr>
            <p:ph type="sldNum" idx="12"/>
          </p:nvPr>
        </p:nvSpPr>
        <p:spPr>
          <a:xfrm>
            <a:off x="10802678" y="6284675"/>
            <a:ext cx="551121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|</a:t>
            </a:r>
            <a:r>
              <a:rPr lang="en-US" b="0"/>
              <a:t>  </a:t>
            </a:r>
            <a:fld id="{00000000-1234-1234-1234-123412341234}" type="slidenum">
              <a:rPr lang="en-US" b="0"/>
              <a:t>‹#›</a:t>
            </a:fld>
            <a:endParaRPr b="0"/>
          </a:p>
        </p:txBody>
      </p:sp>
      <p:sp>
        <p:nvSpPr>
          <p:cNvPr id="17" name="Google Shape;17;p1"/>
          <p:cNvSpPr txBox="1">
            <a:spLocks noGrp="1"/>
          </p:cNvSpPr>
          <p:nvPr>
            <p:ph type="dt" idx="10"/>
          </p:nvPr>
        </p:nvSpPr>
        <p:spPr>
          <a:xfrm>
            <a:off x="7924800" y="6284674"/>
            <a:ext cx="2877878" cy="377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pr10061158" TargetMode="External"/><Relationship Id="rId2" Type="http://schemas.openxmlformats.org/officeDocument/2006/relationships/hyperlink" Target="https://doi.org/10.1016/j.promfg.2018.07.11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62520/fujece.1604379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747170" y="4221173"/>
            <a:ext cx="10515600" cy="83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1">
            <a:noAutofit/>
          </a:bodyPr>
          <a:lstStyle/>
          <a:p>
            <a:r>
              <a:rPr lang="en-US" sz="2000" dirty="0" smtClean="0">
                <a:solidFill>
                  <a:srgbClr val="FFFF00"/>
                </a:solidFill>
                <a:ea typeface="Arial"/>
                <a:cs typeface="Arial"/>
                <a:sym typeface="Arial"/>
              </a:rPr>
              <a:t>Course </a:t>
            </a:r>
            <a:r>
              <a:rPr lang="en-US" sz="2000" dirty="0">
                <a:solidFill>
                  <a:srgbClr val="FFFF00"/>
                </a:solidFill>
                <a:ea typeface="Arial"/>
                <a:cs typeface="Arial"/>
                <a:sym typeface="Arial"/>
              </a:rPr>
              <a:t>Name: </a:t>
            </a:r>
            <a:r>
              <a:rPr lang="en-US" sz="2000" dirty="0"/>
              <a:t>Machine Learning for </a:t>
            </a:r>
            <a:r>
              <a:rPr lang="en-US" sz="2000" dirty="0" smtClean="0"/>
              <a:t>Theory and Practices(CSE </a:t>
            </a:r>
            <a:r>
              <a:rPr lang="en-US" sz="2000" dirty="0"/>
              <a:t>623)</a:t>
            </a:r>
            <a:br>
              <a:rPr lang="en-US" sz="2000" dirty="0"/>
            </a:br>
            <a:r>
              <a:rPr lang="en-US" sz="2000" dirty="0">
                <a:solidFill>
                  <a:srgbClr val="FFFF00"/>
                </a:solidFill>
                <a:ea typeface="Arial"/>
                <a:cs typeface="Arial"/>
                <a:sym typeface="Arial"/>
              </a:rPr>
              <a:t>Group Details: </a:t>
            </a:r>
            <a:r>
              <a:rPr lang="en-US" sz="2000" dirty="0" err="1">
                <a:solidFill>
                  <a:schemeClr val="bg1"/>
                </a:solidFill>
                <a:ea typeface="Arial"/>
                <a:cs typeface="Arial"/>
              </a:rPr>
              <a:t>Rampal</a:t>
            </a:r>
            <a:r>
              <a:rPr lang="en-US" sz="2000" dirty="0">
                <a:solidFill>
                  <a:schemeClr val="bg1"/>
                </a:solidFill>
                <a:ea typeface="Arial"/>
                <a:cs typeface="Arial"/>
              </a:rPr>
              <a:t> Singh (AU 2449006)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6364" y="457201"/>
            <a:ext cx="1165167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FF00"/>
                </a:solidFill>
                <a:latin typeface="Helvetica Neue"/>
                <a:sym typeface="Helvetica Neue"/>
              </a:rPr>
              <a:t>Project Name: </a:t>
            </a:r>
            <a:endParaRPr lang="en-US" sz="2000" b="1" dirty="0" smtClean="0">
              <a:solidFill>
                <a:srgbClr val="FFFF00"/>
              </a:solidFill>
              <a:latin typeface="Helvetica Neue"/>
              <a:sym typeface="Helvetica Neue"/>
            </a:endParaRPr>
          </a:p>
          <a:p>
            <a:r>
              <a:rPr lang="en-US" sz="2000" b="1" dirty="0" smtClean="0">
                <a:solidFill>
                  <a:srgbClr val="FFFFFF"/>
                </a:solidFill>
                <a:latin typeface="Helvetica Neue"/>
                <a:sym typeface="Helvetica Neue"/>
              </a:rPr>
              <a:t>Predicting 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Tensile Strength in 3D-Printed Materials using Linear Regression </a:t>
            </a:r>
            <a:r>
              <a:rPr lang="en-US" sz="2000" b="1" dirty="0" err="1">
                <a:solidFill>
                  <a:srgbClr val="FFFFFF"/>
                </a:solidFill>
                <a:latin typeface="Helvetica Neue"/>
                <a:sym typeface="Helvetica Neue"/>
              </a:rPr>
              <a:t>AdaBoost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 Regression </a:t>
            </a:r>
            <a:r>
              <a:rPr lang="en-US" sz="2000" b="1" dirty="0" err="1">
                <a:solidFill>
                  <a:srgbClr val="FFFFFF"/>
                </a:solidFill>
                <a:latin typeface="Helvetica Neue"/>
                <a:sym typeface="Helvetica Neue"/>
              </a:rPr>
              <a:t>XGBoost</a:t>
            </a:r>
            <a:r>
              <a:rPr lang="en-US" sz="2000" b="1" dirty="0">
                <a:solidFill>
                  <a:srgbClr val="FFFFFF"/>
                </a:solidFill>
                <a:latin typeface="Helvetica Neue"/>
                <a:sym typeface="Helvetica Neue"/>
              </a:rPr>
              <a:t> Regression ,Gradient Boosting Regression Random Forest Regression </a:t>
            </a:r>
            <a:r>
              <a:rPr lang="en-US" sz="3400" b="1" dirty="0">
                <a:solidFill>
                  <a:srgbClr val="FFFFFF"/>
                </a:solidFill>
                <a:latin typeface="Helvetica Neue"/>
                <a:sym typeface="Helvetica Neue"/>
              </a:rPr>
              <a:t/>
            </a:r>
            <a:br>
              <a:rPr lang="en-US" sz="3400" b="1" dirty="0">
                <a:solidFill>
                  <a:srgbClr val="FFFFFF"/>
                </a:solidFill>
                <a:latin typeface="Helvetica Neue"/>
                <a:sym typeface="Helvetica Neue"/>
              </a:rPr>
            </a:b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427" y="279000"/>
            <a:ext cx="10515600" cy="621545"/>
          </a:xfrm>
        </p:spPr>
        <p:txBody>
          <a:bodyPr>
            <a:normAutofit/>
          </a:bodyPr>
          <a:lstStyle/>
          <a:p>
            <a:pPr algn="ctr"/>
            <a:r>
              <a:rPr lang="en-IN" sz="3200" dirty="0"/>
              <a:t>Model Evaluation &amp; 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510145"/>
            <a:ext cx="10515600" cy="4610143"/>
          </a:xfrm>
        </p:spPr>
        <p:txBody>
          <a:bodyPr/>
          <a:lstStyle/>
          <a:p>
            <a:r>
              <a:rPr lang="en-IN" b="1" u="sng" dirty="0"/>
              <a:t>train vs. test R², MSE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10</a:t>
            </a:fld>
            <a:endParaRPr b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306742"/>
              </p:ext>
            </p:extLst>
          </p:nvPr>
        </p:nvGraphicFramePr>
        <p:xfrm>
          <a:off x="928254" y="2299857"/>
          <a:ext cx="9874423" cy="3477486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4128228">
                  <a:extLst>
                    <a:ext uri="{9D8B030D-6E8A-4147-A177-3AD203B41FA5}">
                      <a16:colId xmlns:a16="http://schemas.microsoft.com/office/drawing/2014/main" val="2925278145"/>
                    </a:ext>
                  </a:extLst>
                </a:gridCol>
                <a:gridCol w="1354576">
                  <a:extLst>
                    <a:ext uri="{9D8B030D-6E8A-4147-A177-3AD203B41FA5}">
                      <a16:colId xmlns:a16="http://schemas.microsoft.com/office/drawing/2014/main" val="1630581964"/>
                    </a:ext>
                  </a:extLst>
                </a:gridCol>
                <a:gridCol w="1209442">
                  <a:extLst>
                    <a:ext uri="{9D8B030D-6E8A-4147-A177-3AD203B41FA5}">
                      <a16:colId xmlns:a16="http://schemas.microsoft.com/office/drawing/2014/main" val="3030885673"/>
                    </a:ext>
                  </a:extLst>
                </a:gridCol>
                <a:gridCol w="1564212">
                  <a:extLst>
                    <a:ext uri="{9D8B030D-6E8A-4147-A177-3AD203B41FA5}">
                      <a16:colId xmlns:a16="http://schemas.microsoft.com/office/drawing/2014/main" val="1458975838"/>
                    </a:ext>
                  </a:extLst>
                </a:gridCol>
                <a:gridCol w="1617965">
                  <a:extLst>
                    <a:ext uri="{9D8B030D-6E8A-4147-A177-3AD203B41FA5}">
                      <a16:colId xmlns:a16="http://schemas.microsoft.com/office/drawing/2014/main" val="3631499179"/>
                    </a:ext>
                  </a:extLst>
                </a:gridCol>
              </a:tblGrid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Model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R² (Train)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R² (Test)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MSE (Train)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MSE (Test)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90909291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Linear Regression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0.5469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0.6785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24.7431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17.5779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401432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AdaBoost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0.8077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0.7719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10.5028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12.4723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120975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XGBoost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0.8042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0.002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10.7058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2703243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Gradient Boosting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0.9405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0.8734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3.2511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6.9228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32818452"/>
                  </a:ext>
                </a:extLst>
              </a:tr>
              <a:tr h="579581"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Random Forest Regression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0.9338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0.8111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>
                          <a:effectLst/>
                        </a:rPr>
                        <a:t>3.6165</a:t>
                      </a:r>
                      <a:endParaRPr lang="en-IN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2" algn="just" fontAlgn="b"/>
                      <a:r>
                        <a:rPr lang="en-IN" sz="1800" u="none" strike="noStrike" dirty="0">
                          <a:effectLst/>
                        </a:rPr>
                        <a:t>10.3271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159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640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845820"/>
          </a:xfrm>
        </p:spPr>
        <p:txBody>
          <a:bodyPr/>
          <a:lstStyle/>
          <a:p>
            <a:r>
              <a:rPr lang="en-US" dirty="0" smtClean="0"/>
              <a:t>CROSSFLOD VALIDATION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11</a:t>
            </a:fld>
            <a:endParaRPr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422979"/>
              </p:ext>
            </p:extLst>
          </p:nvPr>
        </p:nvGraphicFramePr>
        <p:xfrm>
          <a:off x="1386840" y="1432562"/>
          <a:ext cx="9540240" cy="45555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048">
                  <a:extLst>
                    <a:ext uri="{9D8B030D-6E8A-4147-A177-3AD203B41FA5}">
                      <a16:colId xmlns:a16="http://schemas.microsoft.com/office/drawing/2014/main" val="3679896291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473588514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3251230830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480465706"/>
                    </a:ext>
                  </a:extLst>
                </a:gridCol>
                <a:gridCol w="1908048">
                  <a:extLst>
                    <a:ext uri="{9D8B030D-6E8A-4147-A177-3AD203B41FA5}">
                      <a16:colId xmlns:a16="http://schemas.microsoft.com/office/drawing/2014/main" val="2009038228"/>
                    </a:ext>
                  </a:extLst>
                </a:gridCol>
              </a:tblGrid>
              <a:tr h="961105">
                <a:tc>
                  <a:txBody>
                    <a:bodyPr/>
                    <a:lstStyle/>
                    <a:p>
                      <a:r>
                        <a:rPr lang="en-IN" sz="2000" b="1" dirty="0"/>
                        <a:t>Model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Test R² (Without CV)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Test R² (CV)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Test MSE (Without CV)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b="1"/>
                        <a:t>Test MSE (CV)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3818938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0.6785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0.9181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17.5779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23.7128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7138581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/>
                        <a:t>AdaBoost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0.7719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0.8822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12.4723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33.9169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603929"/>
                  </a:ext>
                </a:extLst>
              </a:tr>
              <a:tr h="680783">
                <a:tc>
                  <a:txBody>
                    <a:bodyPr/>
                    <a:lstStyle/>
                    <a:p>
                      <a:r>
                        <a:rPr lang="en-IN" sz="2000"/>
                        <a:t>XGBoost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0.8042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10.7058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39.0028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333184"/>
                  </a:ext>
                </a:extLst>
              </a:tr>
              <a:tr h="961105">
                <a:tc>
                  <a:txBody>
                    <a:bodyPr/>
                    <a:lstStyle/>
                    <a:p>
                      <a:r>
                        <a:rPr lang="en-IN" sz="2000"/>
                        <a:t>Gradient Boosting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0.8734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0.8761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6.9228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35.7538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7570147"/>
                  </a:ext>
                </a:extLst>
              </a:tr>
              <a:tr h="48552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119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941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12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3" y="1216147"/>
            <a:ext cx="895199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02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13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03" y="1216147"/>
            <a:ext cx="8951994" cy="442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05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to predict tensile strength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14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18" y="1703100"/>
            <a:ext cx="5029200" cy="40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50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15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448784"/>
              </p:ext>
            </p:extLst>
          </p:nvPr>
        </p:nvGraphicFramePr>
        <p:xfrm>
          <a:off x="1314797" y="0"/>
          <a:ext cx="10533352" cy="67906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883403">
                  <a:extLst>
                    <a:ext uri="{9D8B030D-6E8A-4147-A177-3AD203B41FA5}">
                      <a16:colId xmlns:a16="http://schemas.microsoft.com/office/drawing/2014/main" val="2303836018"/>
                    </a:ext>
                  </a:extLst>
                </a:gridCol>
                <a:gridCol w="2242480">
                  <a:extLst>
                    <a:ext uri="{9D8B030D-6E8A-4147-A177-3AD203B41FA5}">
                      <a16:colId xmlns:a16="http://schemas.microsoft.com/office/drawing/2014/main" val="2573069235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val="3688397117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3704187324"/>
                    </a:ext>
                  </a:extLst>
                </a:gridCol>
                <a:gridCol w="951549">
                  <a:extLst>
                    <a:ext uri="{9D8B030D-6E8A-4147-A177-3AD203B41FA5}">
                      <a16:colId xmlns:a16="http://schemas.microsoft.com/office/drawing/2014/main" val="3064594409"/>
                    </a:ext>
                  </a:extLst>
                </a:gridCol>
              </a:tblGrid>
              <a:tr h="52778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Method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Parameters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R² Score (Test)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MSE (Test)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2708421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AdaBoost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0.1896, 'n_estimators': 152}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12.0794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80591115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1.0,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12.3495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703104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0.1952, 'max_depth': 4, 'n_estimators': 71}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0.8787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6.6319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438693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0.2, 'max_depth': 3,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6.4257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8599870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 Boosting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0.1952, 'max_depth': 4, 'n_estimators': 71}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5.0861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7925018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{'learning_rate': 0.2, 'max_depth': 3, 'n_estimators': 200}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9.5616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3342559"/>
                  </a:ext>
                </a:extLst>
              </a:tr>
              <a:tr h="753979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RandomizedSearchCV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{'max_depth': 20, 'min_samples_leaf': 2, 'min_samples_split': 4, 'n_estimators': 124}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0.7964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11.1311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41615"/>
                  </a:ext>
                </a:extLst>
              </a:tr>
              <a:tr h="753979">
                <a:tc>
                  <a:txBody>
                    <a:bodyPr/>
                    <a:lstStyle/>
                    <a:p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None, 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2, '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': 100}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0.8278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9.4160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134293"/>
                  </a:ext>
                </a:extLst>
              </a:tr>
              <a:tr h="52778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GridSearchCV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parameters used (no tuning)</a:t>
                      </a:r>
                      <a:endParaRPr 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0.6785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17.5779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052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64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675409"/>
          </a:xfrm>
        </p:spPr>
        <p:txBody>
          <a:bodyPr/>
          <a:lstStyle/>
          <a:p>
            <a:r>
              <a:rPr lang="en-US" dirty="0" smtClean="0"/>
              <a:t>Hyper parameter tuning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108364"/>
            <a:ext cx="10515600" cy="5011924"/>
          </a:xfrm>
        </p:spPr>
        <p:txBody>
          <a:bodyPr/>
          <a:lstStyle/>
          <a:p>
            <a:r>
              <a:rPr lang="en-IN" dirty="0"/>
              <a:t>Random Forest Regression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16</a:t>
            </a:fld>
            <a:endParaRPr b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870321"/>
              </p:ext>
            </p:extLst>
          </p:nvPr>
        </p:nvGraphicFramePr>
        <p:xfrm>
          <a:off x="965200" y="1801090"/>
          <a:ext cx="8774544" cy="158405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93636">
                  <a:extLst>
                    <a:ext uri="{9D8B030D-6E8A-4147-A177-3AD203B41FA5}">
                      <a16:colId xmlns:a16="http://schemas.microsoft.com/office/drawing/2014/main" val="63743298"/>
                    </a:ext>
                  </a:extLst>
                </a:gridCol>
                <a:gridCol w="2193636">
                  <a:extLst>
                    <a:ext uri="{9D8B030D-6E8A-4147-A177-3AD203B41FA5}">
                      <a16:colId xmlns:a16="http://schemas.microsoft.com/office/drawing/2014/main" val="2865434338"/>
                    </a:ext>
                  </a:extLst>
                </a:gridCol>
                <a:gridCol w="2193636">
                  <a:extLst>
                    <a:ext uri="{9D8B030D-6E8A-4147-A177-3AD203B41FA5}">
                      <a16:colId xmlns:a16="http://schemas.microsoft.com/office/drawing/2014/main" val="1646350918"/>
                    </a:ext>
                  </a:extLst>
                </a:gridCol>
                <a:gridCol w="2193636">
                  <a:extLst>
                    <a:ext uri="{9D8B030D-6E8A-4147-A177-3AD203B41FA5}">
                      <a16:colId xmlns:a16="http://schemas.microsoft.com/office/drawing/2014/main" val="1906038313"/>
                    </a:ext>
                  </a:extLst>
                </a:gridCol>
              </a:tblGrid>
              <a:tr h="69272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Metric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Before Tuning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After </a:t>
                      </a:r>
                      <a:r>
                        <a:rPr lang="en-IN" sz="1600" u="none" strike="noStrike" dirty="0" err="1">
                          <a:effectLst/>
                        </a:rPr>
                        <a:t>GridSearchCV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After </a:t>
                      </a:r>
                      <a:r>
                        <a:rPr lang="en-IN" sz="1600" u="none" strike="noStrike" dirty="0" err="1">
                          <a:effectLst/>
                        </a:rPr>
                        <a:t>RandomizedSearchCV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20322153"/>
                  </a:ext>
                </a:extLst>
              </a:tr>
              <a:tr h="445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R² Score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 smtClean="0">
                          <a:effectLst/>
                        </a:rPr>
                        <a:t> 0.89 </a:t>
                      </a:r>
                      <a:r>
                        <a:rPr lang="en-IN" sz="1600" u="none" strike="noStrike" dirty="0">
                          <a:effectLst/>
                        </a:rPr>
                        <a:t>(initial est.)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0.9751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0.9761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0840375"/>
                  </a:ext>
                </a:extLst>
              </a:tr>
              <a:tr h="44566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>
                          <a:effectLst/>
                        </a:rPr>
                        <a:t>MSE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High (initial)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145.6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u="none" strike="noStrike" dirty="0">
                          <a:effectLst/>
                        </a:rPr>
                        <a:t>140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483012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967633"/>
              </p:ext>
            </p:extLst>
          </p:nvPr>
        </p:nvGraphicFramePr>
        <p:xfrm>
          <a:off x="965200" y="3614326"/>
          <a:ext cx="8774544" cy="223329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179782">
                  <a:extLst>
                    <a:ext uri="{9D8B030D-6E8A-4147-A177-3AD203B41FA5}">
                      <a16:colId xmlns:a16="http://schemas.microsoft.com/office/drawing/2014/main" val="3579766259"/>
                    </a:ext>
                  </a:extLst>
                </a:gridCol>
                <a:gridCol w="2189018">
                  <a:extLst>
                    <a:ext uri="{9D8B030D-6E8A-4147-A177-3AD203B41FA5}">
                      <a16:colId xmlns:a16="http://schemas.microsoft.com/office/drawing/2014/main" val="3288667674"/>
                    </a:ext>
                  </a:extLst>
                </a:gridCol>
                <a:gridCol w="4405744">
                  <a:extLst>
                    <a:ext uri="{9D8B030D-6E8A-4147-A177-3AD203B41FA5}">
                      <a16:colId xmlns:a16="http://schemas.microsoft.com/office/drawing/2014/main" val="3127619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Model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Method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Best Parameters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0073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AdaBoost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GridSearchCV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{'n_estimators': 100, 'learning_rate': 0.1}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2600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GradientBoosting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GridSearchCV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{'n_estimators': 100, 'learning_rate': 0.1, 'max_depth': 5}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238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 Forest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RandomizedSearchCV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{'n_estimators': 96, 'max_depth': None, 'min_samples_split': 2}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6156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XGBoost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GridSearchCV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{'</a:t>
                      </a:r>
                      <a:r>
                        <a:rPr lang="en-US" sz="1600" u="none" strike="noStrike" dirty="0" err="1">
                          <a:effectLst/>
                        </a:rPr>
                        <a:t>n_estimators</a:t>
                      </a:r>
                      <a:r>
                        <a:rPr lang="en-US" sz="1600" u="none" strike="noStrike" dirty="0">
                          <a:effectLst/>
                        </a:rPr>
                        <a:t>': 100, '</a:t>
                      </a:r>
                      <a:r>
                        <a:rPr lang="en-US" sz="1600" u="none" strike="noStrike" dirty="0" err="1">
                          <a:effectLst/>
                        </a:rPr>
                        <a:t>learning_rate</a:t>
                      </a:r>
                      <a:r>
                        <a:rPr lang="en-US" sz="1600" u="none" strike="noStrike" dirty="0">
                          <a:effectLst/>
                        </a:rPr>
                        <a:t>': 0.1, '</a:t>
                      </a:r>
                      <a:r>
                        <a:rPr lang="en-US" sz="1600" u="none" strike="noStrike" dirty="0" err="1">
                          <a:effectLst/>
                        </a:rPr>
                        <a:t>max_depth</a:t>
                      </a:r>
                      <a:r>
                        <a:rPr lang="en-US" sz="1600" u="none" strike="noStrike" dirty="0">
                          <a:effectLst/>
                        </a:rPr>
                        <a:t>': 5}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3987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833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1"/>
            <a:ext cx="10515600" cy="800100"/>
          </a:xfrm>
        </p:spPr>
        <p:txBody>
          <a:bodyPr>
            <a:normAutofit/>
          </a:bodyPr>
          <a:lstStyle/>
          <a:p>
            <a:r>
              <a:rPr lang="en-US" sz="2800" dirty="0"/>
              <a:t>R^2 comparison before and after hyper parameter tuning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17</a:t>
            </a:fld>
            <a:endParaRPr b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938904"/>
              </p:ext>
            </p:extLst>
          </p:nvPr>
        </p:nvGraphicFramePr>
        <p:xfrm>
          <a:off x="845128" y="1419251"/>
          <a:ext cx="10096095" cy="3888105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046346">
                  <a:extLst>
                    <a:ext uri="{9D8B030D-6E8A-4147-A177-3AD203B41FA5}">
                      <a16:colId xmlns:a16="http://schemas.microsoft.com/office/drawing/2014/main" val="253620032"/>
                    </a:ext>
                  </a:extLst>
                </a:gridCol>
                <a:gridCol w="1637076">
                  <a:extLst>
                    <a:ext uri="{9D8B030D-6E8A-4147-A177-3AD203B41FA5}">
                      <a16:colId xmlns:a16="http://schemas.microsoft.com/office/drawing/2014/main" val="3520934453"/>
                    </a:ext>
                  </a:extLst>
                </a:gridCol>
                <a:gridCol w="2845302">
                  <a:extLst>
                    <a:ext uri="{9D8B030D-6E8A-4147-A177-3AD203B41FA5}">
                      <a16:colId xmlns:a16="http://schemas.microsoft.com/office/drawing/2014/main" val="3996820437"/>
                    </a:ext>
                  </a:extLst>
                </a:gridCol>
                <a:gridCol w="3567371">
                  <a:extLst>
                    <a:ext uri="{9D8B030D-6E8A-4147-A177-3AD203B41FA5}">
                      <a16:colId xmlns:a16="http://schemas.microsoft.com/office/drawing/2014/main" val="14419705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Model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Before Tuning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After Tuning (</a:t>
                      </a:r>
                      <a:r>
                        <a:rPr lang="en-IN" sz="2800" u="none" strike="noStrike" dirty="0" err="1">
                          <a:effectLst/>
                        </a:rPr>
                        <a:t>GridSearchCV</a:t>
                      </a:r>
                      <a:r>
                        <a:rPr lang="en-IN" sz="2800" u="none" strike="noStrike" dirty="0">
                          <a:effectLst/>
                        </a:rPr>
                        <a:t>)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After Tuning (</a:t>
                      </a:r>
                      <a:r>
                        <a:rPr lang="en-IN" sz="2800" u="none" strike="noStrike" dirty="0" smtClean="0">
                          <a:effectLst/>
                        </a:rPr>
                        <a:t>Randomized</a:t>
                      </a:r>
                    </a:p>
                    <a:p>
                      <a:pPr algn="ctr" fontAlgn="ctr"/>
                      <a:r>
                        <a:rPr lang="en-IN" sz="2800" u="none" strike="noStrike" dirty="0" err="1" smtClean="0">
                          <a:effectLst/>
                        </a:rPr>
                        <a:t>SearchCV</a:t>
                      </a:r>
                      <a:r>
                        <a:rPr lang="en-IN" sz="2800" u="none" strike="noStrike" dirty="0">
                          <a:effectLst/>
                        </a:rPr>
                        <a:t>)</a:t>
                      </a:r>
                      <a:endParaRPr lang="en-IN" sz="2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50138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AdaBoost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0.7719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0.7741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0.779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442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Gradient Boosting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0.8734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0.8251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0.906966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2017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Random Forest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0.8111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0.8278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0.796391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676961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XGBoost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>
                          <a:effectLst/>
                        </a:rPr>
                        <a:t>0.8042</a:t>
                      </a:r>
                      <a:endParaRPr lang="en-IN" sz="2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0.8825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800" u="none" strike="noStrike" dirty="0">
                          <a:effectLst/>
                        </a:rPr>
                        <a:t>0.878691</a:t>
                      </a:r>
                      <a:endParaRPr lang="en-IN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7951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0605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2" y="266700"/>
            <a:ext cx="10891115" cy="619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R^2 comparison before and after hyper parameter tuning</a:t>
            </a:r>
            <a:endParaRPr lang="en-I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18</a:t>
            </a:fld>
            <a:endParaRPr b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818" y="886691"/>
            <a:ext cx="9832860" cy="5775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03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19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3840"/>
            <a:ext cx="11064239" cy="574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05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03" y="266700"/>
            <a:ext cx="10515600" cy="1077191"/>
          </a:xfrm>
        </p:spPr>
        <p:txBody>
          <a:bodyPr/>
          <a:lstStyle/>
          <a:p>
            <a:pPr algn="ctr"/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427" y="1537855"/>
            <a:ext cx="10515600" cy="458243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mechanical properties of 3D-printed components, particularly </a:t>
            </a:r>
            <a:r>
              <a:rPr lang="en-US" b="1" dirty="0"/>
              <a:t>tensile strength</a:t>
            </a:r>
            <a:r>
              <a:rPr lang="en-US" dirty="0"/>
              <a:t>, are significantly influenced by various process parameters such as </a:t>
            </a:r>
            <a:r>
              <a:rPr lang="en-US" b="1" dirty="0"/>
              <a:t>layer height</a:t>
            </a:r>
            <a:r>
              <a:rPr lang="en-US" dirty="0"/>
              <a:t>, </a:t>
            </a:r>
            <a:r>
              <a:rPr lang="en-US" b="1" dirty="0"/>
              <a:t>infill density</a:t>
            </a:r>
            <a:r>
              <a:rPr lang="en-US" dirty="0"/>
              <a:t>, </a:t>
            </a:r>
            <a:r>
              <a:rPr lang="en-US" b="1" dirty="0"/>
              <a:t>nozzle temperature</a:t>
            </a:r>
            <a:r>
              <a:rPr lang="en-US" dirty="0"/>
              <a:t>, </a:t>
            </a:r>
            <a:r>
              <a:rPr lang="en-US" b="1" dirty="0"/>
              <a:t>print speed</a:t>
            </a:r>
            <a:r>
              <a:rPr lang="en-US" dirty="0"/>
              <a:t>, and </a:t>
            </a:r>
            <a:r>
              <a:rPr lang="en-US" b="1" dirty="0"/>
              <a:t>wall thickness</a:t>
            </a:r>
            <a:r>
              <a:rPr lang="en-US" dirty="0"/>
              <a:t>.</a:t>
            </a:r>
          </a:p>
          <a:p>
            <a:r>
              <a:rPr lang="en-US" dirty="0"/>
              <a:t>This project focuses on developing a </a:t>
            </a:r>
            <a:r>
              <a:rPr lang="en-US" b="1" dirty="0"/>
              <a:t>machine learning-based predictive model</a:t>
            </a:r>
            <a:r>
              <a:rPr lang="en-US" dirty="0"/>
              <a:t> that can accurately estimate </a:t>
            </a:r>
            <a:r>
              <a:rPr lang="en-US" b="1" dirty="0"/>
              <a:t>tensile strength</a:t>
            </a:r>
            <a:r>
              <a:rPr lang="en-US" dirty="0"/>
              <a:t> based on these key input parameters. By doing so, it enables the optimization of 3D printing settings for enhanced </a:t>
            </a:r>
            <a:r>
              <a:rPr lang="en-US" b="1" dirty="0"/>
              <a:t>durability, strength, and performance</a:t>
            </a:r>
            <a:r>
              <a:rPr lang="en-US" dirty="0"/>
              <a:t>.</a:t>
            </a:r>
          </a:p>
          <a:p>
            <a:r>
              <a:rPr lang="en-US" dirty="0"/>
              <a:t>Multiple regression models were explored, including </a:t>
            </a:r>
            <a:r>
              <a:rPr lang="en-US" b="1" dirty="0"/>
              <a:t>Random Forest</a:t>
            </a:r>
            <a:r>
              <a:rPr lang="en-US" dirty="0"/>
              <a:t>, </a:t>
            </a:r>
            <a:r>
              <a:rPr lang="en-US" b="1" dirty="0" err="1"/>
              <a:t>XGBoost</a:t>
            </a:r>
            <a:r>
              <a:rPr lang="en-US" dirty="0"/>
              <a:t>, </a:t>
            </a:r>
            <a:r>
              <a:rPr lang="en-US" b="1" dirty="0"/>
              <a:t>Gradient Boosting</a:t>
            </a:r>
            <a:r>
              <a:rPr lang="en-US" dirty="0"/>
              <a:t>, and </a:t>
            </a:r>
            <a:r>
              <a:rPr lang="en-US" b="1" dirty="0"/>
              <a:t>Linear Regression</a:t>
            </a:r>
            <a:r>
              <a:rPr lang="en-US" dirty="0"/>
              <a:t>. After rigorous evaluation and </a:t>
            </a:r>
            <a:r>
              <a:rPr lang="en-US" dirty="0" err="1"/>
              <a:t>hyperparameter</a:t>
            </a:r>
            <a:r>
              <a:rPr lang="en-US" dirty="0"/>
              <a:t> tuning, the best-performing model was selected for accurate prediction.</a:t>
            </a:r>
          </a:p>
          <a:p>
            <a:r>
              <a:rPr lang="en-US" dirty="0"/>
              <a:t>The final model also includes </a:t>
            </a:r>
            <a:r>
              <a:rPr lang="en-US" b="1" dirty="0"/>
              <a:t>feature importance analysis</a:t>
            </a:r>
            <a:r>
              <a:rPr lang="en-US" dirty="0"/>
              <a:t> and </a:t>
            </a:r>
            <a:r>
              <a:rPr lang="en-US" b="1" dirty="0"/>
              <a:t>SHAP-based interpretation</a:t>
            </a:r>
            <a:r>
              <a:rPr lang="en-US" dirty="0"/>
              <a:t> to understand the influence of each parameter on tensile strength, making it a valuable tool for real-world additive manufacturing applications.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27982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20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600709" y="-1533928"/>
            <a:ext cx="5562600" cy="9392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652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21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7529" y="123729"/>
            <a:ext cx="10046270" cy="616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677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22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10" y="0"/>
            <a:ext cx="10058400" cy="6660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6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23</a:t>
            </a:fld>
            <a:endParaRPr b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381000"/>
            <a:ext cx="11277600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🧠 Advanced Models</a:t>
            </a:r>
            <a:endParaRPr lang="en-IN" dirty="0"/>
          </a:p>
          <a:p>
            <a:pPr lvl="1"/>
            <a:r>
              <a:rPr lang="en-IN" dirty="0"/>
              <a:t>Deep learning, </a:t>
            </a:r>
            <a:r>
              <a:rPr lang="en-IN" dirty="0" err="1"/>
              <a:t>AutoML</a:t>
            </a:r>
            <a:r>
              <a:rPr lang="en-IN" dirty="0"/>
              <a:t>, uncertainty intervals.</a:t>
            </a:r>
          </a:p>
          <a:p>
            <a:r>
              <a:rPr lang="en-IN" b="1" dirty="0"/>
              <a:t>📊 Data &amp; Scalability</a:t>
            </a:r>
            <a:endParaRPr lang="en-IN" dirty="0"/>
          </a:p>
          <a:p>
            <a:pPr lvl="1"/>
            <a:r>
              <a:rPr lang="en-IN" dirty="0" err="1"/>
              <a:t>IoT</a:t>
            </a:r>
            <a:r>
              <a:rPr lang="en-IN" dirty="0"/>
              <a:t> sensor data, multi-material testing, synthetic datasets.</a:t>
            </a:r>
          </a:p>
          <a:p>
            <a:r>
              <a:rPr lang="en-IN" b="1" dirty="0"/>
              <a:t>🚀 Deployment</a:t>
            </a:r>
            <a:endParaRPr lang="en-IN" dirty="0"/>
          </a:p>
          <a:p>
            <a:pPr lvl="1"/>
            <a:r>
              <a:rPr lang="en-IN" dirty="0"/>
              <a:t>Web/API tool, edge AI for real-time control.</a:t>
            </a:r>
          </a:p>
          <a:p>
            <a:pPr marL="76200" indent="0">
              <a:buNone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24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100434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 err="1"/>
              <a:t>Delli</a:t>
            </a:r>
            <a:r>
              <a:rPr lang="en-IN" dirty="0"/>
              <a:t>, U., &amp; Chang, S. (2018). Automated process monitoring in 3D printing using supervised machine learning. Procedia Manufacturing, 26, 865–870. </a:t>
            </a:r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doi.org/10.1016/j.promfg.2018.07.111</a:t>
            </a:r>
            <a:endParaRPr lang="en-IN" dirty="0" smtClean="0"/>
          </a:p>
          <a:p>
            <a:r>
              <a:rPr lang="en-IN" dirty="0" err="1" smtClean="0"/>
              <a:t>Jayasudha</a:t>
            </a:r>
            <a:r>
              <a:rPr lang="en-IN" dirty="0"/>
              <a:t>, M., </a:t>
            </a:r>
            <a:r>
              <a:rPr lang="en-IN" dirty="0" err="1"/>
              <a:t>Elangovan</a:t>
            </a:r>
            <a:r>
              <a:rPr lang="en-IN" dirty="0"/>
              <a:t>, M., </a:t>
            </a:r>
            <a:r>
              <a:rPr lang="en-IN" dirty="0" err="1"/>
              <a:t>Mahdal</a:t>
            </a:r>
            <a:r>
              <a:rPr lang="en-IN" dirty="0"/>
              <a:t>, M., &amp; </a:t>
            </a:r>
            <a:r>
              <a:rPr lang="en-IN" dirty="0" err="1"/>
              <a:t>Priyadarshini</a:t>
            </a:r>
            <a:r>
              <a:rPr lang="en-IN" dirty="0"/>
              <a:t>, J. (2022). Accurate estimation of tensile strength of 3D printed parts using machine learning algorithms. Processes, 10(6), 1158. </a:t>
            </a:r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doi.org/10.3390/pr10061158</a:t>
            </a:r>
            <a:endParaRPr lang="en-IN" dirty="0" smtClean="0"/>
          </a:p>
          <a:p>
            <a:r>
              <a:rPr lang="en-IN" dirty="0" smtClean="0"/>
              <a:t>Tatar</a:t>
            </a:r>
            <a:r>
              <a:rPr lang="en-IN" dirty="0"/>
              <a:t>, A. B. (2025). Predicting three-dimensional (3D) printing product quality with machine learning-based regression methods. </a:t>
            </a:r>
            <a:r>
              <a:rPr lang="en-IN" dirty="0" err="1"/>
              <a:t>Fırat</a:t>
            </a:r>
            <a:r>
              <a:rPr lang="en-IN" dirty="0"/>
              <a:t> University Journal of Experimental and Computational Engineering, 4(1), 206–225. </a:t>
            </a:r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doi.org/10.62520/fujece.1604379</a:t>
            </a:r>
            <a:endParaRPr lang="en-IN" dirty="0" smtClean="0"/>
          </a:p>
          <a:p>
            <a:r>
              <a:rPr lang="en-IN" dirty="0" smtClean="0"/>
              <a:t>Sharma</a:t>
            </a:r>
            <a:r>
              <a:rPr lang="en-IN" dirty="0"/>
              <a:t>, P., </a:t>
            </a:r>
            <a:r>
              <a:rPr lang="en-IN" dirty="0" err="1"/>
              <a:t>Vaid</a:t>
            </a:r>
            <a:r>
              <a:rPr lang="en-IN" dirty="0"/>
              <a:t>, H., </a:t>
            </a:r>
            <a:r>
              <a:rPr lang="en-IN" dirty="0" err="1"/>
              <a:t>Vajpeyi</a:t>
            </a:r>
            <a:r>
              <a:rPr lang="en-IN" dirty="0"/>
              <a:t>, R., </a:t>
            </a:r>
            <a:r>
              <a:rPr lang="en-IN" dirty="0" err="1"/>
              <a:t>Shubham</a:t>
            </a:r>
            <a:r>
              <a:rPr lang="en-IN" dirty="0"/>
              <a:t>, P., Agarwal, K. M., &amp; Bhatia, D. (2022). Predicting the dimensional variation of geometries produced through FDM 3D printing employing supervised machine learning. Sensors International, 3, 100194. https://doi.org/10.1016/j.sintl.2022.100194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25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3228182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3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71442"/>
              </p:ext>
            </p:extLst>
          </p:nvPr>
        </p:nvGraphicFramePr>
        <p:xfrm>
          <a:off x="595744" y="673484"/>
          <a:ext cx="11139055" cy="578458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84504">
                  <a:extLst>
                    <a:ext uri="{9D8B030D-6E8A-4147-A177-3AD203B41FA5}">
                      <a16:colId xmlns:a16="http://schemas.microsoft.com/office/drawing/2014/main" val="2448223459"/>
                    </a:ext>
                  </a:extLst>
                </a:gridCol>
                <a:gridCol w="1334489">
                  <a:extLst>
                    <a:ext uri="{9D8B030D-6E8A-4147-A177-3AD203B41FA5}">
                      <a16:colId xmlns:a16="http://schemas.microsoft.com/office/drawing/2014/main" val="3504563220"/>
                    </a:ext>
                  </a:extLst>
                </a:gridCol>
                <a:gridCol w="1683810">
                  <a:extLst>
                    <a:ext uri="{9D8B030D-6E8A-4147-A177-3AD203B41FA5}">
                      <a16:colId xmlns:a16="http://schemas.microsoft.com/office/drawing/2014/main" val="2580055451"/>
                    </a:ext>
                  </a:extLst>
                </a:gridCol>
                <a:gridCol w="1507187">
                  <a:extLst>
                    <a:ext uri="{9D8B030D-6E8A-4147-A177-3AD203B41FA5}">
                      <a16:colId xmlns:a16="http://schemas.microsoft.com/office/drawing/2014/main" val="156099938"/>
                    </a:ext>
                  </a:extLst>
                </a:gridCol>
                <a:gridCol w="2197981">
                  <a:extLst>
                    <a:ext uri="{9D8B030D-6E8A-4147-A177-3AD203B41FA5}">
                      <a16:colId xmlns:a16="http://schemas.microsoft.com/office/drawing/2014/main" val="3417037360"/>
                    </a:ext>
                  </a:extLst>
                </a:gridCol>
                <a:gridCol w="1931084">
                  <a:extLst>
                    <a:ext uri="{9D8B030D-6E8A-4147-A177-3AD203B41FA5}">
                      <a16:colId xmlns:a16="http://schemas.microsoft.com/office/drawing/2014/main" val="1433613398"/>
                    </a:ext>
                  </a:extLst>
                </a:gridCol>
              </a:tblGrid>
              <a:tr h="720531"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Title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Authors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Key Parameters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ML Methods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Main Findings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Limitations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2313064279"/>
                  </a:ext>
                </a:extLst>
              </a:tr>
              <a:tr h="1371974"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Accurate Estimation of Tensile Strength of 3D Printed Parts Using Machine Learning Algorithms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 dirty="0" err="1">
                          <a:effectLst/>
                        </a:rPr>
                        <a:t>Jayasudha</a:t>
                      </a:r>
                      <a:r>
                        <a:rPr lang="en-IN" sz="1400" u="none" strike="noStrike" dirty="0">
                          <a:effectLst/>
                        </a:rPr>
                        <a:t> et al.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Extrusion temperature, layer height, shell thickness, build orientation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Linear Regression, Random Forest, AdaBoost, Gradient Boosting, XGBoost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XGBoost outperformed others (R²: 0.94–0.97). Tensile strength correlates strongly with extrusion temperature.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Limited to two case studies; hyperparameters not globally optimized.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3617522871"/>
                  </a:ext>
                </a:extLst>
              </a:tr>
              <a:tr h="1148178"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Predicting the Dimensional Variation of Geometries Produced Through FDM 3D Printing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>
                          <a:effectLst/>
                        </a:rPr>
                        <a:t>Sharma et al.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Wall thickness, infill density, print speed, material (ABS/PLA)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 dirty="0">
                          <a:effectLst/>
                        </a:rPr>
                        <a:t>Decision Tree Regression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PLA exhibits higher dimensional variation than ABS. Achieved R² = 0.67 for dimensional accuracy prediction.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Moderate R² score; limited to FDM and specific geometries.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3580204991"/>
                  </a:ext>
                </a:extLst>
              </a:tr>
              <a:tr h="1449817"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Predicting Three-Dimensional (3D) Printed Part Quality with Machine Learning-Based Regression Methods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>
                          <a:effectLst/>
                        </a:rPr>
                        <a:t>Tatar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>
                          <a:effectLst/>
                        </a:rPr>
                        <a:t>Layer height, nozzle/bed temperature, infill density, material (PLA/ABS), fan speed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 dirty="0">
                          <a:effectLst/>
                        </a:rPr>
                        <a:t>Gaussian Process Regression (GPR), SVM, MLP, Random Forest, Linear Regression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GPR achieved highest accuracy (R²: 0.98–1.00). MLP offered fastest prediction (6,700 </a:t>
                      </a:r>
                      <a:r>
                        <a:rPr lang="en-US" sz="1400" u="none" strike="noStrike" dirty="0" err="1">
                          <a:effectLst/>
                        </a:rPr>
                        <a:t>obs</a:t>
                      </a:r>
                      <a:r>
                        <a:rPr lang="en-US" sz="1400" u="none" strike="noStrike" dirty="0">
                          <a:effectLst/>
                        </a:rPr>
                        <a:t>/sec).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Computationally intensive for GPR; dataset limited to </a:t>
                      </a:r>
                      <a:r>
                        <a:rPr lang="en-US" sz="1400" u="none" strike="noStrike" dirty="0" err="1">
                          <a:effectLst/>
                        </a:rPr>
                        <a:t>Kaggle’s</a:t>
                      </a:r>
                      <a:r>
                        <a:rPr lang="en-US" sz="1400" u="none" strike="noStrike" dirty="0">
                          <a:effectLst/>
                        </a:rPr>
                        <a:t> open-source.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555625835"/>
                  </a:ext>
                </a:extLst>
              </a:tr>
              <a:tr h="1047136"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Automated Process Monitoring in 3D Printing Using Supervised Machine Learning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 dirty="0" err="1">
                          <a:effectLst/>
                        </a:rPr>
                        <a:t>Delli</a:t>
                      </a:r>
                      <a:r>
                        <a:rPr lang="en-IN" sz="1400" u="none" strike="noStrike" dirty="0">
                          <a:effectLst/>
                        </a:rPr>
                        <a:t> &amp; Chang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Layer thickness, material (ABS/PLA), checkpoints, image analysis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IN" sz="1400" u="none" strike="noStrike" dirty="0">
                          <a:effectLst/>
                        </a:rPr>
                        <a:t>SVM (classification)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Detects structural and completion defects with 93-100% accuracy. Reduces material waste by early defect detection.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l" fontAlgn="ctr"/>
                      <a:r>
                        <a:rPr lang="en-US" sz="1400" u="none" strike="noStrike" dirty="0">
                          <a:effectLst/>
                        </a:rPr>
                        <a:t>Requires pausing printing; limited to top-view defect detection.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2946390427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83673" y="133173"/>
            <a:ext cx="69411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ln/>
                <a:solidFill>
                  <a:schemeClr val="accent4"/>
                </a:solidFill>
              </a:rPr>
              <a:t>Literature Survey</a:t>
            </a:r>
            <a:endParaRPr lang="en-IN" sz="2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964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4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537864"/>
              </p:ext>
            </p:extLst>
          </p:nvPr>
        </p:nvGraphicFramePr>
        <p:xfrm>
          <a:off x="568035" y="1083330"/>
          <a:ext cx="11346875" cy="2324629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30857">
                  <a:extLst>
                    <a:ext uri="{9D8B030D-6E8A-4147-A177-3AD203B41FA5}">
                      <a16:colId xmlns:a16="http://schemas.microsoft.com/office/drawing/2014/main" val="2448223459"/>
                    </a:ext>
                  </a:extLst>
                </a:gridCol>
                <a:gridCol w="1279662">
                  <a:extLst>
                    <a:ext uri="{9D8B030D-6E8A-4147-A177-3AD203B41FA5}">
                      <a16:colId xmlns:a16="http://schemas.microsoft.com/office/drawing/2014/main" val="3504563220"/>
                    </a:ext>
                  </a:extLst>
                </a:gridCol>
                <a:gridCol w="2399214">
                  <a:extLst>
                    <a:ext uri="{9D8B030D-6E8A-4147-A177-3AD203B41FA5}">
                      <a16:colId xmlns:a16="http://schemas.microsoft.com/office/drawing/2014/main" val="2580055451"/>
                    </a:ext>
                  </a:extLst>
                </a:gridCol>
                <a:gridCol w="1216305">
                  <a:extLst>
                    <a:ext uri="{9D8B030D-6E8A-4147-A177-3AD203B41FA5}">
                      <a16:colId xmlns:a16="http://schemas.microsoft.com/office/drawing/2014/main" val="156099938"/>
                    </a:ext>
                  </a:extLst>
                </a:gridCol>
                <a:gridCol w="2043805">
                  <a:extLst>
                    <a:ext uri="{9D8B030D-6E8A-4147-A177-3AD203B41FA5}">
                      <a16:colId xmlns:a16="http://schemas.microsoft.com/office/drawing/2014/main" val="3417037360"/>
                    </a:ext>
                  </a:extLst>
                </a:gridCol>
                <a:gridCol w="1877032">
                  <a:extLst>
                    <a:ext uri="{9D8B030D-6E8A-4147-A177-3AD203B41FA5}">
                      <a16:colId xmlns:a16="http://schemas.microsoft.com/office/drawing/2014/main" val="1433613398"/>
                    </a:ext>
                  </a:extLst>
                </a:gridCol>
              </a:tblGrid>
              <a:tr h="627132"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 smtClean="0">
                          <a:effectLst/>
                        </a:rPr>
                        <a:t>Title  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Authors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Key Parameters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ML Methods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Main Findings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tc>
                  <a:txBody>
                    <a:bodyPr/>
                    <a:lstStyle/>
                    <a:p>
                      <a:pPr lvl="8" algn="ctr" fontAlgn="ctr"/>
                      <a:r>
                        <a:rPr lang="en-IN" sz="2400" u="none" strike="noStrike" dirty="0">
                          <a:effectLst/>
                        </a:rPr>
                        <a:t>Limitations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8149" marR="8149" marT="8149" marB="0" anchor="ctr"/>
                </a:tc>
                <a:extLst>
                  <a:ext uri="{0D108BD9-81ED-4DB2-BD59-A6C34878D82A}">
                    <a16:rowId xmlns:a16="http://schemas.microsoft.com/office/drawing/2014/main" val="2313064279"/>
                  </a:ext>
                </a:extLst>
              </a:tr>
              <a:tr h="1270397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Detecting Malicious Defects in 3D Printing Process Using Machine Learning and Image Classification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Wu et 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Infill patterns (honeycomb, concentric, etc.), defect types (seam, irregular polygon, circle, rectangle, triangle), grayscale features (mean, SD, pixel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Naive Bayes Classifier, J48 Decision Trees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J48 achieved 95.51% accuracy in detecting malicious infill defects. Features extracted from simulated layer-by-layer images.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Tested only on simulated images; limited to honeycomb infill patterns; defects not validated in physical environments.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752287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68035" y="424119"/>
            <a:ext cx="6941127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2400" b="1" dirty="0" smtClean="0">
                <a:ln/>
                <a:solidFill>
                  <a:schemeClr val="accent4"/>
                </a:solidFill>
              </a:rPr>
              <a:t>Literature Survey</a:t>
            </a:r>
            <a:endParaRPr lang="en-IN" sz="2400" b="1" dirty="0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17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5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269871"/>
              </p:ext>
            </p:extLst>
          </p:nvPr>
        </p:nvGraphicFramePr>
        <p:xfrm>
          <a:off x="789709" y="651162"/>
          <a:ext cx="10564090" cy="50430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141360">
                  <a:extLst>
                    <a:ext uri="{9D8B030D-6E8A-4147-A177-3AD203B41FA5}">
                      <a16:colId xmlns:a16="http://schemas.microsoft.com/office/drawing/2014/main" val="1105726722"/>
                    </a:ext>
                  </a:extLst>
                </a:gridCol>
                <a:gridCol w="7422730">
                  <a:extLst>
                    <a:ext uri="{9D8B030D-6E8A-4147-A177-3AD203B41FA5}">
                      <a16:colId xmlns:a16="http://schemas.microsoft.com/office/drawing/2014/main" val="4067237477"/>
                    </a:ext>
                  </a:extLst>
                </a:gridCol>
              </a:tblGrid>
              <a:tr h="39315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Aspect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u="none" strike="noStrike" dirty="0">
                          <a:effectLst/>
                        </a:rPr>
                        <a:t>Details</a:t>
                      </a:r>
                      <a:endParaRPr lang="en-IN" sz="2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8041127"/>
                  </a:ext>
                </a:extLst>
              </a:tr>
              <a:tr h="37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Dataset Source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Experimental data collected from </a:t>
                      </a:r>
                      <a:r>
                        <a:rPr lang="en-US" sz="1800" u="none" strike="noStrike" dirty="0" err="1" smtClean="0">
                          <a:effectLst/>
                        </a:rPr>
                        <a:t>kaggle</a:t>
                      </a:r>
                      <a:r>
                        <a:rPr lang="en-US" sz="1800" u="none" strike="noStrike" baseline="0" dirty="0" smtClean="0">
                          <a:effectLst/>
                        </a:rPr>
                        <a:t> and </a:t>
                      </a:r>
                      <a:r>
                        <a:rPr lang="en-US" sz="1800" u="none" strike="noStrike" dirty="0" smtClean="0">
                          <a:effectLst/>
                        </a:rPr>
                        <a:t>Research papers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9138848"/>
                  </a:ext>
                </a:extLst>
              </a:tr>
              <a:tr h="35741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</a:rPr>
                        <a:t>Features Considered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Wall Thickness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3756807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Infill Density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31429852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Layer Height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2215934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Bed Temperature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7889218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Nozzle Temperature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01664"/>
                  </a:ext>
                </a:extLst>
              </a:tr>
              <a:tr h="35741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Fan Speed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935509"/>
                  </a:ext>
                </a:extLst>
              </a:tr>
              <a:tr h="37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Print Speed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424448"/>
                  </a:ext>
                </a:extLst>
              </a:tr>
              <a:tr h="375280"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effectLst/>
                        </a:rPr>
                        <a:t>Target Variable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Tensile Strength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843216"/>
                  </a:ext>
                </a:extLst>
              </a:tr>
              <a:tr h="35741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</a:rPr>
                        <a:t>Data </a:t>
                      </a:r>
                      <a:r>
                        <a:rPr lang="en-IN" sz="1800" u="none" strike="noStrike" dirty="0" smtClean="0">
                          <a:effectLst/>
                        </a:rPr>
                        <a:t>Pre-processing </a:t>
                      </a:r>
                      <a:r>
                        <a:rPr lang="en-IN" sz="1800" u="none" strike="noStrike" dirty="0">
                          <a:effectLst/>
                        </a:rPr>
                        <a:t>Steps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- Removed non-numeric data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0222774"/>
                  </a:ext>
                </a:extLst>
              </a:tr>
              <a:tr h="64691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 Handled missing values by imputing with the column mean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0361062"/>
                  </a:ext>
                </a:extLst>
              </a:tr>
              <a:tr h="37528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- Split data into training (80%) and testing (20%) sets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6651204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89709" y="60700"/>
            <a:ext cx="69549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sz="20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Dataset Discussion</a:t>
            </a:r>
            <a:endParaRPr lang="en-IN" sz="2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96836" y="6165273"/>
            <a:ext cx="74260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 of </a:t>
            </a:r>
            <a:r>
              <a:rPr lang="en-US" dirty="0" err="1" smtClean="0"/>
              <a:t>kaggle</a:t>
            </a:r>
            <a:r>
              <a:rPr lang="en-US" dirty="0" smtClean="0"/>
              <a:t> data </a:t>
            </a:r>
            <a:r>
              <a:rPr lang="en-US" u="sng" dirty="0" smtClean="0"/>
              <a:t>-https</a:t>
            </a:r>
            <a:r>
              <a:rPr lang="en-US" u="sng" dirty="0"/>
              <a:t>://www.kaggle.com/datasets/afumetto/3dprinter?select=data.csv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401598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</a:t>
            </a:r>
            <a:r>
              <a:rPr lang="en-IN" dirty="0" smtClean="0"/>
              <a:t>Pre-processing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 </a:t>
            </a:r>
            <a:r>
              <a:rPr lang="en-IN" dirty="0"/>
              <a:t>Dropped irrelevant labels like Roughness and Elongation (not the current target</a:t>
            </a:r>
            <a:r>
              <a:rPr lang="en-IN" dirty="0" smtClean="0"/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Removed </a:t>
            </a:r>
            <a:r>
              <a:rPr lang="en-IN" dirty="0"/>
              <a:t>non-numeric or redundant </a:t>
            </a:r>
            <a:r>
              <a:rPr lang="en-IN" dirty="0" smtClean="0"/>
              <a:t>features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Encoded </a:t>
            </a:r>
            <a:r>
              <a:rPr lang="en-IN" dirty="0"/>
              <a:t>categorical features like Material and Infill </a:t>
            </a:r>
            <a:r>
              <a:rPr lang="en-IN" dirty="0" smtClean="0"/>
              <a:t>Pattern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 smtClean="0"/>
              <a:t>Handled </a:t>
            </a:r>
            <a:r>
              <a:rPr lang="en-IN" dirty="0"/>
              <a:t>missing values using mean </a:t>
            </a:r>
            <a:r>
              <a:rPr lang="en-IN" dirty="0" smtClean="0"/>
              <a:t>imputation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The Infill Pattern was excluded from the model due to its low correlation coefficient of 0.28 with Tensile Strength, indicating a weak relationship. It was also seldom cited in relevant 3D printing research as a significant factor.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6</a:t>
            </a:fld>
            <a:endParaRPr b="0"/>
          </a:p>
        </p:txBody>
      </p:sp>
    </p:spTree>
    <p:extLst>
      <p:ext uri="{BB962C8B-B14F-4D97-AF65-F5344CB8AC3E}">
        <p14:creationId xmlns:p14="http://schemas.microsoft.com/office/powerpoint/2010/main" val="411746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638" y="0"/>
            <a:ext cx="10515600" cy="619991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5. Exploratory Data Analysis (EDA)</a:t>
            </a:r>
            <a:endParaRPr lang="en-IN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7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37" y="619991"/>
            <a:ext cx="10791161" cy="547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32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8</a:t>
            </a:fld>
            <a:endParaRPr b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803563" y="276255"/>
          <a:ext cx="10764984" cy="5495126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794164">
                  <a:extLst>
                    <a:ext uri="{9D8B030D-6E8A-4147-A177-3AD203B41FA5}">
                      <a16:colId xmlns:a16="http://schemas.microsoft.com/office/drawing/2014/main" val="2052182245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88480589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111651317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495953280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704726592"/>
                    </a:ext>
                  </a:extLst>
                </a:gridCol>
                <a:gridCol w="1794164">
                  <a:extLst>
                    <a:ext uri="{9D8B030D-6E8A-4147-A177-3AD203B41FA5}">
                      <a16:colId xmlns:a16="http://schemas.microsoft.com/office/drawing/2014/main" val="3848712590"/>
                    </a:ext>
                  </a:extLst>
                </a:gridCol>
              </a:tblGrid>
              <a:tr h="22916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Model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R²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R² (Test)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MSE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MSE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6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performance of model trained on kaggle data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031128330"/>
                  </a:ext>
                </a:extLst>
              </a:tr>
              <a:tr h="47024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Linear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0.5482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0.6423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40.3381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21.5732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585420"/>
                  </a:ext>
                </a:extLst>
              </a:tr>
              <a:tr h="3405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 err="1">
                          <a:effectLst/>
                        </a:rPr>
                        <a:t>AdaBoost</a:t>
                      </a:r>
                      <a:r>
                        <a:rPr lang="en-IN" sz="1600" dirty="0">
                          <a:effectLst/>
                        </a:rPr>
                        <a:t>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0.8606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0.603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12.4491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23.9409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896384"/>
                  </a:ext>
                </a:extLst>
              </a:tr>
              <a:tr h="2909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XGBoost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0.6589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0.0002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20.5727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1095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Gradient Boosting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0.9618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0.7062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3.4153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17.7187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786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Random Forest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0.9382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0.7891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>
                          <a:effectLst/>
                        </a:rPr>
                        <a:t>5.5207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600" dirty="0">
                          <a:effectLst/>
                        </a:rPr>
                        <a:t>12.7192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49860"/>
                  </a:ext>
                </a:extLst>
              </a:tr>
              <a:tr h="21695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IN" sz="14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578715169"/>
                  </a:ext>
                </a:extLst>
              </a:tr>
              <a:tr h="20733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Model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R²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R²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MSE (Train)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MSE (Test)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perfromance</a:t>
                      </a:r>
                      <a:r>
                        <a:rPr lang="en-IN" sz="1400" dirty="0">
                          <a:effectLst/>
                        </a:rPr>
                        <a:t> of model trained and research paper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7295135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Linear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0.5469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0.6785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24.7431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17.5779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4625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AdaBoost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0.8077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0.7719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10.5028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12.4723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604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 err="1">
                          <a:effectLst/>
                        </a:rPr>
                        <a:t>XGBoost</a:t>
                      </a:r>
                      <a:r>
                        <a:rPr lang="en-IN" sz="1400" dirty="0">
                          <a:effectLst/>
                        </a:rPr>
                        <a:t> Regression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0.8042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0.002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10.7058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40740"/>
                  </a:ext>
                </a:extLst>
              </a:tr>
              <a:tr h="51261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Gradient Boosting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0.9405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0.8734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3.2511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6.9228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962754"/>
                  </a:ext>
                </a:extLst>
              </a:tr>
              <a:tr h="4242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Random Forest Regression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0.9276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0.8152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>
                          <a:effectLst/>
                        </a:rPr>
                        <a:t>3.9549</a:t>
                      </a:r>
                      <a:endParaRPr lang="en-IN" sz="1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400" dirty="0">
                          <a:effectLst/>
                        </a:rPr>
                        <a:t>10.1049</a:t>
                      </a:r>
                      <a:endParaRPr lang="en-IN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7389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252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mtClean="0"/>
              <a:t>|</a:t>
            </a:r>
            <a:r>
              <a:rPr lang="en-US" b="0" smtClean="0"/>
              <a:t>  </a:t>
            </a:r>
            <a:fld id="{00000000-1234-1234-1234-123412341234}" type="slidenum">
              <a:rPr lang="en-US" b="0" smtClean="0"/>
              <a:t>9</a:t>
            </a:fld>
            <a:endParaRPr b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347" y="0"/>
            <a:ext cx="9367166" cy="628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956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hmedabad University ">
      <a:dk1>
        <a:srgbClr val="000000"/>
      </a:dk1>
      <a:lt1>
        <a:srgbClr val="FFFFFF"/>
      </a:lt1>
      <a:dk2>
        <a:srgbClr val="7D1916"/>
      </a:dk2>
      <a:lt2>
        <a:srgbClr val="F2F1EE"/>
      </a:lt2>
      <a:accent1>
        <a:srgbClr val="894C00"/>
      </a:accent1>
      <a:accent2>
        <a:srgbClr val="7F4700"/>
      </a:accent2>
      <a:accent3>
        <a:srgbClr val="A5A5A5"/>
      </a:accent3>
      <a:accent4>
        <a:srgbClr val="BC933E"/>
      </a:accent4>
      <a:accent5>
        <a:srgbClr val="000000"/>
      </a:accent5>
      <a:accent6>
        <a:srgbClr val="FEFFFF"/>
      </a:accent6>
      <a:hlink>
        <a:srgbClr val="000000"/>
      </a:hlink>
      <a:folHlink>
        <a:srgbClr val="FE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3348</TotalTime>
  <Words>1502</Words>
  <Application>Microsoft Office PowerPoint</Application>
  <PresentationFormat>Widescreen</PresentationFormat>
  <Paragraphs>334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Helvetica Neue Light</vt:lpstr>
      <vt:lpstr>Arial</vt:lpstr>
      <vt:lpstr>Times New Roman</vt:lpstr>
      <vt:lpstr>Helvetica Neue</vt:lpstr>
      <vt:lpstr>Wingdings</vt:lpstr>
      <vt:lpstr>Calibri</vt:lpstr>
      <vt:lpstr>Office Theme</vt:lpstr>
      <vt:lpstr>Course Name: Machine Learning for Theory and Practices(CSE 623) Group Details: Rampal Singh (AU 2449006)</vt:lpstr>
      <vt:lpstr>Problem statement</vt:lpstr>
      <vt:lpstr>PowerPoint Presentation</vt:lpstr>
      <vt:lpstr>PowerPoint Presentation</vt:lpstr>
      <vt:lpstr>PowerPoint Presentation</vt:lpstr>
      <vt:lpstr>Data Pre-processing</vt:lpstr>
      <vt:lpstr>5. Exploratory Data Analysis (EDA)</vt:lpstr>
      <vt:lpstr>PowerPoint Presentation</vt:lpstr>
      <vt:lpstr>PowerPoint Presentation</vt:lpstr>
      <vt:lpstr>Model Evaluation &amp; Results</vt:lpstr>
      <vt:lpstr>CROSSFLOD VALIDATION</vt:lpstr>
      <vt:lpstr>PowerPoint Presentation</vt:lpstr>
      <vt:lpstr>PowerPoint Presentation</vt:lpstr>
      <vt:lpstr>User interface to predict tensile strength </vt:lpstr>
      <vt:lpstr>PowerPoint Presentation</vt:lpstr>
      <vt:lpstr>Hyper parameter tuning</vt:lpstr>
      <vt:lpstr>R^2 comparison before and after hyper parameter tuning</vt:lpstr>
      <vt:lpstr>R^2 comparison before and after hyper parameter tuning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Work: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Regression and Regularisation</dc:title>
  <dc:creator>Admin</dc:creator>
  <cp:lastModifiedBy>Admin</cp:lastModifiedBy>
  <cp:revision>58</cp:revision>
  <dcterms:modified xsi:type="dcterms:W3CDTF">2025-04-13T17:17:25Z</dcterms:modified>
</cp:coreProperties>
</file>