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91" r:id="rId3"/>
    <p:sldId id="260" r:id="rId4"/>
    <p:sldId id="290" r:id="rId5"/>
    <p:sldId id="287" r:id="rId6"/>
    <p:sldId id="280" r:id="rId7"/>
    <p:sldId id="292" r:id="rId8"/>
    <p:sldId id="283" r:id="rId9"/>
    <p:sldId id="284" r:id="rId10"/>
    <p:sldId id="285" r:id="rId11"/>
    <p:sldId id="273" r:id="rId12"/>
    <p:sldId id="276" r:id="rId13"/>
    <p:sldId id="275" r:id="rId14"/>
    <p:sldId id="274" r:id="rId15"/>
    <p:sldId id="277" r:id="rId16"/>
    <p:sldId id="289" r:id="rId17"/>
    <p:sldId id="281" r:id="rId18"/>
    <p:sldId id="282" r:id="rId19"/>
    <p:sldId id="265" r:id="rId20"/>
    <p:sldId id="288" r:id="rId21"/>
    <p:sldId id="266" r:id="rId22"/>
    <p:sldId id="264" r:id="rId23"/>
    <p:sldId id="269" r:id="rId24"/>
    <p:sldId id="270" r:id="rId25"/>
    <p:sldId id="271" r:id="rId26"/>
  </p:sldIdLst>
  <p:sldSz cx="12192000" cy="6858000"/>
  <p:notesSz cx="6858000" cy="9144000"/>
  <p:embeddedFontLst>
    <p:embeddedFont>
      <p:font typeface="Helvetica Neue" panose="020B060402020202020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nva Sans Bold" panose="020B0604020202020204" charset="0"/>
      <p:regular r:id="rId36"/>
    </p:embeddedFont>
    <p:embeddedFont>
      <p:font typeface="Helvetica Neue Light" panose="020B0604020202020204" charset="0"/>
      <p:regular r:id="rId37"/>
      <p:bold r:id="rId38"/>
      <p:italic r:id="rId39"/>
      <p:boldItalic r:id="rId40"/>
    </p:embeddedFont>
    <p:embeddedFont>
      <p:font typeface="Franklin Gothic Medium" panose="020B0603020102020204" pitchFamily="34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55" autoAdjust="0"/>
  </p:normalViewPr>
  <p:slideViewPr>
    <p:cSldViewPr snapToGrid="0">
      <p:cViewPr varScale="1">
        <p:scale>
          <a:sx n="63" d="100"/>
          <a:sy n="63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30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rgbClr val="801B19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844150" y="3874808"/>
            <a:ext cx="10515600" cy="83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Helvetica Neue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42932" y="1479396"/>
            <a:ext cx="4106136" cy="1347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lang="en-US" b="0"/>
              <a:t> 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2">
            <a:alphaModFix/>
          </a:blip>
          <a:srcRect l="29654" t="38312" r="29480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94303" y="266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82427" y="17689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lang="en-US" b="0"/>
              <a:t> 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l="29654" t="38312" r="29480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orient="horz" pos="164">
          <p15:clr>
            <a:srgbClr val="FBAE40"/>
          </p15:clr>
        </p15:guide>
        <p15:guide id="5" orient="horz" pos="1003">
          <p15:clr>
            <a:srgbClr val="FBAE40"/>
          </p15:clr>
        </p15:guide>
        <p15:guide id="6" pos="121">
          <p15:clr>
            <a:srgbClr val="FBAE40"/>
          </p15:clr>
        </p15:guide>
        <p15:guide id="7" pos="370">
          <p15:clr>
            <a:srgbClr val="FBAE40"/>
          </p15:clr>
        </p15:guide>
        <p15:guide id="8" orient="horz" pos="1117">
          <p15:clr>
            <a:srgbClr val="FBAE40"/>
          </p15:clr>
        </p15:guide>
        <p15:guide id="9" pos="6992">
          <p15:clr>
            <a:srgbClr val="FBAE40"/>
          </p15:clr>
        </p15:guide>
        <p15:guide id="10" orient="horz" pos="3861">
          <p15:clr>
            <a:srgbClr val="FBAE40"/>
          </p15:clr>
        </p15:guide>
        <p15:guide id="11" pos="7559">
          <p15:clr>
            <a:srgbClr val="FBAE40"/>
          </p15:clr>
        </p15:guide>
        <p15:guide id="12" orient="horz" pos="3952">
          <p15:clr>
            <a:srgbClr val="FBAE40"/>
          </p15:clr>
        </p15:guide>
        <p15:guide id="13" orient="horz" pos="4201">
          <p15:clr>
            <a:srgbClr val="FBAE40"/>
          </p15:clr>
        </p15:guide>
        <p15:guide id="14" orient="horz" pos="41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lang="en-US" b="0"/>
              <a:t> 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l="29654" t="38312" r="29480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lang="en-US" b="0"/>
              <a:t> 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l="29654" t="38312" r="29480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lang="en-US" b="0"/>
              <a:t> 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l="29654" t="38312" r="29480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lang="en-US" b="0"/>
              <a:t> 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 l="29654" t="38312" r="29480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lang="en-US" b="0"/>
              <a:t> 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l="29654" t="38312" r="29480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lang="en-US" b="0"/>
              <a:t> 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2">
            <a:alphaModFix/>
          </a:blip>
          <a:srcRect l="29654" t="38312" r="29480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lang="en-US" b="0"/>
              <a:t> 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2">
            <a:alphaModFix/>
          </a:blip>
          <a:srcRect l="29654" t="38312" r="29480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sz="2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" name="Google Shape;12;p1"/>
          <p:cNvGrpSpPr/>
          <p:nvPr/>
        </p:nvGrpSpPr>
        <p:grpSpPr>
          <a:xfrm>
            <a:off x="0" y="6756400"/>
            <a:ext cx="12192000" cy="105496"/>
            <a:chOff x="0" y="6756400"/>
            <a:chExt cx="12192000" cy="105496"/>
          </a:xfrm>
        </p:grpSpPr>
        <p:pic>
          <p:nvPicPr>
            <p:cNvPr id="13" name="Google Shape;13;p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"/>
            <p:cNvPicPr preferRelativeResize="0"/>
            <p:nvPr/>
          </p:nvPicPr>
          <p:blipFill rotWithShape="1">
            <a:blip r:embed="rId13">
              <a:alphaModFix/>
            </a:blip>
            <a:srcRect r="71580" b="15585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1"/>
            <p:cNvPicPr preferRelativeResize="0"/>
            <p:nvPr/>
          </p:nvPicPr>
          <p:blipFill rotWithShape="1">
            <a:blip r:embed="rId14">
              <a:alphaModFix/>
            </a:blip>
            <a:srcRect r="71580" b="15585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lang="en-US" b="0"/>
              <a:t> 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17" name="Google Shape;17;p1"/>
          <p:cNvSpPr txBox="1">
            <a:spLocks noGrp="1"/>
          </p:cNvSpPr>
          <p:nvPr>
            <p:ph type="dt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pr10061158" TargetMode="External"/><Relationship Id="rId2" Type="http://schemas.openxmlformats.org/officeDocument/2006/relationships/hyperlink" Target="https://doi.org/10.1016/j.promfg.2018.07.11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62520/fujece.1604379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747170" y="4221173"/>
            <a:ext cx="10515600" cy="83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ea typeface="Arial"/>
                <a:cs typeface="Arial"/>
                <a:sym typeface="Arial"/>
              </a:rPr>
              <a:t>Course </a:t>
            </a:r>
            <a:r>
              <a:rPr lang="en-US" sz="2000" dirty="0">
                <a:solidFill>
                  <a:srgbClr val="FFFF00"/>
                </a:solidFill>
                <a:ea typeface="Arial"/>
                <a:cs typeface="Arial"/>
                <a:sym typeface="Arial"/>
              </a:rPr>
              <a:t>Name: </a:t>
            </a:r>
            <a:r>
              <a:rPr lang="en-US" sz="2000" dirty="0"/>
              <a:t>Machine Learning for </a:t>
            </a:r>
            <a:r>
              <a:rPr lang="en-US" sz="2000" dirty="0" smtClean="0"/>
              <a:t>Theory and Practices(CSE </a:t>
            </a:r>
            <a:r>
              <a:rPr lang="en-US" sz="2000" dirty="0"/>
              <a:t>623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FF00"/>
                </a:solidFill>
              </a:rPr>
              <a:t>Submitted To </a:t>
            </a:r>
            <a:r>
              <a:rPr lang="en-US" sz="2000" dirty="0" smtClean="0"/>
              <a:t>– Prof. (Dr.) </a:t>
            </a:r>
            <a:r>
              <a:rPr lang="en-US" sz="2000" dirty="0" err="1" smtClean="0"/>
              <a:t>Mehul</a:t>
            </a:r>
            <a:r>
              <a:rPr lang="en-US" sz="2000" dirty="0" smtClean="0"/>
              <a:t> </a:t>
            </a:r>
            <a:r>
              <a:rPr lang="en-US" sz="2000" dirty="0" err="1" smtClean="0"/>
              <a:t>Rawal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FFFF00"/>
                </a:solidFill>
                <a:ea typeface="Arial"/>
                <a:cs typeface="Arial"/>
                <a:sym typeface="Arial"/>
              </a:rPr>
              <a:t>Group Details: </a:t>
            </a:r>
            <a:r>
              <a:rPr lang="en-US" sz="2000" dirty="0" err="1">
                <a:solidFill>
                  <a:schemeClr val="bg1"/>
                </a:solidFill>
                <a:ea typeface="Arial"/>
                <a:cs typeface="Arial"/>
              </a:rPr>
              <a:t>Rampal</a:t>
            </a:r>
            <a:r>
              <a:rPr lang="en-US" sz="2000" dirty="0">
                <a:solidFill>
                  <a:schemeClr val="bg1"/>
                </a:solidFill>
                <a:ea typeface="Arial"/>
                <a:cs typeface="Arial"/>
              </a:rPr>
              <a:t> Singh (AU 2449006)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6364" y="426721"/>
            <a:ext cx="116516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Helvetica Neue"/>
                <a:sym typeface="Helvetica Neue"/>
              </a:rPr>
              <a:t>Project Name: </a:t>
            </a:r>
            <a:endParaRPr lang="en-US" sz="2000" b="1" dirty="0" smtClean="0">
              <a:solidFill>
                <a:srgbClr val="FFFF00"/>
              </a:solidFill>
              <a:latin typeface="Helvetica Neue"/>
              <a:sym typeface="Helvetica Neue"/>
            </a:endParaRPr>
          </a:p>
          <a:p>
            <a:r>
              <a:rPr lang="en-US" sz="2000" b="1" dirty="0" smtClean="0">
                <a:solidFill>
                  <a:srgbClr val="FFFFFF"/>
                </a:solidFill>
                <a:latin typeface="Helvetica Neue"/>
                <a:sym typeface="Helvetica Neue"/>
              </a:rPr>
              <a:t>Predicting </a:t>
            </a:r>
            <a:r>
              <a:rPr lang="en-US" sz="2000" b="1" dirty="0">
                <a:solidFill>
                  <a:srgbClr val="FFFFFF"/>
                </a:solidFill>
                <a:latin typeface="Helvetica Neue"/>
                <a:sym typeface="Helvetica Neue"/>
              </a:rPr>
              <a:t>Tensile Strength in 3D-Printed Materials using Linear Regression </a:t>
            </a:r>
            <a:r>
              <a:rPr lang="en-US" sz="2000" b="1" dirty="0" err="1">
                <a:solidFill>
                  <a:srgbClr val="FFFFFF"/>
                </a:solidFill>
                <a:latin typeface="Helvetica Neue"/>
                <a:sym typeface="Helvetica Neue"/>
              </a:rPr>
              <a:t>AdaBoost</a:t>
            </a:r>
            <a:r>
              <a:rPr lang="en-US" sz="2000" b="1" dirty="0">
                <a:solidFill>
                  <a:srgbClr val="FFFFFF"/>
                </a:solidFill>
                <a:latin typeface="Helvetica Neue"/>
                <a:sym typeface="Helvetica Neue"/>
              </a:rPr>
              <a:t> Regression </a:t>
            </a:r>
            <a:r>
              <a:rPr lang="en-US" sz="2000" b="1" dirty="0" err="1">
                <a:solidFill>
                  <a:srgbClr val="FFFFFF"/>
                </a:solidFill>
                <a:latin typeface="Helvetica Neue"/>
                <a:sym typeface="Helvetica Neue"/>
              </a:rPr>
              <a:t>XGBoost</a:t>
            </a:r>
            <a:r>
              <a:rPr lang="en-US" sz="2000" b="1" dirty="0">
                <a:solidFill>
                  <a:srgbClr val="FFFFFF"/>
                </a:solidFill>
                <a:latin typeface="Helvetica Neue"/>
                <a:sym typeface="Helvetica Neue"/>
              </a:rPr>
              <a:t> Regression ,Gradient Boosting Regression Random Forest Regression </a:t>
            </a:r>
            <a:r>
              <a:rPr lang="en-US" sz="3400" b="1" dirty="0">
                <a:solidFill>
                  <a:srgbClr val="FFFFFF"/>
                </a:solidFill>
                <a:latin typeface="Helvetica Neue"/>
                <a:sym typeface="Helvetica Neue"/>
              </a:rPr>
              <a:t/>
            </a:r>
            <a:br>
              <a:rPr lang="en-US" sz="3400" b="1" dirty="0">
                <a:solidFill>
                  <a:srgbClr val="FFFFFF"/>
                </a:solidFill>
                <a:latin typeface="Helvetica Neue"/>
                <a:sym typeface="Helvetica Neue"/>
              </a:rPr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10</a:t>
            </a:fld>
            <a:endParaRPr b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3" y="1216147"/>
            <a:ext cx="8951994" cy="44257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320040"/>
            <a:ext cx="84886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Comparison of Test MSE with and Without Cross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8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to predict tensile strength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11</a:t>
            </a:fld>
            <a:endParaRPr b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18" y="1703100"/>
            <a:ext cx="5029200" cy="409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12</a:t>
            </a:fld>
            <a:endParaRPr b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04777"/>
              </p:ext>
            </p:extLst>
          </p:nvPr>
        </p:nvGraphicFramePr>
        <p:xfrm>
          <a:off x="1269077" y="261301"/>
          <a:ext cx="10557162" cy="6400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87660">
                  <a:extLst>
                    <a:ext uri="{9D8B030D-6E8A-4147-A177-3AD203B41FA5}">
                      <a16:colId xmlns:a16="http://schemas.microsoft.com/office/drawing/2014/main" val="2303836018"/>
                    </a:ext>
                  </a:extLst>
                </a:gridCol>
                <a:gridCol w="2390623">
                  <a:extLst>
                    <a:ext uri="{9D8B030D-6E8A-4147-A177-3AD203B41FA5}">
                      <a16:colId xmlns:a16="http://schemas.microsoft.com/office/drawing/2014/main" val="2573069235"/>
                    </a:ext>
                  </a:extLst>
                </a:gridCol>
                <a:gridCol w="4378163">
                  <a:extLst>
                    <a:ext uri="{9D8B030D-6E8A-4147-A177-3AD203B41FA5}">
                      <a16:colId xmlns:a16="http://schemas.microsoft.com/office/drawing/2014/main" val="3688397117"/>
                    </a:ext>
                  </a:extLst>
                </a:gridCol>
                <a:gridCol w="947016">
                  <a:extLst>
                    <a:ext uri="{9D8B030D-6E8A-4147-A177-3AD203B41FA5}">
                      <a16:colId xmlns:a16="http://schemas.microsoft.com/office/drawing/2014/main" val="3704187324"/>
                    </a:ext>
                  </a:extLst>
                </a:gridCol>
                <a:gridCol w="953700">
                  <a:extLst>
                    <a:ext uri="{9D8B030D-6E8A-4147-A177-3AD203B41FA5}">
                      <a16:colId xmlns:a16="http://schemas.microsoft.com/office/drawing/2014/main" val="3064594409"/>
                    </a:ext>
                  </a:extLst>
                </a:gridCol>
              </a:tblGrid>
              <a:tr h="807720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Method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Parameters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R² Score (Test)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 (Test)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708421"/>
                  </a:ext>
                </a:extLst>
              </a:tr>
              <a:tr h="565404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 Regression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RandomizedSearchCV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{'learning_rate': 0.1896, 'n_estimators': 152}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12.0794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591115"/>
                  </a:ext>
                </a:extLst>
              </a:tr>
              <a:tr h="323088">
                <a:tc>
                  <a:txBody>
                    <a:bodyPr/>
                    <a:lstStyle/>
                    <a:p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GridSearchCV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{'learning_rate': 1.0, 'n_estimators': 200}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12.3495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703104"/>
                  </a:ext>
                </a:extLst>
              </a:tr>
              <a:tr h="565404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 Regression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RandomizedSearchCV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{'learning_rate': 0.1952, 'max_depth': 4, 'n_estimators': 71}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6.6319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38693"/>
                  </a:ext>
                </a:extLst>
              </a:tr>
              <a:tr h="565404">
                <a:tc>
                  <a:txBody>
                    <a:bodyPr/>
                    <a:lstStyle/>
                    <a:p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GridSearchCV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{'learning_rate': 0.2, 'max_depth': 3, 'n_estimators': 200}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6.4257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599870"/>
                  </a:ext>
                </a:extLst>
              </a:tr>
              <a:tr h="565404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RandomizedSearchCV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{'learning_rate': 0.1952, 'max_depth': 4, 'n_estimators': 71}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5.0861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925018"/>
                  </a:ext>
                </a:extLst>
              </a:tr>
              <a:tr h="565404"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GridSearchCV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{'learning_rate': 0.2, 'max_depth': 3, 'n_estimators': 200}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3342559"/>
                  </a:ext>
                </a:extLst>
              </a:tr>
              <a:tr h="565404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Regression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RandomizedSearchCV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{'max_depth': 20, 'min_samples_leaf': 2, 'min_samples_split': 4, 'n_estimators': 124}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41615"/>
                  </a:ext>
                </a:extLst>
              </a:tr>
              <a:tr h="565404">
                <a:tc>
                  <a:txBody>
                    <a:bodyPr/>
                    <a:lstStyle/>
                    <a:p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GridSearchCV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': None, '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min_samples_split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': 2, '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': 100}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9.4160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134293"/>
                  </a:ext>
                </a:extLst>
              </a:tr>
              <a:tr h="565404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GridSearchCV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parameters used (no tuning)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17.5779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05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6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03" y="266701"/>
            <a:ext cx="10515600" cy="800100"/>
          </a:xfrm>
        </p:spPr>
        <p:txBody>
          <a:bodyPr>
            <a:normAutofit/>
          </a:bodyPr>
          <a:lstStyle/>
          <a:p>
            <a:r>
              <a:rPr lang="en-US" sz="2800" dirty="0"/>
              <a:t>R^2 comparison before and after hyper parameter tuning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13</a:t>
            </a:fld>
            <a:endParaRPr b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38904"/>
              </p:ext>
            </p:extLst>
          </p:nvPr>
        </p:nvGraphicFramePr>
        <p:xfrm>
          <a:off x="845128" y="1419251"/>
          <a:ext cx="10096095" cy="388810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046346">
                  <a:extLst>
                    <a:ext uri="{9D8B030D-6E8A-4147-A177-3AD203B41FA5}">
                      <a16:colId xmlns:a16="http://schemas.microsoft.com/office/drawing/2014/main" val="253620032"/>
                    </a:ext>
                  </a:extLst>
                </a:gridCol>
                <a:gridCol w="1637076">
                  <a:extLst>
                    <a:ext uri="{9D8B030D-6E8A-4147-A177-3AD203B41FA5}">
                      <a16:colId xmlns:a16="http://schemas.microsoft.com/office/drawing/2014/main" val="3520934453"/>
                    </a:ext>
                  </a:extLst>
                </a:gridCol>
                <a:gridCol w="2845302">
                  <a:extLst>
                    <a:ext uri="{9D8B030D-6E8A-4147-A177-3AD203B41FA5}">
                      <a16:colId xmlns:a16="http://schemas.microsoft.com/office/drawing/2014/main" val="3996820437"/>
                    </a:ext>
                  </a:extLst>
                </a:gridCol>
                <a:gridCol w="3567371">
                  <a:extLst>
                    <a:ext uri="{9D8B030D-6E8A-4147-A177-3AD203B41FA5}">
                      <a16:colId xmlns:a16="http://schemas.microsoft.com/office/drawing/2014/main" val="1441970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Model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Before Tuning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After Tuning (</a:t>
                      </a:r>
                      <a:r>
                        <a:rPr lang="en-IN" sz="2800" u="none" strike="noStrike" dirty="0" err="1">
                          <a:effectLst/>
                        </a:rPr>
                        <a:t>GridSearchCV</a:t>
                      </a:r>
                      <a:r>
                        <a:rPr lang="en-IN" sz="2800" u="none" strike="noStrike" dirty="0">
                          <a:effectLst/>
                        </a:rPr>
                        <a:t>)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After Tuning (</a:t>
                      </a:r>
                      <a:r>
                        <a:rPr lang="en-IN" sz="2800" u="none" strike="noStrike" dirty="0" smtClean="0">
                          <a:effectLst/>
                        </a:rPr>
                        <a:t>Randomized</a:t>
                      </a:r>
                    </a:p>
                    <a:p>
                      <a:pPr algn="ctr" fontAlgn="ctr"/>
                      <a:r>
                        <a:rPr lang="en-IN" sz="2800" u="none" strike="noStrike" dirty="0" err="1" smtClean="0">
                          <a:effectLst/>
                        </a:rPr>
                        <a:t>SearchCV</a:t>
                      </a:r>
                      <a:r>
                        <a:rPr lang="en-IN" sz="2800" u="none" strike="noStrike" dirty="0">
                          <a:effectLst/>
                        </a:rPr>
                        <a:t>)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0138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AdaBoost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0.7719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0.7741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0.779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42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Gradient Boosting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0.8734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0.8251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0.906966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201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Random Forest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0.8111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0.8278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0.796391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696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XGBoost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0.8042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0.8825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0.878691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9519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0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02" y="266700"/>
            <a:ext cx="10891115" cy="619991"/>
          </a:xfrm>
        </p:spPr>
        <p:txBody>
          <a:bodyPr>
            <a:noAutofit/>
          </a:bodyPr>
          <a:lstStyle/>
          <a:p>
            <a:r>
              <a:rPr lang="en-US" sz="2800" dirty="0" smtClean="0"/>
              <a:t>R^2 comparison before and after hyper parameter tuning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14</a:t>
            </a:fld>
            <a:endParaRPr b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886691"/>
            <a:ext cx="9832860" cy="577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15</a:t>
            </a:fld>
            <a:endParaRPr b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335280"/>
            <a:ext cx="11064239" cy="57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16</a:t>
            </a:fld>
            <a:endParaRPr b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600156"/>
            <a:ext cx="11338560" cy="56845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20240" y="182880"/>
            <a:ext cx="832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Permutation Feature Importance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25316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17</a:t>
            </a:fld>
            <a:endParaRPr b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29" y="579119"/>
            <a:ext cx="10046270" cy="58122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7840" y="123706"/>
            <a:ext cx="888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Mean Absolute SHAP (</a:t>
            </a:r>
            <a:r>
              <a:rPr lang="en-IN" sz="1800" b="1" dirty="0" err="1"/>
              <a:t>SHapley</a:t>
            </a:r>
            <a:r>
              <a:rPr lang="en-IN" sz="1800" b="1" dirty="0"/>
              <a:t> Additive </a:t>
            </a:r>
            <a:r>
              <a:rPr lang="en-IN" sz="1800" b="1" dirty="0" err="1"/>
              <a:t>exPlanations</a:t>
            </a:r>
            <a:r>
              <a:rPr lang="en-IN" sz="1800" dirty="0" smtClean="0"/>
              <a:t>.)</a:t>
            </a:r>
            <a:r>
              <a:rPr lang="en-US" sz="1800" b="1" dirty="0" smtClean="0"/>
              <a:t> Value per Feature 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27467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18</a:t>
            </a:fld>
            <a:endParaRPr b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38" y="710447"/>
            <a:ext cx="10058400" cy="55742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77440" y="167640"/>
            <a:ext cx="684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SHAP Value Distribution per feature by methods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81226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03" y="266701"/>
            <a:ext cx="10515600" cy="586740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</a:t>
            </a:r>
            <a:r>
              <a:rPr lang="en-US" dirty="0" smtClean="0"/>
              <a:t>Scope: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27" y="1051560"/>
            <a:ext cx="10515600" cy="506872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Integration with Real-Time 3D Printing Systems:</a:t>
            </a:r>
          </a:p>
          <a:p>
            <a:pPr marL="533400" lvl="1" indent="0">
              <a:buNone/>
            </a:pPr>
            <a:r>
              <a:rPr lang="en-IN" sz="2400" dirty="0"/>
              <a:t>The trained models can be embedded into 3D printers or slicing software to predict and optimize tensile strength in real time before printing, helping users choose the best parameters.</a:t>
            </a:r>
          </a:p>
          <a:p>
            <a:r>
              <a:rPr lang="en-IN" b="1" dirty="0"/>
              <a:t>Expansion to Other Mechanical Properties:</a:t>
            </a:r>
          </a:p>
          <a:p>
            <a:pPr marL="533400" lvl="1" indent="0">
              <a:buNone/>
            </a:pPr>
            <a:r>
              <a:rPr lang="en-IN" sz="2400" dirty="0"/>
              <a:t>Future work can extend beyond tensile strength to include properties like flexural strength, impact resistance, surface roughness, and dimensional accuracy, making the prediction model more comprehensive.</a:t>
            </a:r>
          </a:p>
          <a:p>
            <a:r>
              <a:rPr lang="en-IN" b="1" dirty="0" smtClean="0"/>
              <a:t>Inclusion </a:t>
            </a:r>
            <a:r>
              <a:rPr lang="en-IN" b="1" dirty="0"/>
              <a:t>of Advanced Materials and Composite Filaments:</a:t>
            </a:r>
          </a:p>
          <a:p>
            <a:pPr marL="533400" lvl="1" indent="0">
              <a:buNone/>
            </a:pPr>
            <a:r>
              <a:rPr lang="en-IN" sz="2400" dirty="0"/>
              <a:t>The model can be enhanced by including new-age materials like carbon </a:t>
            </a:r>
            <a:r>
              <a:rPr lang="en-IN" sz="2400" dirty="0" err="1"/>
              <a:t>fiber</a:t>
            </a:r>
            <a:r>
              <a:rPr lang="en-IN" sz="2400" dirty="0"/>
              <a:t>-reinforced PLA, PETG, and Nylon, making it suitable for industrial applications.</a:t>
            </a:r>
          </a:p>
          <a:p>
            <a:r>
              <a:rPr lang="en-IN" b="1" dirty="0" smtClean="0"/>
              <a:t>Deployment </a:t>
            </a:r>
            <a:r>
              <a:rPr lang="en-IN" b="1" dirty="0"/>
              <a:t>as a Web or Mobile Application:</a:t>
            </a:r>
          </a:p>
          <a:p>
            <a:pPr marL="533400" lvl="1" indent="0">
              <a:buNone/>
            </a:pPr>
            <a:r>
              <a:rPr lang="en-IN" sz="2400" dirty="0"/>
              <a:t>The prediction system can be turned into a user-friendly app or dashboard for manufacturers and engineers to input parameters and instantly get strength predictions.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19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0043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645886"/>
            <a:ext cx="1399386" cy="928273"/>
            <a:chOff x="0" y="0"/>
            <a:chExt cx="485785" cy="366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5785" cy="366725"/>
            </a:xfrm>
            <a:custGeom>
              <a:avLst/>
              <a:gdLst/>
              <a:ahLst/>
              <a:cxnLst/>
              <a:rect l="l" t="t" r="r" b="b"/>
              <a:pathLst>
                <a:path w="485785" h="366725">
                  <a:moveTo>
                    <a:pt x="0" y="0"/>
                  </a:moveTo>
                  <a:lnTo>
                    <a:pt x="485785" y="0"/>
                  </a:lnTo>
                  <a:lnTo>
                    <a:pt x="485785" y="366725"/>
                  </a:lnTo>
                  <a:lnTo>
                    <a:pt x="0" y="366725"/>
                  </a:lnTo>
                  <a:close/>
                </a:path>
              </a:pathLst>
            </a:custGeom>
            <a:solidFill>
              <a:srgbClr val="01008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5785" cy="4238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sz="1799" b="1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Objectives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17163" y="2595672"/>
            <a:ext cx="1282740" cy="1028700"/>
            <a:chOff x="0" y="0"/>
            <a:chExt cx="506761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6761" cy="406400"/>
            </a:xfrm>
            <a:custGeom>
              <a:avLst/>
              <a:gdLst/>
              <a:ahLst/>
              <a:cxnLst/>
              <a:rect l="l" t="t" r="r" b="b"/>
              <a:pathLst>
                <a:path w="506761" h="406400">
                  <a:moveTo>
                    <a:pt x="0" y="0"/>
                  </a:moveTo>
                  <a:lnTo>
                    <a:pt x="506761" y="0"/>
                  </a:lnTo>
                  <a:lnTo>
                    <a:pt x="5067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78A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06761" cy="4635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519"/>
                </a:lnSpc>
              </a:pPr>
              <a:r>
                <a:rPr lang="en-US" sz="1799" b="1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Previous Comments</a:t>
              </a:r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399386" y="3110022"/>
            <a:ext cx="417777" cy="0"/>
          </a:xfrm>
          <a:prstGeom prst="line">
            <a:avLst/>
          </a:prstGeom>
          <a:ln>
            <a:headEnd type="none" w="sm" len="sm"/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grpSp>
        <p:nvGrpSpPr>
          <p:cNvPr id="9" name="Group 9"/>
          <p:cNvGrpSpPr/>
          <p:nvPr/>
        </p:nvGrpSpPr>
        <p:grpSpPr>
          <a:xfrm>
            <a:off x="3517680" y="1749371"/>
            <a:ext cx="1571055" cy="2576639"/>
            <a:chOff x="0" y="0"/>
            <a:chExt cx="620664" cy="162946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0664" cy="1629464"/>
            </a:xfrm>
            <a:custGeom>
              <a:avLst/>
              <a:gdLst/>
              <a:ahLst/>
              <a:cxnLst/>
              <a:rect l="l" t="t" r="r" b="b"/>
              <a:pathLst>
                <a:path w="620664" h="1629464">
                  <a:moveTo>
                    <a:pt x="0" y="0"/>
                  </a:moveTo>
                  <a:lnTo>
                    <a:pt x="620664" y="0"/>
                  </a:lnTo>
                  <a:lnTo>
                    <a:pt x="620664" y="1629464"/>
                  </a:lnTo>
                  <a:lnTo>
                    <a:pt x="0" y="1629464"/>
                  </a:lnTo>
                  <a:close/>
                </a:path>
              </a:pathLst>
            </a:custGeom>
            <a:solidFill>
              <a:srgbClr val="8A1D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620664" cy="168661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519"/>
                </a:lnSpc>
              </a:pPr>
              <a:r>
                <a:rPr lang="en-US" sz="1799" b="1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Prediction of Tesile strength of  research paper data using previous ML Model (RFG)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>
            <a:off x="3099902" y="3110022"/>
            <a:ext cx="396169" cy="0"/>
          </a:xfrm>
          <a:prstGeom prst="line">
            <a:avLst/>
          </a:prstGeom>
          <a:ln>
            <a:headEnd type="none" w="sm" len="sm"/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grpSp>
        <p:nvGrpSpPr>
          <p:cNvPr id="13" name="Group 13"/>
          <p:cNvGrpSpPr/>
          <p:nvPr/>
        </p:nvGrpSpPr>
        <p:grpSpPr>
          <a:xfrm>
            <a:off x="5316982" y="1659001"/>
            <a:ext cx="1465013" cy="2667009"/>
            <a:chOff x="0" y="-57150"/>
            <a:chExt cx="578770" cy="174415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78770" cy="1687008"/>
            </a:xfrm>
            <a:custGeom>
              <a:avLst/>
              <a:gdLst/>
              <a:ahLst/>
              <a:cxnLst/>
              <a:rect l="l" t="t" r="r" b="b"/>
              <a:pathLst>
                <a:path w="578770" h="1687008">
                  <a:moveTo>
                    <a:pt x="0" y="0"/>
                  </a:moveTo>
                  <a:lnTo>
                    <a:pt x="578770" y="0"/>
                  </a:lnTo>
                  <a:lnTo>
                    <a:pt x="578770" y="1687008"/>
                  </a:lnTo>
                  <a:lnTo>
                    <a:pt x="0" y="1687008"/>
                  </a:lnTo>
                  <a:close/>
                </a:path>
              </a:pathLst>
            </a:custGeom>
            <a:solidFill>
              <a:srgbClr val="007E8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578770" cy="174415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519"/>
                </a:lnSpc>
              </a:pPr>
              <a:r>
                <a:rPr lang="en-US" sz="1799" b="1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Merging This data with </a:t>
              </a:r>
              <a:r>
                <a:rPr lang="en-US" sz="1799" b="1" dirty="0" err="1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Kaggle</a:t>
              </a:r>
              <a:r>
                <a:rPr lang="en-US" sz="1799" b="1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Data and trained Model Using Updated Data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 flipV="1">
            <a:off x="5067127" y="3110022"/>
            <a:ext cx="296367" cy="0"/>
          </a:xfrm>
          <a:prstGeom prst="line">
            <a:avLst/>
          </a:prstGeom>
          <a:ln>
            <a:headEnd type="none" w="sm" len="sm"/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grpSp>
        <p:nvGrpSpPr>
          <p:cNvPr id="17" name="Group 17"/>
          <p:cNvGrpSpPr/>
          <p:nvPr/>
        </p:nvGrpSpPr>
        <p:grpSpPr>
          <a:xfrm>
            <a:off x="7092785" y="1656904"/>
            <a:ext cx="1431758" cy="2669106"/>
            <a:chOff x="-23612" y="-37723"/>
            <a:chExt cx="565633" cy="17046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42021" cy="1647481"/>
            </a:xfrm>
            <a:custGeom>
              <a:avLst/>
              <a:gdLst/>
              <a:ahLst/>
              <a:cxnLst/>
              <a:rect l="l" t="t" r="r" b="b"/>
              <a:pathLst>
                <a:path w="542021" h="1647481">
                  <a:moveTo>
                    <a:pt x="0" y="0"/>
                  </a:moveTo>
                  <a:lnTo>
                    <a:pt x="542021" y="0"/>
                  </a:lnTo>
                  <a:lnTo>
                    <a:pt x="542021" y="1647481"/>
                  </a:lnTo>
                  <a:lnTo>
                    <a:pt x="0" y="1647481"/>
                  </a:lnTo>
                  <a:close/>
                </a:path>
              </a:pathLst>
            </a:custGeom>
            <a:solidFill>
              <a:srgbClr val="F621B4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-23612" y="-37723"/>
              <a:ext cx="542021" cy="1704631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519"/>
                </a:lnSpc>
              </a:pPr>
              <a:r>
                <a:rPr lang="en-US" sz="1799" b="1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Perform 5 fold cross Validation and compare results of before CV  &amp; After CV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>
            <a:off x="6781995" y="3110022"/>
            <a:ext cx="419100" cy="0"/>
          </a:xfrm>
          <a:prstGeom prst="line">
            <a:avLst/>
          </a:prstGeom>
          <a:ln>
            <a:headEnd type="none" w="sm" len="sm"/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grpSp>
        <p:nvGrpSpPr>
          <p:cNvPr id="21" name="Group 21"/>
          <p:cNvGrpSpPr/>
          <p:nvPr/>
        </p:nvGrpSpPr>
        <p:grpSpPr>
          <a:xfrm>
            <a:off x="8827043" y="1280158"/>
            <a:ext cx="1550468" cy="3045852"/>
            <a:chOff x="-9346" y="-274601"/>
            <a:chExt cx="612531" cy="192208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03185" cy="1647481"/>
            </a:xfrm>
            <a:custGeom>
              <a:avLst/>
              <a:gdLst/>
              <a:ahLst/>
              <a:cxnLst/>
              <a:rect l="l" t="t" r="r" b="b"/>
              <a:pathLst>
                <a:path w="603185" h="1647481">
                  <a:moveTo>
                    <a:pt x="0" y="0"/>
                  </a:moveTo>
                  <a:lnTo>
                    <a:pt x="603185" y="0"/>
                  </a:lnTo>
                  <a:lnTo>
                    <a:pt x="603185" y="1647481"/>
                  </a:lnTo>
                  <a:lnTo>
                    <a:pt x="0" y="1647481"/>
                  </a:lnTo>
                  <a:close/>
                </a:path>
              </a:pathLst>
            </a:custGeom>
            <a:solidFill>
              <a:srgbClr val="FA0F0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-9346" y="-274601"/>
              <a:ext cx="603185" cy="192208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519"/>
                </a:lnSpc>
              </a:pPr>
              <a:r>
                <a:rPr lang="en-US" sz="1799" b="1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Perform Hyper</a:t>
              </a:r>
            </a:p>
            <a:p>
              <a:pPr algn="ctr">
                <a:lnSpc>
                  <a:spcPts val="2519"/>
                </a:lnSpc>
              </a:pPr>
              <a:r>
                <a:rPr lang="en-US" sz="1799" b="1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parameter tuning using </a:t>
              </a:r>
              <a:r>
                <a:rPr lang="en-US" sz="1799" b="1" dirty="0" err="1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GridSearch</a:t>
              </a:r>
              <a:endParaRPr lang="en-US" sz="17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endParaRPr>
            </a:p>
            <a:p>
              <a:pPr algn="ctr">
                <a:lnSpc>
                  <a:spcPts val="2519"/>
                </a:lnSpc>
              </a:pPr>
              <a:r>
                <a:rPr lang="en-US" sz="1799" b="1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CV Random</a:t>
              </a:r>
            </a:p>
            <a:p>
              <a:pPr algn="ctr">
                <a:lnSpc>
                  <a:spcPts val="2519"/>
                </a:lnSpc>
              </a:pPr>
              <a:r>
                <a:rPr lang="en-US" sz="1799" b="1" dirty="0" err="1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SearchCV</a:t>
              </a:r>
              <a:r>
                <a:rPr lang="en-US" sz="1799" b="1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>
            <a:off x="8524543" y="3079442"/>
            <a:ext cx="346075" cy="0"/>
          </a:xfrm>
          <a:prstGeom prst="line">
            <a:avLst/>
          </a:prstGeom>
          <a:ln>
            <a:headEnd type="none" w="sm" len="sm"/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grpSp>
        <p:nvGrpSpPr>
          <p:cNvPr id="25" name="Group 25"/>
          <p:cNvGrpSpPr/>
          <p:nvPr/>
        </p:nvGrpSpPr>
        <p:grpSpPr>
          <a:xfrm>
            <a:off x="10747243" y="1746389"/>
            <a:ext cx="1353442" cy="2579621"/>
            <a:chOff x="0" y="-57150"/>
            <a:chExt cx="534693" cy="170463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13173" cy="1647481"/>
            </a:xfrm>
            <a:custGeom>
              <a:avLst/>
              <a:gdLst/>
              <a:ahLst/>
              <a:cxnLst/>
              <a:rect l="l" t="t" r="r" b="b"/>
              <a:pathLst>
                <a:path w="513173" h="1647481">
                  <a:moveTo>
                    <a:pt x="0" y="0"/>
                  </a:moveTo>
                  <a:lnTo>
                    <a:pt x="513173" y="0"/>
                  </a:lnTo>
                  <a:lnTo>
                    <a:pt x="513173" y="1647481"/>
                  </a:lnTo>
                  <a:lnTo>
                    <a:pt x="0" y="1647481"/>
                  </a:lnTo>
                  <a:close/>
                </a:path>
              </a:pathLst>
            </a:custGeom>
            <a:solidFill>
              <a:srgbClr val="270101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57150"/>
              <a:ext cx="534693" cy="1704631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519"/>
                </a:lnSpc>
              </a:pPr>
              <a:r>
                <a:rPr lang="en-US" sz="1799" b="1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Future </a:t>
              </a:r>
            </a:p>
            <a:p>
              <a:pPr algn="ctr">
                <a:lnSpc>
                  <a:spcPts val="2519"/>
                </a:lnSpc>
              </a:pPr>
              <a:r>
                <a:rPr lang="en-US" sz="1799" b="1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Scope</a:t>
              </a:r>
            </a:p>
            <a:p>
              <a:pPr algn="ctr">
                <a:lnSpc>
                  <a:spcPts val="2519"/>
                </a:lnSpc>
              </a:pPr>
              <a:r>
                <a:rPr lang="en-US" sz="1799" b="1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&amp;</a:t>
              </a:r>
            </a:p>
            <a:p>
              <a:pPr algn="ctr">
                <a:lnSpc>
                  <a:spcPts val="2519"/>
                </a:lnSpc>
              </a:pPr>
              <a:r>
                <a:rPr lang="en-US" sz="1799" b="1" dirty="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Conclusion</a:t>
              </a:r>
            </a:p>
          </p:txBody>
        </p:sp>
      </p:grpSp>
      <p:sp>
        <p:nvSpPr>
          <p:cNvPr id="28" name="AutoShape 28"/>
          <p:cNvSpPr/>
          <p:nvPr/>
        </p:nvSpPr>
        <p:spPr>
          <a:xfrm flipV="1">
            <a:off x="10377511" y="3079442"/>
            <a:ext cx="346075" cy="0"/>
          </a:xfrm>
          <a:prstGeom prst="line">
            <a:avLst/>
          </a:prstGeom>
          <a:ln>
            <a:headEnd type="none" w="sm" len="sm"/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sp>
      <p:sp>
        <p:nvSpPr>
          <p:cNvPr id="29" name="TextBox 28"/>
          <p:cNvSpPr txBox="1"/>
          <p:nvPr/>
        </p:nvSpPr>
        <p:spPr>
          <a:xfrm>
            <a:off x="3470386" y="290745"/>
            <a:ext cx="6623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Outline of Presentation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65797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27" y="190501"/>
            <a:ext cx="10515600" cy="3886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Conclusion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27" y="731520"/>
            <a:ext cx="10515600" cy="5388768"/>
          </a:xfrm>
        </p:spPr>
        <p:txBody>
          <a:bodyPr>
            <a:normAutofit fontScale="92500"/>
          </a:bodyPr>
          <a:lstStyle/>
          <a:p>
            <a:r>
              <a:rPr lang="en-IN" b="1" u="sng" dirty="0"/>
              <a:t>Objective Achieved: </a:t>
            </a:r>
            <a:r>
              <a:rPr lang="en-IN" dirty="0"/>
              <a:t>Developed and validated multiple regression models (Linear, </a:t>
            </a:r>
            <a:r>
              <a:rPr lang="en-IN" dirty="0" err="1"/>
              <a:t>AdaBoost</a:t>
            </a:r>
            <a:r>
              <a:rPr lang="en-IN" dirty="0"/>
              <a:t>, </a:t>
            </a:r>
            <a:r>
              <a:rPr lang="en-IN" dirty="0" err="1"/>
              <a:t>XGBoost</a:t>
            </a:r>
            <a:r>
              <a:rPr lang="en-IN" dirty="0"/>
              <a:t>, Gradient Boosting, Random Forest) to predict 3D‑printed part tensile strength from process parameters</a:t>
            </a:r>
            <a:r>
              <a:rPr lang="en-IN" dirty="0" smtClean="0"/>
              <a:t>.</a:t>
            </a:r>
          </a:p>
          <a:p>
            <a:r>
              <a:rPr lang="en-IN" b="1" u="sng" dirty="0" smtClean="0"/>
              <a:t>Top </a:t>
            </a:r>
            <a:r>
              <a:rPr lang="en-IN" b="1" u="sng" dirty="0"/>
              <a:t>Performer: </a:t>
            </a:r>
            <a:r>
              <a:rPr lang="en-IN" dirty="0"/>
              <a:t>Random Forest Regression emerged best‑in‑class, achieving R² ≈ 0.88 on test data after </a:t>
            </a:r>
            <a:r>
              <a:rPr lang="en-IN" dirty="0" err="1"/>
              <a:t>hyperparameter</a:t>
            </a:r>
            <a:r>
              <a:rPr lang="en-IN" dirty="0"/>
              <a:t> tuning (vs. 0.81 before tuning</a:t>
            </a:r>
            <a:r>
              <a:rPr lang="en-IN" dirty="0" smtClean="0"/>
              <a:t>).</a:t>
            </a:r>
          </a:p>
          <a:p>
            <a:r>
              <a:rPr lang="en-IN" b="1" dirty="0" smtClean="0"/>
              <a:t>Robust </a:t>
            </a:r>
            <a:r>
              <a:rPr lang="en-IN" b="1" dirty="0"/>
              <a:t>Generalization: </a:t>
            </a:r>
            <a:r>
              <a:rPr lang="en-IN" dirty="0"/>
              <a:t>5‑fold cross‑validation confirmed stability (CV Test R² ≈ 0.88; CV Test MSE ≈ 35), mitigating overfitting concerns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Key </a:t>
            </a:r>
            <a:r>
              <a:rPr lang="en-IN" b="1" dirty="0"/>
              <a:t>Drivers Identified: </a:t>
            </a:r>
            <a:r>
              <a:rPr lang="en-IN" dirty="0"/>
              <a:t>Feature importance and SHAP analysis consistently highlighted layer height, wall thickness, and nozzle temperature as the most influential parameters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Practical </a:t>
            </a:r>
            <a:r>
              <a:rPr lang="en-IN" b="1" dirty="0"/>
              <a:t>Impact: </a:t>
            </a:r>
            <a:r>
              <a:rPr lang="en-IN" dirty="0"/>
              <a:t>Enables data‑driven optimization of 3D‑printing settings—boosting part durability while reducing costly trial‑and‑error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User </a:t>
            </a:r>
            <a:r>
              <a:rPr lang="en-IN" b="1" dirty="0"/>
              <a:t>Interface: </a:t>
            </a:r>
            <a:r>
              <a:rPr lang="en-IN" dirty="0"/>
              <a:t>Interactive widget prototype allows real‑time tensile strength predictions for custom parameter inputs.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20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10747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Delli</a:t>
            </a:r>
            <a:r>
              <a:rPr lang="en-IN" dirty="0"/>
              <a:t>, U., &amp; Chang, S. (2018). Automated process monitoring in 3D printing using supervised machine learning. Procedia Manufacturing, 26, 865–870.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doi.org/10.1016/j.promfg.2018.07.111</a:t>
            </a:r>
            <a:endParaRPr lang="en-IN" dirty="0" smtClean="0"/>
          </a:p>
          <a:p>
            <a:r>
              <a:rPr lang="en-IN" dirty="0" err="1" smtClean="0"/>
              <a:t>Jayasudha</a:t>
            </a:r>
            <a:r>
              <a:rPr lang="en-IN" dirty="0"/>
              <a:t>, M., </a:t>
            </a:r>
            <a:r>
              <a:rPr lang="en-IN" dirty="0" err="1"/>
              <a:t>Elangovan</a:t>
            </a:r>
            <a:r>
              <a:rPr lang="en-IN" dirty="0"/>
              <a:t>, M., </a:t>
            </a:r>
            <a:r>
              <a:rPr lang="en-IN" dirty="0" err="1"/>
              <a:t>Mahdal</a:t>
            </a:r>
            <a:r>
              <a:rPr lang="en-IN" dirty="0"/>
              <a:t>, M., &amp; </a:t>
            </a:r>
            <a:r>
              <a:rPr lang="en-IN" dirty="0" err="1"/>
              <a:t>Priyadarshini</a:t>
            </a:r>
            <a:r>
              <a:rPr lang="en-IN" dirty="0"/>
              <a:t>, J. (2022). Accurate estimation of tensile strength of 3D printed parts using machine learning algorithms. Processes, 10(6), 1158. </a:t>
            </a: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doi.org/10.3390/pr10061158</a:t>
            </a:r>
            <a:endParaRPr lang="en-IN" dirty="0" smtClean="0"/>
          </a:p>
          <a:p>
            <a:r>
              <a:rPr lang="en-IN" dirty="0" smtClean="0"/>
              <a:t>Tatar</a:t>
            </a:r>
            <a:r>
              <a:rPr lang="en-IN" dirty="0"/>
              <a:t>, A. B. (2025). Predicting three-dimensional (3D) printing product quality with machine learning-based regression methods. </a:t>
            </a:r>
            <a:r>
              <a:rPr lang="en-IN" dirty="0" err="1"/>
              <a:t>Fırat</a:t>
            </a:r>
            <a:r>
              <a:rPr lang="en-IN" dirty="0"/>
              <a:t> University Journal of Experimental and Computational Engineering, 4(1), 206–225. </a:t>
            </a: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doi.org/10.62520/fujece.1604379</a:t>
            </a:r>
            <a:endParaRPr lang="en-IN" dirty="0" smtClean="0"/>
          </a:p>
          <a:p>
            <a:r>
              <a:rPr lang="en-IN" dirty="0" smtClean="0"/>
              <a:t>Sharma</a:t>
            </a:r>
            <a:r>
              <a:rPr lang="en-IN" dirty="0"/>
              <a:t>, P., </a:t>
            </a:r>
            <a:r>
              <a:rPr lang="en-IN" dirty="0" err="1"/>
              <a:t>Vaid</a:t>
            </a:r>
            <a:r>
              <a:rPr lang="en-IN" dirty="0"/>
              <a:t>, H., </a:t>
            </a:r>
            <a:r>
              <a:rPr lang="en-IN" dirty="0" err="1"/>
              <a:t>Vajpeyi</a:t>
            </a:r>
            <a:r>
              <a:rPr lang="en-IN" dirty="0"/>
              <a:t>, R., </a:t>
            </a:r>
            <a:r>
              <a:rPr lang="en-IN" dirty="0" err="1"/>
              <a:t>Shubham</a:t>
            </a:r>
            <a:r>
              <a:rPr lang="en-IN" dirty="0"/>
              <a:t>, P., Agarwal, K. M., &amp; Bhatia, D. (2022). Predicting the dimensional variation of geometries produced through FDM 3D printing employing supervised machine learning. Sensors International, 3, 100194. https://doi.org/10.1016/j.sintl.2022.100194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21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32281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22</a:t>
            </a:fld>
            <a:endParaRPr b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69871"/>
              </p:ext>
            </p:extLst>
          </p:nvPr>
        </p:nvGraphicFramePr>
        <p:xfrm>
          <a:off x="789709" y="651162"/>
          <a:ext cx="10564090" cy="504305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141360">
                  <a:extLst>
                    <a:ext uri="{9D8B030D-6E8A-4147-A177-3AD203B41FA5}">
                      <a16:colId xmlns:a16="http://schemas.microsoft.com/office/drawing/2014/main" val="1105726722"/>
                    </a:ext>
                  </a:extLst>
                </a:gridCol>
                <a:gridCol w="7422730">
                  <a:extLst>
                    <a:ext uri="{9D8B030D-6E8A-4147-A177-3AD203B41FA5}">
                      <a16:colId xmlns:a16="http://schemas.microsoft.com/office/drawing/2014/main" val="4067237477"/>
                    </a:ext>
                  </a:extLst>
                </a:gridCol>
              </a:tblGrid>
              <a:tr h="393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Aspect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Details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8041127"/>
                  </a:ext>
                </a:extLst>
              </a:tr>
              <a:tr h="3752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Dataset Source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Experimental data collected from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kaggle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and </a:t>
                      </a:r>
                      <a:r>
                        <a:rPr lang="en-US" sz="1800" u="none" strike="noStrike" dirty="0" smtClean="0">
                          <a:effectLst/>
                        </a:rPr>
                        <a:t>Research papers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9138848"/>
                  </a:ext>
                </a:extLst>
              </a:tr>
              <a:tr h="35741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Features Considered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- Wall Thickness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3756807"/>
                  </a:ext>
                </a:extLst>
              </a:tr>
              <a:tr h="35741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- Infill Density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1429852"/>
                  </a:ext>
                </a:extLst>
              </a:tr>
              <a:tr h="35741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- Layer Height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2159344"/>
                  </a:ext>
                </a:extLst>
              </a:tr>
              <a:tr h="35741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- Bed Temperature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892184"/>
                  </a:ext>
                </a:extLst>
              </a:tr>
              <a:tr h="35741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- Nozzle Temperature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01664"/>
                  </a:ext>
                </a:extLst>
              </a:tr>
              <a:tr h="35741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- Fan Speed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0935509"/>
                  </a:ext>
                </a:extLst>
              </a:tr>
              <a:tr h="3752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- Print Speed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0424448"/>
                  </a:ext>
                </a:extLst>
              </a:tr>
              <a:tr h="3752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Target Variable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Tensile Strength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1843216"/>
                  </a:ext>
                </a:extLst>
              </a:tr>
              <a:tr h="35741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Data </a:t>
                      </a:r>
                      <a:r>
                        <a:rPr lang="en-IN" sz="1800" u="none" strike="noStrike" dirty="0" smtClean="0">
                          <a:effectLst/>
                        </a:rPr>
                        <a:t>Pre-processing </a:t>
                      </a:r>
                      <a:r>
                        <a:rPr lang="en-IN" sz="1800" u="none" strike="noStrike" dirty="0">
                          <a:effectLst/>
                        </a:rPr>
                        <a:t>Steps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- Removed non-numeric data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0222774"/>
                  </a:ext>
                </a:extLst>
              </a:tr>
              <a:tr h="6469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- Handled missing values by imputing with the column 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0361062"/>
                  </a:ext>
                </a:extLst>
              </a:tr>
              <a:tr h="3752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- Split data into training (80%) and testing (20%) sets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6512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9709" y="60700"/>
            <a:ext cx="695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 Discussion</a:t>
            </a:r>
            <a:endParaRPr lang="en-I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6836" y="6165273"/>
            <a:ext cx="742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of </a:t>
            </a:r>
            <a:r>
              <a:rPr lang="en-US" dirty="0" err="1" smtClean="0"/>
              <a:t>kaggle</a:t>
            </a:r>
            <a:r>
              <a:rPr lang="en-US" dirty="0" smtClean="0"/>
              <a:t> data </a:t>
            </a:r>
            <a:r>
              <a:rPr lang="en-US" u="sng" dirty="0" smtClean="0"/>
              <a:t>-https</a:t>
            </a:r>
            <a:r>
              <a:rPr lang="en-US" u="sng" dirty="0"/>
              <a:t>://www.kaggle.com/datasets/afumetto/3dprinter?select=data.csv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40159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Pre-processing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/>
              <a:t>Dropped irrelevant labels like Roughness and Elongation (not the current target</a:t>
            </a:r>
            <a:r>
              <a:rPr lang="en-IN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Removed </a:t>
            </a:r>
            <a:r>
              <a:rPr lang="en-IN" dirty="0"/>
              <a:t>non-numeric or redundant </a:t>
            </a:r>
            <a:r>
              <a:rPr lang="en-IN" dirty="0" smtClean="0"/>
              <a:t>features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Encoded </a:t>
            </a:r>
            <a:r>
              <a:rPr lang="en-IN" dirty="0"/>
              <a:t>categorical features like Material and Infill </a:t>
            </a:r>
            <a:r>
              <a:rPr lang="en-IN" dirty="0" smtClean="0"/>
              <a:t>Pattern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Handled </a:t>
            </a:r>
            <a:r>
              <a:rPr lang="en-IN" dirty="0"/>
              <a:t>missing values using mean </a:t>
            </a:r>
            <a:r>
              <a:rPr lang="en-IN" dirty="0" smtClean="0"/>
              <a:t>imputation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Infill Pattern was excluded from the model due to its low correlation coefficient of 0.28 with Tensile Strength, indicating a weak relationship. It was also seldom cited in relevant 3D printing research as a significant factor.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23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411746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638" y="0"/>
            <a:ext cx="10515600" cy="619991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5. Exploratory Data Analysis (EDA)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24</a:t>
            </a:fld>
            <a:endParaRPr b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37" y="635231"/>
            <a:ext cx="10791161" cy="547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3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27" y="279000"/>
            <a:ext cx="10515600" cy="621545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Model Evaluation &amp;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27" y="1510145"/>
            <a:ext cx="10515600" cy="4610143"/>
          </a:xfrm>
        </p:spPr>
        <p:txBody>
          <a:bodyPr/>
          <a:lstStyle/>
          <a:p>
            <a:r>
              <a:rPr lang="en-IN" b="1" u="sng" dirty="0"/>
              <a:t>train vs. test R², MSE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25</a:t>
            </a:fld>
            <a:endParaRPr b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306742"/>
              </p:ext>
            </p:extLst>
          </p:nvPr>
        </p:nvGraphicFramePr>
        <p:xfrm>
          <a:off x="928254" y="2299857"/>
          <a:ext cx="9874423" cy="347748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128228">
                  <a:extLst>
                    <a:ext uri="{9D8B030D-6E8A-4147-A177-3AD203B41FA5}">
                      <a16:colId xmlns:a16="http://schemas.microsoft.com/office/drawing/2014/main" val="2925278145"/>
                    </a:ext>
                  </a:extLst>
                </a:gridCol>
                <a:gridCol w="1354576">
                  <a:extLst>
                    <a:ext uri="{9D8B030D-6E8A-4147-A177-3AD203B41FA5}">
                      <a16:colId xmlns:a16="http://schemas.microsoft.com/office/drawing/2014/main" val="1630581964"/>
                    </a:ext>
                  </a:extLst>
                </a:gridCol>
                <a:gridCol w="1209442">
                  <a:extLst>
                    <a:ext uri="{9D8B030D-6E8A-4147-A177-3AD203B41FA5}">
                      <a16:colId xmlns:a16="http://schemas.microsoft.com/office/drawing/2014/main" val="3030885673"/>
                    </a:ext>
                  </a:extLst>
                </a:gridCol>
                <a:gridCol w="1564212">
                  <a:extLst>
                    <a:ext uri="{9D8B030D-6E8A-4147-A177-3AD203B41FA5}">
                      <a16:colId xmlns:a16="http://schemas.microsoft.com/office/drawing/2014/main" val="1458975838"/>
                    </a:ext>
                  </a:extLst>
                </a:gridCol>
                <a:gridCol w="1617965">
                  <a:extLst>
                    <a:ext uri="{9D8B030D-6E8A-4147-A177-3AD203B41FA5}">
                      <a16:colId xmlns:a16="http://schemas.microsoft.com/office/drawing/2014/main" val="3631499179"/>
                    </a:ext>
                  </a:extLst>
                </a:gridCol>
              </a:tblGrid>
              <a:tr h="579581"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Model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R² (Train)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R² (Test)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MSE (Train)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MSE (Test)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0909291"/>
                  </a:ext>
                </a:extLst>
              </a:tr>
              <a:tr h="579581"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Linear Regression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0.5469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0.6785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24.7431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17.5779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4401432"/>
                  </a:ext>
                </a:extLst>
              </a:tr>
              <a:tr h="579581"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AdaBoost Regression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0.8077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0.7719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10.5028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12.4723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4120975"/>
                  </a:ext>
                </a:extLst>
              </a:tr>
              <a:tr h="579581"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XGBoost Regression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0.8042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0.002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10.7058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2703243"/>
                  </a:ext>
                </a:extLst>
              </a:tr>
              <a:tr h="579581"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Gradient Boosting Regression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0.9405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0.8734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3.2511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6.9228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2818452"/>
                  </a:ext>
                </a:extLst>
              </a:tr>
              <a:tr h="579581"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Random Forest Regression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0.9338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0.8111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3.6165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10.3271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59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4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03" y="266700"/>
            <a:ext cx="10515600" cy="1077191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27" y="1537855"/>
            <a:ext cx="10515600" cy="4582433"/>
          </a:xfrm>
        </p:spPr>
        <p:txBody>
          <a:bodyPr>
            <a:normAutofit/>
          </a:bodyPr>
          <a:lstStyle/>
          <a:p>
            <a:r>
              <a:rPr lang="en-US" dirty="0"/>
              <a:t>To design and evaluate machine learning models capable of accurately predicting the tensile strength of 3D-printed parts by analyzing key Fused Deposition Modeling (FDM) process parameters such as layer height, wall thickness, infill density, nozzle temperature, print speed, and material </a:t>
            </a:r>
            <a:r>
              <a:rPr lang="en-US" dirty="0" smtClean="0"/>
              <a:t>type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evaluate and compare the performance of multiple regression models (including Random Forest, Gradient Boosting,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AdaBoost</a:t>
            </a:r>
            <a:r>
              <a:rPr lang="en-US" dirty="0"/>
              <a:t>, and Linear Regression) using metrics such as R² and MSE, with and without </a:t>
            </a:r>
            <a:r>
              <a:rPr lang="en-US" dirty="0" err="1"/>
              <a:t>hyperparameter</a:t>
            </a:r>
            <a:r>
              <a:rPr lang="en-US" dirty="0"/>
              <a:t> </a:t>
            </a:r>
            <a:r>
              <a:rPr lang="en-US" dirty="0" smtClean="0"/>
              <a:t>tuning</a:t>
            </a:r>
          </a:p>
          <a:p>
            <a:r>
              <a:rPr lang="en-US" dirty="0" smtClean="0"/>
              <a:t>To use </a:t>
            </a:r>
            <a:r>
              <a:rPr lang="en-US" dirty="0"/>
              <a:t>techniques like </a:t>
            </a:r>
            <a:r>
              <a:rPr lang="en-US" b="1" dirty="0"/>
              <a:t>Permutation Importance and SHAP</a:t>
            </a:r>
            <a:r>
              <a:rPr lang="en-US" dirty="0"/>
              <a:t> to explain which features contribute most to the predictions.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3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798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03" y="266701"/>
            <a:ext cx="10515600" cy="998220"/>
          </a:xfrm>
        </p:spPr>
        <p:txBody>
          <a:bodyPr/>
          <a:lstStyle/>
          <a:p>
            <a:r>
              <a:rPr lang="en-US" dirty="0" smtClean="0"/>
              <a:t>Previous comments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03" y="144891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Utilize additional data from the literature to enhance tensile strength predictions and integrate this data with the existing dataset. Retrain the model and analyze the subsequent changes in MSE and R² values.</a:t>
            </a:r>
          </a:p>
          <a:p>
            <a:r>
              <a:rPr lang="en-US" dirty="0" smtClean="0"/>
              <a:t>Perform </a:t>
            </a:r>
            <a:r>
              <a:rPr lang="en-US" dirty="0" err="1"/>
              <a:t>hyperparameter</a:t>
            </a:r>
            <a:r>
              <a:rPr lang="en-US" dirty="0"/>
              <a:t> tuning on </a:t>
            </a:r>
            <a:r>
              <a:rPr lang="en-US" dirty="0" err="1"/>
              <a:t>AdaBoost</a:t>
            </a:r>
            <a:r>
              <a:rPr lang="en-US" dirty="0"/>
              <a:t> Regression, </a:t>
            </a:r>
            <a:r>
              <a:rPr lang="en-US" dirty="0" err="1"/>
              <a:t>XGBoost</a:t>
            </a:r>
            <a:r>
              <a:rPr lang="en-US" dirty="0"/>
              <a:t> Regression, Gradient Boosting Regression, and Random Forest Regression to evaluate their impact on Mean Squared Error (MSE) and the coefficient of determination (R²).</a:t>
            </a:r>
          </a:p>
          <a:p>
            <a:r>
              <a:rPr lang="en-US" dirty="0" smtClean="0"/>
              <a:t>Employ </a:t>
            </a:r>
            <a:r>
              <a:rPr lang="en-US" dirty="0"/>
              <a:t>various feature importance techniques and compare the observed trends with findings from existing literature.</a:t>
            </a:r>
          </a:p>
          <a:p>
            <a:pPr marL="762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4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11358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5</a:t>
            </a:fld>
            <a:endParaRPr b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22008"/>
              </p:ext>
            </p:extLst>
          </p:nvPr>
        </p:nvGraphicFramePr>
        <p:xfrm>
          <a:off x="803563" y="716279"/>
          <a:ext cx="10764984" cy="528469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94164">
                  <a:extLst>
                    <a:ext uri="{9D8B030D-6E8A-4147-A177-3AD203B41FA5}">
                      <a16:colId xmlns:a16="http://schemas.microsoft.com/office/drawing/2014/main" val="2052182245"/>
                    </a:ext>
                  </a:extLst>
                </a:gridCol>
                <a:gridCol w="1794164">
                  <a:extLst>
                    <a:ext uri="{9D8B030D-6E8A-4147-A177-3AD203B41FA5}">
                      <a16:colId xmlns:a16="http://schemas.microsoft.com/office/drawing/2014/main" val="388480589"/>
                    </a:ext>
                  </a:extLst>
                </a:gridCol>
                <a:gridCol w="1794164">
                  <a:extLst>
                    <a:ext uri="{9D8B030D-6E8A-4147-A177-3AD203B41FA5}">
                      <a16:colId xmlns:a16="http://schemas.microsoft.com/office/drawing/2014/main" val="111651317"/>
                    </a:ext>
                  </a:extLst>
                </a:gridCol>
                <a:gridCol w="1794164">
                  <a:extLst>
                    <a:ext uri="{9D8B030D-6E8A-4147-A177-3AD203B41FA5}">
                      <a16:colId xmlns:a16="http://schemas.microsoft.com/office/drawing/2014/main" val="495953280"/>
                    </a:ext>
                  </a:extLst>
                </a:gridCol>
                <a:gridCol w="1794164">
                  <a:extLst>
                    <a:ext uri="{9D8B030D-6E8A-4147-A177-3AD203B41FA5}">
                      <a16:colId xmlns:a16="http://schemas.microsoft.com/office/drawing/2014/main" val="704726592"/>
                    </a:ext>
                  </a:extLst>
                </a:gridCol>
                <a:gridCol w="1794164">
                  <a:extLst>
                    <a:ext uri="{9D8B030D-6E8A-4147-A177-3AD203B41FA5}">
                      <a16:colId xmlns:a16="http://schemas.microsoft.com/office/drawing/2014/main" val="3848712590"/>
                    </a:ext>
                  </a:extLst>
                </a:gridCol>
              </a:tblGrid>
              <a:tr h="2414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Model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R² (Train)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R² (Test)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MSE (Train)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MSE (Test)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performance of model trained on kaggle data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1128330"/>
                  </a:ext>
                </a:extLst>
              </a:tr>
              <a:tr h="4352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Linear Regression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0.5482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0.6423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40.3381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21.5732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585420"/>
                  </a:ext>
                </a:extLst>
              </a:tr>
              <a:tr h="482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AdaBoost</a:t>
                      </a:r>
                      <a:r>
                        <a:rPr lang="en-IN" sz="1600" dirty="0">
                          <a:effectLst/>
                        </a:rPr>
                        <a:t> Regression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0.8606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0.603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12.4491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23.9409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96384"/>
                  </a:ext>
                </a:extLst>
              </a:tr>
              <a:tr h="482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XGBoost Regression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0.6589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0.0002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20.5727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710958"/>
                  </a:ext>
                </a:extLst>
              </a:tr>
              <a:tr h="482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Gradient Boosting Regression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0.9618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0.7062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3.4153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17.7187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78687"/>
                  </a:ext>
                </a:extLst>
              </a:tr>
              <a:tr h="482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Random Forest Regression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0.9382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0.7891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5.5207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12.7192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49860"/>
                  </a:ext>
                </a:extLst>
              </a:tr>
              <a:tr h="2112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78715169"/>
                  </a:ext>
                </a:extLst>
              </a:tr>
              <a:tr h="2112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Model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R² (Train)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R² (Test)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MSE (Train)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MSE (Test)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performance </a:t>
                      </a:r>
                      <a:r>
                        <a:rPr lang="en-IN" sz="1400" dirty="0">
                          <a:effectLst/>
                        </a:rPr>
                        <a:t>of model trained and research paper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7295135"/>
                  </a:ext>
                </a:extLst>
              </a:tr>
              <a:tr h="312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Linear Regression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0.5469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0.6785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24.7431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17.5779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46253"/>
                  </a:ext>
                </a:extLst>
              </a:tr>
              <a:tr h="4225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AdaBoost Regression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0.8077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0.7719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10.5028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12.4723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860457"/>
                  </a:ext>
                </a:extLst>
              </a:tr>
              <a:tr h="4225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XGBoost</a:t>
                      </a:r>
                      <a:r>
                        <a:rPr lang="en-IN" sz="1400" dirty="0">
                          <a:effectLst/>
                        </a:rPr>
                        <a:t> Regression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0.8042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0.002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10.7058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40740"/>
                  </a:ext>
                </a:extLst>
              </a:tr>
              <a:tr h="4744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Gradient Boosting Regression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0.9405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0.8734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3.2511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6.9228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62754"/>
                  </a:ext>
                </a:extLst>
              </a:tr>
              <a:tr h="4225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Random Forest Regression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0.9276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0.8152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3.9549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10.1049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8974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186" y="153880"/>
            <a:ext cx="11139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Table 1</a:t>
            </a:r>
            <a:r>
              <a:rPr lang="en-US" sz="1600" b="1" dirty="0" smtClean="0"/>
              <a:t>- </a:t>
            </a:r>
            <a:r>
              <a:rPr lang="en-US" sz="1600" b="1" dirty="0"/>
              <a:t>R² and MSE (Train and Test) Values </a:t>
            </a:r>
            <a:r>
              <a:rPr lang="en-US" sz="1600" b="1" dirty="0" smtClean="0"/>
              <a:t>of  </a:t>
            </a:r>
            <a:r>
              <a:rPr lang="en-US" sz="1600" b="1" dirty="0"/>
              <a:t>Merged 3D printer dataset from </a:t>
            </a:r>
            <a:r>
              <a:rPr lang="en-US" sz="1600" b="1" dirty="0" err="1"/>
              <a:t>Kaggle</a:t>
            </a:r>
            <a:r>
              <a:rPr lang="en-US" sz="1600" b="1" dirty="0"/>
              <a:t> </a:t>
            </a:r>
            <a:r>
              <a:rPr lang="en-US" sz="1600" b="1" dirty="0" smtClean="0"/>
              <a:t>and   Research </a:t>
            </a:r>
            <a:r>
              <a:rPr lang="en-US" sz="1600" b="1" dirty="0"/>
              <a:t>paper data</a:t>
            </a:r>
          </a:p>
          <a:p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3625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6</a:t>
            </a:fld>
            <a:endParaRPr b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7" y="1"/>
            <a:ext cx="9367166" cy="5852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5159" y="5828210"/>
            <a:ext cx="9403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1- R² </a:t>
            </a:r>
            <a:r>
              <a:rPr lang="en-US" dirty="0"/>
              <a:t>and MSE (Train and Test) Values </a:t>
            </a:r>
            <a:r>
              <a:rPr lang="en-US" dirty="0" smtClean="0"/>
              <a:t>of   </a:t>
            </a:r>
            <a:r>
              <a:rPr lang="en-US" dirty="0"/>
              <a:t>Merged 3D printer dataset from </a:t>
            </a:r>
            <a:r>
              <a:rPr lang="en-US" dirty="0" err="1"/>
              <a:t>Kaggle</a:t>
            </a:r>
            <a:r>
              <a:rPr lang="en-US" dirty="0"/>
              <a:t> </a:t>
            </a:r>
            <a:r>
              <a:rPr lang="en-US" dirty="0" smtClean="0"/>
              <a:t>and Research </a:t>
            </a:r>
            <a:r>
              <a:rPr lang="en-US" dirty="0"/>
              <a:t>paper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95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7</a:t>
            </a:fld>
            <a:endParaRPr b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0" y="3702307"/>
            <a:ext cx="3994406" cy="2959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82" y="317958"/>
            <a:ext cx="3611887" cy="3216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7" y="317959"/>
            <a:ext cx="4498523" cy="3216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794" y="3702307"/>
            <a:ext cx="4013761" cy="2927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611" y="317959"/>
            <a:ext cx="3639389" cy="3151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636520" y="0"/>
            <a:ext cx="7498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Actual Vs </a:t>
            </a:r>
            <a:r>
              <a:rPr lang="en-US" sz="1600" b="1" dirty="0" err="1" smtClean="0"/>
              <a:t>Predcited</a:t>
            </a:r>
            <a:r>
              <a:rPr lang="en-US" sz="1600" b="1" dirty="0" smtClean="0"/>
              <a:t> Tensile Strength Using Different Methods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405715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23" y="305456"/>
            <a:ext cx="10515600" cy="845820"/>
          </a:xfrm>
        </p:spPr>
        <p:txBody>
          <a:bodyPr/>
          <a:lstStyle/>
          <a:p>
            <a:r>
              <a:rPr lang="en-US" dirty="0" smtClean="0"/>
              <a:t>Table 2- </a:t>
            </a:r>
            <a:r>
              <a:rPr lang="en-US" dirty="0" smtClean="0">
                <a:latin typeface="Franklin Gothic Medium" panose="020B0603020102020204" pitchFamily="34" charset="0"/>
              </a:rPr>
              <a:t>CROSSFLOD VALIDATION</a:t>
            </a:r>
            <a:endParaRPr lang="en-IN" dirty="0">
              <a:latin typeface="Franklin Gothic Medium" panose="020B06030201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8</a:t>
            </a:fld>
            <a:endParaRPr b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92108"/>
              </p:ext>
            </p:extLst>
          </p:nvPr>
        </p:nvGraphicFramePr>
        <p:xfrm>
          <a:off x="1386840" y="1432562"/>
          <a:ext cx="9540240" cy="455558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908048">
                  <a:extLst>
                    <a:ext uri="{9D8B030D-6E8A-4147-A177-3AD203B41FA5}">
                      <a16:colId xmlns:a16="http://schemas.microsoft.com/office/drawing/2014/main" val="3679896291"/>
                    </a:ext>
                  </a:extLst>
                </a:gridCol>
                <a:gridCol w="1908048">
                  <a:extLst>
                    <a:ext uri="{9D8B030D-6E8A-4147-A177-3AD203B41FA5}">
                      <a16:colId xmlns:a16="http://schemas.microsoft.com/office/drawing/2014/main" val="2473588514"/>
                    </a:ext>
                  </a:extLst>
                </a:gridCol>
                <a:gridCol w="1908048">
                  <a:extLst>
                    <a:ext uri="{9D8B030D-6E8A-4147-A177-3AD203B41FA5}">
                      <a16:colId xmlns:a16="http://schemas.microsoft.com/office/drawing/2014/main" val="3251230830"/>
                    </a:ext>
                  </a:extLst>
                </a:gridCol>
                <a:gridCol w="1908048">
                  <a:extLst>
                    <a:ext uri="{9D8B030D-6E8A-4147-A177-3AD203B41FA5}">
                      <a16:colId xmlns:a16="http://schemas.microsoft.com/office/drawing/2014/main" val="2480465706"/>
                    </a:ext>
                  </a:extLst>
                </a:gridCol>
                <a:gridCol w="1908048">
                  <a:extLst>
                    <a:ext uri="{9D8B030D-6E8A-4147-A177-3AD203B41FA5}">
                      <a16:colId xmlns:a16="http://schemas.microsoft.com/office/drawing/2014/main" val="2009038228"/>
                    </a:ext>
                  </a:extLst>
                </a:gridCol>
              </a:tblGrid>
              <a:tr h="961105">
                <a:tc>
                  <a:txBody>
                    <a:bodyPr/>
                    <a:lstStyle/>
                    <a:p>
                      <a:r>
                        <a:rPr lang="en-IN" sz="20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Test R² (Without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Test R² (CV)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Test MSE (Without 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Test MSE (CV)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818938"/>
                  </a:ext>
                </a:extLst>
              </a:tr>
              <a:tr h="680783">
                <a:tc>
                  <a:txBody>
                    <a:bodyPr/>
                    <a:lstStyle/>
                    <a:p>
                      <a:r>
                        <a:rPr lang="en-IN" sz="200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0.6785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0.9181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17.5779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23.7128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138581"/>
                  </a:ext>
                </a:extLst>
              </a:tr>
              <a:tr h="680783">
                <a:tc>
                  <a:txBody>
                    <a:bodyPr/>
                    <a:lstStyle/>
                    <a:p>
                      <a:r>
                        <a:rPr lang="en-IN" sz="2000"/>
                        <a:t>AdaBoost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0.7719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0.8822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12.4723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33.9169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603929"/>
                  </a:ext>
                </a:extLst>
              </a:tr>
              <a:tr h="680783">
                <a:tc>
                  <a:txBody>
                    <a:bodyPr/>
                    <a:lstStyle/>
                    <a:p>
                      <a:r>
                        <a:rPr lang="en-IN" sz="2000" dirty="0" err="1"/>
                        <a:t>XGBoost</a:t>
                      </a:r>
                      <a:r>
                        <a:rPr lang="en-IN" sz="2000" dirty="0"/>
                        <a:t>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0.8042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0.8649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10.7058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39.0028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333184"/>
                  </a:ext>
                </a:extLst>
              </a:tr>
              <a:tr h="961105">
                <a:tc>
                  <a:txBody>
                    <a:bodyPr/>
                    <a:lstStyle/>
                    <a:p>
                      <a:r>
                        <a:rPr lang="en-IN" sz="2000"/>
                        <a:t>Gradient Boosting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0.8734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0.8761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6.9228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35.7538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570147"/>
                  </a:ext>
                </a:extLst>
              </a:tr>
              <a:tr h="48552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11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9</a:t>
            </a:fld>
            <a:endParaRPr b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63" y="880867"/>
            <a:ext cx="8951994" cy="45140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5080" y="289560"/>
            <a:ext cx="7376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Comparison of Test MSE with and Without Cross Validation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870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4491</TotalTime>
  <Words>1391</Words>
  <Application>Microsoft Office PowerPoint</Application>
  <PresentationFormat>Widescreen</PresentationFormat>
  <Paragraphs>295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Helvetica Neue</vt:lpstr>
      <vt:lpstr>Wingdings</vt:lpstr>
      <vt:lpstr>Calibri</vt:lpstr>
      <vt:lpstr>Canva Sans Bold</vt:lpstr>
      <vt:lpstr>Helvetica Neue Light</vt:lpstr>
      <vt:lpstr>Franklin Gothic Medium</vt:lpstr>
      <vt:lpstr>Arial</vt:lpstr>
      <vt:lpstr>Times New Roman</vt:lpstr>
      <vt:lpstr>Office Theme</vt:lpstr>
      <vt:lpstr>Course Name: Machine Learning for Theory and Practices(CSE 623) Submitted To – Prof. (Dr.) Mehul Rawal Group Details: Rampal Singh (AU 2449006)</vt:lpstr>
      <vt:lpstr>PowerPoint Presentation</vt:lpstr>
      <vt:lpstr>Problem statement</vt:lpstr>
      <vt:lpstr>Previous comments</vt:lpstr>
      <vt:lpstr>PowerPoint Presentation</vt:lpstr>
      <vt:lpstr>PowerPoint Presentation</vt:lpstr>
      <vt:lpstr>PowerPoint Presentation</vt:lpstr>
      <vt:lpstr>Table 2- CROSSFLOD VALIDATION</vt:lpstr>
      <vt:lpstr>PowerPoint Presentation</vt:lpstr>
      <vt:lpstr>PowerPoint Presentation</vt:lpstr>
      <vt:lpstr>User interface to predict tensile strength </vt:lpstr>
      <vt:lpstr>PowerPoint Presentation</vt:lpstr>
      <vt:lpstr>R^2 comparison before and after hyper parameter tuning</vt:lpstr>
      <vt:lpstr>R^2 comparison before and after hyper parameter tuning</vt:lpstr>
      <vt:lpstr>PowerPoint Presentation</vt:lpstr>
      <vt:lpstr>PowerPoint Presentation</vt:lpstr>
      <vt:lpstr>PowerPoint Presentation</vt:lpstr>
      <vt:lpstr>PowerPoint Presentation</vt:lpstr>
      <vt:lpstr>Future Scope:</vt:lpstr>
      <vt:lpstr>Conclusion </vt:lpstr>
      <vt:lpstr>References</vt:lpstr>
      <vt:lpstr>PowerPoint Presentation</vt:lpstr>
      <vt:lpstr>Data Pre-processing</vt:lpstr>
      <vt:lpstr>5. Exploratory Data Analysis (EDA)</vt:lpstr>
      <vt:lpstr>Model Evaluation &amp;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Regression and Regularisation</dc:title>
  <dc:creator>Admin</dc:creator>
  <cp:lastModifiedBy>Admin</cp:lastModifiedBy>
  <cp:revision>78</cp:revision>
  <dcterms:modified xsi:type="dcterms:W3CDTF">2025-04-16T08:14:58Z</dcterms:modified>
</cp:coreProperties>
</file>