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ue Roman" charset="1" panose="00000500000000000000"/>
      <p:regular r:id="rId10"/>
    </p:embeddedFont>
    <p:embeddedFont>
      <p:font typeface="Times Neue Roman Bold" charset="1" panose="00000800000000000000"/>
      <p:regular r:id="rId11"/>
    </p:embeddedFont>
    <p:embeddedFont>
      <p:font typeface="Times Neue Roman Italics" charset="1" panose="00000500000000000000"/>
      <p:regular r:id="rId12"/>
    </p:embeddedFont>
    <p:embeddedFont>
      <p:font typeface="Times Neue Roman Bold Italics" charset="1" panose="000008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124398" y="1756671"/>
            <a:ext cx="1203920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Times Neue Roman Bold"/>
              </a:rPr>
              <a:t>Customer Segmentation</a:t>
            </a:r>
          </a:p>
        </p:txBody>
      </p:sp>
      <p:sp>
        <p:nvSpPr>
          <p:cNvPr name="TextBox 3" id="3"/>
          <p:cNvSpPr txBox="true"/>
          <p:nvPr/>
        </p:nvSpPr>
        <p:spPr>
          <a:xfrm rot="0">
            <a:off x="3124398" y="4199129"/>
            <a:ext cx="12039204" cy="45827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a:rPr>
              <a:t>by </a:t>
            </a:r>
          </a:p>
          <a:p>
            <a:pPr algn="ctr">
              <a:lnSpc>
                <a:spcPts val="7279"/>
              </a:lnSpc>
            </a:pPr>
            <a:r>
              <a:rPr lang="en-US" sz="5199">
                <a:solidFill>
                  <a:srgbClr val="000000"/>
                </a:solidFill>
                <a:latin typeface="Canva Sans"/>
              </a:rPr>
              <a:t>    K Means Clustering Algorithm</a:t>
            </a:r>
          </a:p>
          <a:p>
            <a:pPr algn="ctr">
              <a:lnSpc>
                <a:spcPts val="7279"/>
              </a:lnSpc>
            </a:pPr>
          </a:p>
          <a:p>
            <a:pPr algn="ctr">
              <a:lnSpc>
                <a:spcPts val="7279"/>
              </a:lnSpc>
            </a:pPr>
            <a:r>
              <a:rPr lang="en-US" sz="5199">
                <a:solidFill>
                  <a:srgbClr val="000000"/>
                </a:solidFill>
                <a:latin typeface="Canva Sans"/>
              </a:rPr>
              <a:t> </a:t>
            </a:r>
            <a:r>
              <a:rPr lang="en-US" sz="5199">
                <a:solidFill>
                  <a:srgbClr val="000000"/>
                </a:solidFill>
                <a:latin typeface="Canva Sans Italics"/>
              </a:rPr>
              <a:t>Using R programming</a:t>
            </a:r>
          </a:p>
          <a:p>
            <a:pPr algn="ctr">
              <a:lnSpc>
                <a:spcPts val="7279"/>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229523" y="4810442"/>
            <a:ext cx="7828955" cy="4203700"/>
          </a:xfrm>
          <a:prstGeom prst="rect">
            <a:avLst/>
          </a:prstGeom>
        </p:spPr>
        <p:txBody>
          <a:bodyPr anchor="t" rtlCol="false" tIns="0" lIns="0" bIns="0" rIns="0">
            <a:spAutoFit/>
          </a:bodyPr>
          <a:lstStyle/>
          <a:p>
            <a:pPr algn="ctr">
              <a:lnSpc>
                <a:spcPts val="5599"/>
              </a:lnSpc>
            </a:pPr>
            <a:r>
              <a:rPr lang="en-US" sz="3999">
                <a:solidFill>
                  <a:srgbClr val="000000"/>
                </a:solidFill>
                <a:latin typeface="Times Neue Roman Bold"/>
              </a:rPr>
              <a:t>SUBMITTED BY</a:t>
            </a:r>
          </a:p>
          <a:p>
            <a:pPr algn="ctr">
              <a:lnSpc>
                <a:spcPts val="5599"/>
              </a:lnSpc>
            </a:pPr>
            <a:r>
              <a:rPr lang="en-US" sz="3999">
                <a:solidFill>
                  <a:srgbClr val="000000"/>
                </a:solidFill>
                <a:latin typeface="Times Neue Roman Bold"/>
              </a:rPr>
              <a:t>NAME: </a:t>
            </a:r>
            <a:r>
              <a:rPr lang="en-US" sz="3999">
                <a:solidFill>
                  <a:srgbClr val="000000"/>
                </a:solidFill>
                <a:latin typeface="Times Neue Roman"/>
              </a:rPr>
              <a:t>Rampam Greeshma Geethika</a:t>
            </a:r>
          </a:p>
          <a:p>
            <a:pPr algn="ctr">
              <a:lnSpc>
                <a:spcPts val="5599"/>
              </a:lnSpc>
            </a:pPr>
            <a:r>
              <a:rPr lang="en-US" sz="3999">
                <a:solidFill>
                  <a:srgbClr val="000000"/>
                </a:solidFill>
                <a:latin typeface="Times Neue Roman Bold"/>
              </a:rPr>
              <a:t>REG.NO: </a:t>
            </a:r>
            <a:r>
              <a:rPr lang="en-US" sz="3999">
                <a:solidFill>
                  <a:srgbClr val="000000"/>
                </a:solidFill>
                <a:latin typeface="Times Neue Roman"/>
              </a:rPr>
              <a:t>20BCD7094</a:t>
            </a:r>
          </a:p>
          <a:p>
            <a:pPr algn="ctr">
              <a:lnSpc>
                <a:spcPts val="5599"/>
              </a:lnSpc>
            </a:pPr>
            <a:r>
              <a:rPr lang="en-US" sz="3999">
                <a:solidFill>
                  <a:srgbClr val="000000"/>
                </a:solidFill>
                <a:latin typeface="Times Neue Roman Bold"/>
              </a:rPr>
              <a:t>LAB SLOT:</a:t>
            </a:r>
            <a:r>
              <a:rPr lang="en-US" sz="3999">
                <a:solidFill>
                  <a:srgbClr val="000000"/>
                </a:solidFill>
                <a:latin typeface="Times Neue Roman"/>
              </a:rPr>
              <a:t> L23+L24</a:t>
            </a:r>
          </a:p>
          <a:p>
            <a:pPr algn="ctr">
              <a:lnSpc>
                <a:spcPts val="5599"/>
              </a:lnSpc>
            </a:pPr>
            <a:r>
              <a:rPr lang="en-US" sz="3999">
                <a:solidFill>
                  <a:srgbClr val="000000"/>
                </a:solidFill>
                <a:latin typeface="Times Neue Roman Bold"/>
              </a:rPr>
              <a:t>GROUP 36</a:t>
            </a:r>
          </a:p>
          <a:p>
            <a:pPr algn="ctr">
              <a:lnSpc>
                <a:spcPts val="5599"/>
              </a:lnSpc>
            </a:pPr>
          </a:p>
        </p:txBody>
      </p:sp>
      <p:sp>
        <p:nvSpPr>
          <p:cNvPr name="TextBox 3" id="3"/>
          <p:cNvSpPr txBox="true"/>
          <p:nvPr/>
        </p:nvSpPr>
        <p:spPr>
          <a:xfrm rot="0">
            <a:off x="5464621" y="2158260"/>
            <a:ext cx="7358757" cy="1970405"/>
          </a:xfrm>
          <a:prstGeom prst="rect">
            <a:avLst/>
          </a:prstGeom>
        </p:spPr>
        <p:txBody>
          <a:bodyPr anchor="t" rtlCol="false" tIns="0" lIns="0" bIns="0" rIns="0">
            <a:spAutoFit/>
          </a:bodyPr>
          <a:lstStyle/>
          <a:p>
            <a:pPr algn="ctr">
              <a:lnSpc>
                <a:spcPts val="5319"/>
              </a:lnSpc>
            </a:pPr>
            <a:r>
              <a:rPr lang="en-US" sz="3799">
                <a:solidFill>
                  <a:srgbClr val="000000"/>
                </a:solidFill>
                <a:latin typeface="Times Neue Roman Bold"/>
              </a:rPr>
              <a:t>GUIDED BY</a:t>
            </a:r>
          </a:p>
          <a:p>
            <a:pPr algn="ctr">
              <a:lnSpc>
                <a:spcPts val="5319"/>
              </a:lnSpc>
            </a:pPr>
            <a:r>
              <a:rPr lang="en-US" sz="3799">
                <a:solidFill>
                  <a:srgbClr val="000000"/>
                </a:solidFill>
                <a:latin typeface="Times Neue Roman Bold"/>
              </a:rPr>
              <a:t>    Prof: Dr. Scahi Nandan Mohanty</a:t>
            </a:r>
          </a:p>
          <a:p>
            <a:pPr algn="ctr">
              <a:lnSpc>
                <a:spcPts val="5319"/>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388671"/>
            <a:ext cx="5140683" cy="755015"/>
          </a:xfrm>
          <a:prstGeom prst="rect">
            <a:avLst/>
          </a:prstGeom>
        </p:spPr>
        <p:txBody>
          <a:bodyPr anchor="t" rtlCol="false" tIns="0" lIns="0" bIns="0" rIns="0">
            <a:spAutoFit/>
          </a:bodyPr>
          <a:lstStyle/>
          <a:p>
            <a:pPr>
              <a:lnSpc>
                <a:spcPts val="6159"/>
              </a:lnSpc>
            </a:pPr>
            <a:r>
              <a:rPr lang="en-US" sz="4399">
                <a:solidFill>
                  <a:srgbClr val="000000"/>
                </a:solidFill>
                <a:latin typeface="Times Neue Roman"/>
              </a:rPr>
              <a:t>I</a:t>
            </a:r>
            <a:r>
              <a:rPr lang="en-US" sz="4399">
                <a:solidFill>
                  <a:srgbClr val="000000"/>
                </a:solidFill>
                <a:latin typeface="Times Neue Roman Bold"/>
              </a:rPr>
              <a:t>NTRODUCTION:</a:t>
            </a:r>
          </a:p>
        </p:txBody>
      </p:sp>
      <p:sp>
        <p:nvSpPr>
          <p:cNvPr name="TextBox 3" id="3"/>
          <p:cNvSpPr txBox="true"/>
          <p:nvPr/>
        </p:nvSpPr>
        <p:spPr>
          <a:xfrm rot="0">
            <a:off x="1978296" y="2719705"/>
            <a:ext cx="15014819" cy="478091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Customer segmentation is one of the most popular data science projects. Customer segmentation is a well-known example of unsupervised learning. Companies use clustering to identify customer groups and target potential user bases. Segment consumers based on common characteristics such as gender, age, hobbies, and purchasing patterns to effectively sell to each group. You can visualize the distribution of gender and age using K-means clustering. Then look at their annual income and spending patterns.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40431" y="942975"/>
            <a:ext cx="3321546" cy="755015"/>
          </a:xfrm>
          <a:prstGeom prst="rect">
            <a:avLst/>
          </a:prstGeom>
        </p:spPr>
        <p:txBody>
          <a:bodyPr anchor="t" rtlCol="false" tIns="0" lIns="0" bIns="0" rIns="0">
            <a:spAutoFit/>
          </a:bodyPr>
          <a:lstStyle/>
          <a:p>
            <a:pPr algn="ctr">
              <a:lnSpc>
                <a:spcPts val="6160"/>
              </a:lnSpc>
            </a:pPr>
            <a:r>
              <a:rPr lang="en-US" sz="4400">
                <a:solidFill>
                  <a:srgbClr val="000000"/>
                </a:solidFill>
                <a:latin typeface="Times Neue Roman Bold"/>
              </a:rPr>
              <a:t>Methodology:</a:t>
            </a:r>
          </a:p>
        </p:txBody>
      </p:sp>
      <p:sp>
        <p:nvSpPr>
          <p:cNvPr name="TextBox 3" id="3"/>
          <p:cNvSpPr txBox="true"/>
          <p:nvPr/>
        </p:nvSpPr>
        <p:spPr>
          <a:xfrm rot="0">
            <a:off x="1237348" y="2253616"/>
            <a:ext cx="16021952" cy="7004684"/>
          </a:xfrm>
          <a:prstGeom prst="rect">
            <a:avLst/>
          </a:prstGeom>
        </p:spPr>
        <p:txBody>
          <a:bodyPr anchor="t" rtlCol="false" tIns="0" lIns="0" bIns="0" rIns="0">
            <a:spAutoFit/>
          </a:bodyPr>
          <a:lstStyle/>
          <a:p>
            <a:pPr marL="777248" indent="-388624" lvl="1">
              <a:lnSpc>
                <a:spcPts val="5040"/>
              </a:lnSpc>
              <a:buFont typeface="Arial"/>
              <a:buChar char="•"/>
            </a:pPr>
            <a:r>
              <a:rPr lang="en-US" sz="3600">
                <a:solidFill>
                  <a:srgbClr val="000000"/>
                </a:solidFill>
                <a:latin typeface="Times Neue Roman"/>
              </a:rPr>
              <a:t>The dataset is saved as a Mall_Customers.csv file. This dataset contains 400 records of various types of customers. The events saved in the dataset are unstructured. To perform analysis, reading data is done using the command “read.csv”.</a:t>
            </a:r>
          </a:p>
          <a:p>
            <a:pPr marL="777248" indent="-388624" lvl="1">
              <a:lnSpc>
                <a:spcPts val="5040"/>
              </a:lnSpc>
              <a:buFont typeface="Arial"/>
              <a:buChar char="•"/>
            </a:pPr>
            <a:r>
              <a:rPr lang="en-US" sz="3600">
                <a:solidFill>
                  <a:srgbClr val="000000"/>
                </a:solidFill>
                <a:latin typeface="Times Neue Roman"/>
              </a:rPr>
              <a:t>Analysed using code:</a:t>
            </a:r>
          </a:p>
          <a:p>
            <a:pPr marL="777248" indent="-388624" lvl="1">
              <a:lnSpc>
                <a:spcPts val="5040"/>
              </a:lnSpc>
              <a:buFont typeface="Arial"/>
              <a:buChar char="•"/>
            </a:pPr>
            <a:r>
              <a:rPr lang="en-US" sz="3600">
                <a:solidFill>
                  <a:srgbClr val="000000"/>
                </a:solidFill>
                <a:latin typeface="Times Neue Roman"/>
              </a:rPr>
              <a:t>Customer Gender  Visualization </a:t>
            </a:r>
          </a:p>
          <a:p>
            <a:pPr marL="777248" indent="-388624" lvl="1">
              <a:lnSpc>
                <a:spcPts val="5040"/>
              </a:lnSpc>
              <a:buFont typeface="Arial"/>
              <a:buChar char="•"/>
            </a:pPr>
            <a:r>
              <a:rPr lang="en-US" sz="3600">
                <a:solidFill>
                  <a:srgbClr val="000000"/>
                </a:solidFill>
                <a:latin typeface="Times Neue Roman"/>
              </a:rPr>
              <a:t>Visualization of age distribution</a:t>
            </a:r>
          </a:p>
          <a:p>
            <a:pPr marL="777248" indent="-388624" lvl="1">
              <a:lnSpc>
                <a:spcPts val="5040"/>
              </a:lnSpc>
              <a:buFont typeface="Arial"/>
              <a:buChar char="•"/>
            </a:pPr>
            <a:r>
              <a:rPr lang="en-US" sz="3600">
                <a:solidFill>
                  <a:srgbClr val="000000"/>
                </a:solidFill>
                <a:latin typeface="Times Neue Roman"/>
              </a:rPr>
              <a:t>Analysis of the annual income of customers</a:t>
            </a:r>
          </a:p>
          <a:p>
            <a:pPr marL="777248" indent="-388624" lvl="1">
              <a:lnSpc>
                <a:spcPts val="5040"/>
              </a:lnSpc>
              <a:buFont typeface="Arial"/>
              <a:buChar char="•"/>
            </a:pPr>
            <a:r>
              <a:rPr lang="en-US" sz="3600">
                <a:solidFill>
                  <a:srgbClr val="000000"/>
                </a:solidFill>
                <a:latin typeface="Times Neue Roman"/>
              </a:rPr>
              <a:t>K MEANS Clustering</a:t>
            </a:r>
          </a:p>
          <a:p>
            <a:pPr marL="777248" indent="-388624" lvl="1">
              <a:lnSpc>
                <a:spcPts val="5040"/>
              </a:lnSpc>
              <a:buFont typeface="Arial"/>
              <a:buChar char="•"/>
            </a:pPr>
            <a:r>
              <a:rPr lang="en-US" sz="3600">
                <a:solidFill>
                  <a:srgbClr val="000000"/>
                </a:solidFill>
                <a:latin typeface="Times Neue Roman"/>
              </a:rPr>
              <a:t>Visualizing the clustering results using the first two principle components</a:t>
            </a:r>
          </a:p>
          <a:p>
            <a:pPr>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208" t="916" r="6880" b="0"/>
          <a:stretch>
            <a:fillRect/>
          </a:stretch>
        </p:blipFill>
        <p:spPr>
          <a:xfrm flipH="false" flipV="false" rot="0">
            <a:off x="4166663" y="1028700"/>
            <a:ext cx="10602116" cy="8766186"/>
          </a:xfrm>
          <a:prstGeom prst="rect">
            <a:avLst/>
          </a:prstGeom>
        </p:spPr>
      </p:pic>
      <p:sp>
        <p:nvSpPr>
          <p:cNvPr name="TextBox 3" id="3"/>
          <p:cNvSpPr txBox="true"/>
          <p:nvPr/>
        </p:nvSpPr>
        <p:spPr>
          <a:xfrm rot="0">
            <a:off x="1028700" y="942975"/>
            <a:ext cx="2732584" cy="755015"/>
          </a:xfrm>
          <a:prstGeom prst="rect">
            <a:avLst/>
          </a:prstGeom>
        </p:spPr>
        <p:txBody>
          <a:bodyPr anchor="t" rtlCol="false" tIns="0" lIns="0" bIns="0" rIns="0">
            <a:spAutoFit/>
          </a:bodyPr>
          <a:lstStyle/>
          <a:p>
            <a:pPr algn="ctr">
              <a:lnSpc>
                <a:spcPts val="6160"/>
              </a:lnSpc>
            </a:pPr>
            <a:r>
              <a:rPr lang="en-US" sz="4400">
                <a:solidFill>
                  <a:srgbClr val="000000"/>
                </a:solidFill>
                <a:latin typeface="Times Neue Roman Bold"/>
              </a:rPr>
              <a:t>RESULTS: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270" t="0" r="5270" b="0"/>
          <a:stretch>
            <a:fillRect/>
          </a:stretch>
        </p:blipFill>
        <p:spPr>
          <a:xfrm flipH="false" flipV="false" rot="0">
            <a:off x="1525203" y="1028700"/>
            <a:ext cx="15345502" cy="82296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940053"/>
            <a:ext cx="18288000" cy="3498850"/>
          </a:xfrm>
          <a:prstGeom prst="rect">
            <a:avLst/>
          </a:prstGeom>
        </p:spPr>
        <p:txBody>
          <a:bodyPr anchor="t" rtlCol="false" tIns="0" lIns="0" bIns="0" rIns="0">
            <a:spAutoFit/>
          </a:bodyPr>
          <a:lstStyle/>
          <a:p>
            <a:pPr algn="ctr">
              <a:lnSpc>
                <a:spcPts val="5599"/>
              </a:lnSpc>
            </a:pPr>
            <a:r>
              <a:rPr lang="en-US" sz="3999">
                <a:solidFill>
                  <a:srgbClr val="000000"/>
                </a:solidFill>
                <a:latin typeface="Times Neue Roman"/>
              </a:rPr>
              <a:t>With the help of clustering, variables can be better understood by careful decision. Identifying customers allows companies to release products and income, age, spending patterns, etc. In addition, more complex patterns such as product ratings are considered for better segmentation.</a:t>
            </a:r>
          </a:p>
          <a:p>
            <a:pPr algn="ctr">
              <a:lnSpc>
                <a:spcPts val="559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3973711" cy="755015"/>
          </a:xfrm>
          <a:prstGeom prst="rect">
            <a:avLst/>
          </a:prstGeom>
        </p:spPr>
        <p:txBody>
          <a:bodyPr anchor="t" rtlCol="false" tIns="0" lIns="0" bIns="0" rIns="0">
            <a:spAutoFit/>
          </a:bodyPr>
          <a:lstStyle/>
          <a:p>
            <a:pPr algn="ctr">
              <a:lnSpc>
                <a:spcPts val="6160"/>
              </a:lnSpc>
            </a:pPr>
            <a:r>
              <a:rPr lang="en-US" sz="4400">
                <a:solidFill>
                  <a:srgbClr val="000000"/>
                </a:solidFill>
                <a:latin typeface="Times Neue Roman Bold"/>
              </a:rPr>
              <a:t>CONCLUSION:</a:t>
            </a:r>
          </a:p>
        </p:txBody>
      </p:sp>
      <p:sp>
        <p:nvSpPr>
          <p:cNvPr name="TextBox 3" id="3"/>
          <p:cNvSpPr txBox="true"/>
          <p:nvPr/>
        </p:nvSpPr>
        <p:spPr>
          <a:xfrm rot="0">
            <a:off x="1345256" y="2242788"/>
            <a:ext cx="15914044" cy="6240780"/>
          </a:xfrm>
          <a:prstGeom prst="rect">
            <a:avLst/>
          </a:prstGeom>
        </p:spPr>
        <p:txBody>
          <a:bodyPr anchor="t" rtlCol="false" tIns="0" lIns="0" bIns="0" rIns="0">
            <a:spAutoFit/>
          </a:bodyPr>
          <a:lstStyle/>
          <a:p>
            <a:pPr>
              <a:lnSpc>
                <a:spcPts val="4200"/>
              </a:lnSpc>
            </a:pPr>
            <a:r>
              <a:rPr lang="en-US" sz="3000">
                <a:solidFill>
                  <a:srgbClr val="000000"/>
                </a:solidFill>
                <a:latin typeface="Times Neue Roman"/>
              </a:rPr>
              <a:t>Overall, the goals and applications defined in this study were achieved by machine learning models. This work also demonstrates the importance of consulting a data scientist before starting monitoring, as datasets that are not suitable for the task requested are a common problem.</a:t>
            </a:r>
          </a:p>
          <a:p>
            <a:pPr>
              <a:lnSpc>
                <a:spcPts val="4200"/>
              </a:lnSpc>
            </a:pPr>
          </a:p>
          <a:p>
            <a:pPr>
              <a:lnSpc>
                <a:spcPts val="4200"/>
              </a:lnSpc>
            </a:pPr>
            <a:r>
              <a:rPr lang="en-US" sz="3000">
                <a:solidFill>
                  <a:srgbClr val="000000"/>
                </a:solidFill>
                <a:latin typeface="Times Neue Roman"/>
              </a:rPr>
              <a:t>A K-Nearest Neighbour (KNN) model has been used for data imputation and has been used successfully. It has been proposed to other researchers for this task. However, it is worth noting that many of the neighborhood data used for this study are not universal and may be found in different sets that are suitable for different datasets.</a:t>
            </a:r>
          </a:p>
          <a:p>
            <a:pPr>
              <a:lnSpc>
                <a:spcPts val="4200"/>
              </a:lnSpc>
            </a:pPr>
            <a:r>
              <a:rPr lang="en-US" sz="3000">
                <a:solidFill>
                  <a:srgbClr val="000000"/>
                </a:solidFill>
                <a:latin typeface="Times Neue Roman"/>
              </a:rPr>
              <a:t>The classification model works well and can make very accurate predictions</a:t>
            </a:r>
          </a:p>
          <a:p>
            <a:pPr>
              <a:lnSpc>
                <a:spcPts val="4200"/>
              </a:lnSpc>
            </a:pPr>
            <a:r>
              <a:rPr lang="en-US" sz="3000">
                <a:solidFill>
                  <a:srgbClr val="000000"/>
                </a:solidFill>
                <a:latin typeface="Times Neue Roman"/>
              </a:rPr>
              <a:t>A model for determining the season of the sample and the land use of the area where the sample was collected.</a:t>
            </a:r>
          </a:p>
          <a:p>
            <a:pPr>
              <a:lnSpc>
                <a:spcPts val="2940"/>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557589" y="4274503"/>
            <a:ext cx="717282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Times Neue Roman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DAFUXpkNlYE</dc:identifier>
  <dcterms:modified xsi:type="dcterms:W3CDTF">2011-08-01T06:04:30Z</dcterms:modified>
  <cp:revision>1</cp:revision>
  <dc:title>Customer Segmentation</dc:title>
</cp:coreProperties>
</file>