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8" r:id="rId7"/>
    <p:sldId id="266" r:id="rId8"/>
    <p:sldId id="267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embeddedFontLst>
    <p:embeddedFont>
      <p:font typeface="Questrial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3cc1f16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3cc1f16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3cc1f167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3cc1f167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3cc1f167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3cc1f167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2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sz="4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7" name="Google Shape;167;p11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1" name="Google Shape;171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4" name="Google Shape;174;p12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5" name="Google Shape;175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lang="fi-FI" sz="8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lang="fi-FI" sz="8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7" name="Google Shape;207;p16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3" name="Google Shape;213;p16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9" name="Google Shape;139;p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10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1" name="Google Shape;51;p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enter.heroku.com/articles/java-webapp-runn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es4560demo1.azurewebsites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java/azure/eclipse/azure-toolkit-for-eclipse-installation" TargetMode="External"/><Relationship Id="rId5" Type="http://schemas.openxmlformats.org/officeDocument/2006/relationships/hyperlink" Target="http://www.eclipse.org/downloads/" TargetMode="External"/><Relationship Id="rId4" Type="http://schemas.openxmlformats.org/officeDocument/2006/relationships/hyperlink" Target="https://docs.microsoft.com/en-gb/azure/app-service/app-service-web-get-started-jav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gb/azure/app-service/azure-web-sites-web-hosting-plans-in-depth-over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docs.microsoft.com/en-gb/azure/azure-resource-manager/resource-group-overview#terminolog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oaprojectid.appspot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bluemix.net/docs/starters/upload_app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nsole.bluemix.net/docs/cli/index.html#overview" TargetMode="External"/><Relationship Id="rId4" Type="http://schemas.openxmlformats.org/officeDocument/2006/relationships/hyperlink" Target="https://console.bluemix.net/docs/manageapps/eclipsetools/eclipsetool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919403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</a:pPr>
            <a:r>
              <a:rPr lang="fi-FI" sz="4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TASK 5.1 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-</a:t>
            </a:r>
            <a:r>
              <a:rPr lang="fi-FI" sz="4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APPLICATION DEPLOYMENT TO A CLOUD</a:t>
            </a:r>
            <a:endParaRPr sz="48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50"/>
              <a:buFont typeface="Arial"/>
              <a:buNone/>
            </a:pPr>
            <a:r>
              <a:rPr lang="fi-FI" sz="1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JERE HONKA</a:t>
            </a:r>
            <a:endParaRPr sz="1400" b="0" i="0" u="none" strike="noStrike" cap="non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750"/>
              <a:buFont typeface="Arial"/>
              <a:buNone/>
            </a:pPr>
            <a:r>
              <a:rPr lang="fi-FI" sz="1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RAMI PASANEN</a:t>
            </a:r>
            <a:endParaRPr sz="1400" b="0" i="0" u="none" strike="noStrike" cap="non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750"/>
              <a:buFont typeface="Arial"/>
              <a:buNone/>
            </a:pPr>
            <a:r>
              <a:rPr lang="fi-FI" sz="1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JANITA SALLANKO</a:t>
            </a:r>
            <a:endParaRPr sz="1400" b="0" i="0" u="none" strike="noStrike" cap="non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750"/>
              <a:buFont typeface="Arial"/>
              <a:buNone/>
            </a:pPr>
            <a:r>
              <a:rPr lang="fi-FI" sz="1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	JARO VÄISÄNEN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750"/>
              <a:buFont typeface="Arial"/>
              <a:buNone/>
            </a:pPr>
            <a:endParaRPr sz="1400" b="0" i="0" u="none" strike="noStrike" cap="non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endParaRPr sz="36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6" name="Google Shape;266;p2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25"/>
              <a:buFont typeface="Arial"/>
              <a:buChar char="•"/>
            </a:pPr>
            <a:r>
              <a:rPr lang="fi-FI" sz="186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Register to IBM Cloud and create new resource</a:t>
            </a:r>
            <a:endParaRPr sz="186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Arial"/>
              <a:buChar char="•"/>
            </a:pPr>
            <a:r>
              <a:rPr lang="fi-FI" sz="15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Choose the type of application to run on the server</a:t>
            </a:r>
            <a:endParaRPr sz="15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Arial"/>
              <a:buChar char="•"/>
            </a:pPr>
            <a:r>
              <a:rPr lang="fi-FI" sz="15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Give a name to the application</a:t>
            </a:r>
            <a:endParaRPr sz="15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Arial"/>
              <a:buChar char="•"/>
            </a:pPr>
            <a:r>
              <a:rPr lang="fi-FI" sz="15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Choose domain and region</a:t>
            </a:r>
            <a:endParaRPr sz="15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Arial"/>
              <a:buChar char="•"/>
            </a:pPr>
            <a:r>
              <a:rPr lang="fi-FI" sz="15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Users are offered memory up to 256 MB for free</a:t>
            </a:r>
            <a:endParaRPr sz="15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25"/>
              <a:buFont typeface="Arial"/>
              <a:buChar char="•"/>
            </a:pPr>
            <a:r>
              <a:rPr lang="fi-FI" sz="186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Open command prompt and connect to the IBM Cloud</a:t>
            </a:r>
            <a:endParaRPr sz="186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Arial"/>
              <a:buChar char="•"/>
            </a:pPr>
            <a:r>
              <a:rPr lang="fi-FI" sz="15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You can access the cloud with either bluemix (i.e. </a:t>
            </a:r>
            <a:r>
              <a:rPr lang="fi-FI" sz="1550" b="0" i="0" u="none" strike="noStrike" cap="none">
                <a:solidFill>
                  <a:srgbClr val="7BBAEA"/>
                </a:solidFill>
                <a:latin typeface="Questrial"/>
                <a:ea typeface="Questrial"/>
                <a:cs typeface="Questrial"/>
                <a:sym typeface="Questrial"/>
              </a:rPr>
              <a:t>bluemix api https://api.eu-de.bluemix.net</a:t>
            </a:r>
            <a:r>
              <a:rPr lang="fi-FI" sz="15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) or cf commands</a:t>
            </a:r>
            <a:endParaRPr sz="15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Arial"/>
              <a:buChar char="•"/>
            </a:pPr>
            <a:r>
              <a:rPr lang="fi-FI" sz="15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Login with your username and password (i.e. </a:t>
            </a:r>
            <a:r>
              <a:rPr lang="fi-FI" sz="1550" b="0" i="0" u="none" strike="noStrike" cap="none">
                <a:solidFill>
                  <a:srgbClr val="7BBAEA"/>
                </a:solidFill>
                <a:latin typeface="Questrial"/>
                <a:ea typeface="Questrial"/>
                <a:cs typeface="Questrial"/>
                <a:sym typeface="Questrial"/>
              </a:rPr>
              <a:t>bluemix login –u username</a:t>
            </a:r>
            <a:r>
              <a:rPr lang="fi-FI" sz="15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  <a:endParaRPr/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Arial"/>
              <a:buChar char="•"/>
            </a:pPr>
            <a:r>
              <a:rPr lang="fi-FI" sz="15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Specify the region, organization and space on your account</a:t>
            </a:r>
            <a:endParaRPr sz="15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Arial"/>
              <a:buChar char="•"/>
            </a:pPr>
            <a:r>
              <a:rPr lang="fi-FI" sz="15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Give the app push command with using either </a:t>
            </a:r>
            <a:r>
              <a:rPr lang="fi-FI" sz="1550" b="0" i="0" u="none" strike="noStrike" cap="none">
                <a:solidFill>
                  <a:srgbClr val="7BBAEA"/>
                </a:solidFill>
                <a:latin typeface="Questrial"/>
                <a:ea typeface="Questrial"/>
                <a:cs typeface="Questrial"/>
                <a:sym typeface="Questrial"/>
              </a:rPr>
              <a:t>bluemix app push app.war </a:t>
            </a:r>
            <a:r>
              <a:rPr lang="fi-FI" sz="15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or </a:t>
            </a:r>
            <a:r>
              <a:rPr lang="fi-FI" sz="1550" b="0" i="0" u="none" strike="noStrike" cap="none">
                <a:solidFill>
                  <a:srgbClr val="7BBAEA"/>
                </a:solidFill>
                <a:latin typeface="Questrial"/>
                <a:ea typeface="Questrial"/>
                <a:cs typeface="Questrial"/>
                <a:sym typeface="Questrial"/>
              </a:rPr>
              <a:t>cf push –p app.war </a:t>
            </a:r>
            <a:r>
              <a:rPr lang="fi-FI" sz="15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you are pushing with a war file</a:t>
            </a:r>
            <a:endParaRPr sz="15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85800" marR="0" lvl="1" indent="-10556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38"/>
              <a:buFont typeface="Arial"/>
              <a:buNone/>
            </a:pPr>
            <a:endParaRPr sz="15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7" name="Google Shape;267;p2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2D3F4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Courier"/>
              <a:buAutoNum type="arabicPeriod"/>
            </a:pPr>
            <a:r>
              <a:rPr lang="fi-FI" sz="1000" b="0" i="0" u="none" strike="noStrike" cap="none">
                <a:solidFill>
                  <a:srgbClr val="CCCCCC"/>
                </a:solidFill>
                <a:latin typeface="Courier"/>
                <a:ea typeface="Courier"/>
                <a:cs typeface="Courier"/>
                <a:sym typeface="Courier"/>
              </a:rPr>
              <a:t>bluemix api https://api.eu-de.bluemix.net</a:t>
            </a:r>
            <a:endParaRPr sz="1000" b="0" i="0" u="none" strike="noStrike" cap="none">
              <a:solidFill>
                <a:srgbClr val="394B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Questrial"/>
              <a:buAutoNum type="arabicPeriod"/>
            </a:pPr>
            <a:br>
              <a:rPr lang="fi-FI" sz="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4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2D3F4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est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Courier"/>
              <a:buAutoNum type="arabicPeriod"/>
            </a:pPr>
            <a:r>
              <a:rPr lang="fi-FI" sz="1000" b="0" i="0" u="none" strike="noStrike" cap="none">
                <a:solidFill>
                  <a:srgbClr val="CCCCCC"/>
                </a:solidFill>
                <a:latin typeface="Courier"/>
                <a:ea typeface="Courier"/>
                <a:cs typeface="Courier"/>
                <a:sym typeface="Courier"/>
              </a:rPr>
              <a:t>bluemix api https://api.eu-de.bluemix.net</a:t>
            </a:r>
            <a:endParaRPr sz="1000" b="0" i="0" u="none" strike="noStrike" cap="none">
              <a:solidFill>
                <a:srgbClr val="394B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Questrial"/>
              <a:buAutoNum type="arabicPeriod"/>
            </a:pPr>
            <a:br>
              <a:rPr lang="fi-FI" sz="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Task 4 to Heroku</a:t>
            </a:r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body" idx="1"/>
          </p:nvPr>
        </p:nvSpPr>
        <p:spPr>
          <a:xfrm>
            <a:off x="1143000" y="1980125"/>
            <a:ext cx="9906000" cy="450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-FI" sz="1800"/>
              <a:t>Task-4 was deployed with Basic authentication to https://ties4560-task4.herokuapp.com/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-FI" sz="1800"/>
              <a:t>Deployment steps: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-FI" sz="1800"/>
              <a:t>An account was created to heroku, then a login from heroku CLI using ”heroku login”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-FI" sz="1800"/>
              <a:t>New app called ”ties4560-task4” was created with ”heroku create ties4560-task4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-FI" sz="1800"/>
              <a:t>CLI deploy plugin was installed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i-FI" sz="1800"/>
              <a:t>Authentication user &amp; password (tomcat:tomcat) were defined using WEBAPP_RUNNER_OPTS -environment variable like so: heroku:set WEBAPP_RUNNER_OPTS=”--enable_basic_auth --basic_auth_user tomcat --basic_auth_pw tomcat”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-FI" sz="1800"/>
              <a:t>Webapp runner, which is responsible for running tomcat  uses WEBAPP_RUNNER_OPTS as command line parameters for configuration purposes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i-FI" sz="1800"/>
              <a:t>Deployment was finished using ”heroku deploy”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Main resources used for task 4</a:t>
            </a:r>
            <a:endParaRPr/>
          </a:p>
        </p:txBody>
      </p:sp>
      <p:sp>
        <p:nvSpPr>
          <p:cNvPr id="280" name="Google Shape;280;p26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-FI" sz="1800"/>
              <a:t>Lecture notes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-FI" sz="1800"/>
              <a:t>https://github.com/jsimone/webapp-runner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i-FI" sz="1800" u="sng">
                <a:solidFill>
                  <a:schemeClr val="hlink"/>
                </a:solidFill>
                <a:hlinkClick r:id="rId3"/>
              </a:rPr>
              <a:t>https://devcenter.heroku.com/articles/java-webapp-runner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i-FI" sz="1800"/>
              <a:t>https://devcenter.heroku.com/articles/war-deployment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Problems with task 4</a:t>
            </a:r>
            <a:endParaRPr/>
          </a:p>
        </p:txBody>
      </p:sp>
      <p:sp>
        <p:nvSpPr>
          <p:cNvPr id="286" name="Google Shape;286;p27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-FI"/>
              <a:t>Couldn't get authentication to work with tomcat-users.xml; parsing the xml-file failed during deployment for unknown reason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-FI"/>
              <a:t>Instead, authentication is now done by giving ”basic-auth-user” and ”basic-auth-pw” CLI parameters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fi-FI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USED CLOUD PLATFORMS</a:t>
            </a:r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fi-FI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Azure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fi-FI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Google Cloud Platform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fi-FI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IBM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fi-FI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Heroku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fi-FI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AZURE</a:t>
            </a:r>
            <a:endParaRPr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fi-FI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Deployed Task1 to Azure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lang="fi-FI" sz="2000" b="0" i="0" u="sng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https://ties4560demo1.azurewebsites.net/</a:t>
            </a:r>
            <a:endParaRPr sz="20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fi-FI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Easy to deploy </a:t>
            </a:r>
            <a:r>
              <a:rPr lang="fi-FI" sz="24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Java based web applications </a:t>
            </a:r>
            <a:r>
              <a:rPr lang="fi-FI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to Azure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lang="fi-FI" sz="2000" b="0" i="0" u="sng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4"/>
              </a:rPr>
              <a:t>https://docs.microsoft.com/en-gb/azure/app-service/app-service-web-get-started-java</a:t>
            </a:r>
            <a:endParaRPr sz="20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fi-FI" sz="24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Prerequisites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free </a:t>
            </a:r>
            <a:r>
              <a:rPr lang="fi-FI" sz="2000" b="0" i="0" u="sng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5"/>
              </a:rPr>
              <a:t>Eclipse IDE for Java EE Developers</a:t>
            </a:r>
            <a:r>
              <a:rPr lang="fi-FI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</a:t>
            </a:r>
            <a:r>
              <a:rPr lang="fi-FI" sz="2000" b="0" i="0" u="sng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6"/>
              </a:rPr>
              <a:t>Azure Toolkit for Eclipse</a:t>
            </a:r>
            <a:r>
              <a:rPr lang="fi-FI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(for other IDEs also?)</a:t>
            </a:r>
            <a:endParaRPr/>
          </a:p>
          <a:p>
            <a:pPr marL="228600" marR="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fi-FI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AZURE</a:t>
            </a:r>
            <a:endParaRPr/>
          </a:p>
        </p:txBody>
      </p:sp>
      <p:sp>
        <p:nvSpPr>
          <p:cNvPr id="253" name="Google Shape;253;p22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5999" cy="3989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99"/>
              <a:buFont typeface="Arial"/>
              <a:buChar char="•"/>
            </a:pPr>
            <a:r>
              <a:rPr lang="fi-FI" sz="1679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Right click your project </a:t>
            </a:r>
            <a:endParaRPr/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</a:pPr>
            <a:r>
              <a:rPr lang="fi-FI"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Publish as </a:t>
            </a:r>
            <a:r>
              <a:rPr lang="fi-FI" sz="14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Azure Web App</a:t>
            </a:r>
            <a:r>
              <a:rPr lang="fi-FI"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…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99"/>
              <a:buFont typeface="Arial"/>
              <a:buChar char="•"/>
            </a:pPr>
            <a:r>
              <a:rPr lang="fi-FI" sz="1679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Create a new </a:t>
            </a:r>
            <a:r>
              <a:rPr lang="fi-FI" sz="1679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App service</a:t>
            </a:r>
            <a:endParaRPr/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</a:pPr>
            <a:r>
              <a:rPr lang="fi-FI"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Create a new </a:t>
            </a:r>
            <a:r>
              <a:rPr lang="fi-FI" sz="14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App service plan </a:t>
            </a:r>
            <a:r>
              <a:rPr lang="fi-FI"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one doesn’t exist already</a:t>
            </a:r>
            <a:endParaRPr/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</a:pPr>
            <a:r>
              <a:rPr lang="fi-FI"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Select Web container</a:t>
            </a:r>
            <a:endParaRPr/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</a:pPr>
            <a:r>
              <a:rPr lang="fi-FI"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Select an Azure subscription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</a:pPr>
            <a:r>
              <a:rPr lang="fi-FI"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 </a:t>
            </a:r>
            <a:r>
              <a:rPr lang="fi-FI" sz="1400" b="0" i="0" u="sng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App Service plan</a:t>
            </a:r>
            <a:r>
              <a:rPr lang="fi-FI"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specifies the location, size, and features of the web server farm that hosts your app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</a:pPr>
            <a:r>
              <a:rPr lang="fi-FI"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You can save money when hosting multiple apps by configuring the web apps to share a single App Service plan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63"/>
              <a:buFont typeface="Arial"/>
              <a:buChar char="•"/>
            </a:pPr>
            <a:r>
              <a:rPr lang="fi-FI" sz="133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</a:t>
            </a:r>
            <a:r>
              <a:rPr lang="fi-FI" sz="1330" b="0" i="0" u="sng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4"/>
              </a:rPr>
              <a:t>resource group</a:t>
            </a:r>
            <a:r>
              <a:rPr lang="fi-FI" sz="133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is a logical container into which Azure resources like web apps, databases, and storage accounts are deployed and managed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</a:pPr>
            <a:r>
              <a:rPr lang="fi-FI"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 the </a:t>
            </a:r>
            <a:r>
              <a:rPr lang="fi-FI" sz="14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Deploy Web App</a:t>
            </a:r>
            <a:r>
              <a:rPr lang="fi-FI"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dialog box, select </a:t>
            </a:r>
            <a:r>
              <a:rPr lang="fi-FI" sz="14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Deploy to root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</a:pPr>
            <a:r>
              <a:rPr lang="fi-FI" sz="14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DEPLOY</a:t>
            </a:r>
            <a:endParaRPr sz="133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54" name="Google Shape;254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56580" y="812879"/>
            <a:ext cx="3890831" cy="3480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4E608C7-69C4-4C1B-8BF2-169E7930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Google </a:t>
            </a:r>
            <a:r>
              <a:rPr lang="fi-FI" dirty="0" err="1"/>
              <a:t>Cloud</a:t>
            </a:r>
            <a:r>
              <a:rPr lang="fi-FI" dirty="0"/>
              <a:t> </a:t>
            </a:r>
            <a:r>
              <a:rPr lang="fi-FI" dirty="0" err="1"/>
              <a:t>Platform</a:t>
            </a:r>
            <a:endParaRPr lang="fi-FI" dirty="0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56B37B3-434F-4B28-8452-7F861622D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Deployed</a:t>
            </a:r>
            <a:r>
              <a:rPr lang="fi-FI" dirty="0"/>
              <a:t> </a:t>
            </a:r>
            <a:r>
              <a:rPr lang="fi-FI" dirty="0" err="1"/>
              <a:t>Task</a:t>
            </a:r>
            <a:r>
              <a:rPr lang="fi-FI" dirty="0"/>
              <a:t> 2.1</a:t>
            </a:r>
          </a:p>
          <a:p>
            <a:r>
              <a:rPr lang="fi-FI" dirty="0">
                <a:hlinkClick r:id="rId2"/>
              </a:rPr>
              <a:t>http://soaprojectid.appspot.com/</a:t>
            </a:r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8381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C54001F-7131-4A50-AFCD-6D7FA9A1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Google </a:t>
            </a:r>
            <a:r>
              <a:rPr lang="fi-FI" dirty="0" err="1"/>
              <a:t>Cloud</a:t>
            </a:r>
            <a:r>
              <a:rPr lang="fi-FI" dirty="0"/>
              <a:t> </a:t>
            </a:r>
            <a:r>
              <a:rPr lang="fi-FI" dirty="0" err="1"/>
              <a:t>Platform</a:t>
            </a:r>
            <a:endParaRPr lang="fi-FI" dirty="0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44B650D-E943-4DC1-95FF-6D856FDF8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Google </a:t>
            </a:r>
            <a:r>
              <a:rPr lang="fi-FI" dirty="0" err="1"/>
              <a:t>AppEngine</a:t>
            </a:r>
            <a:r>
              <a:rPr lang="fi-FI" dirty="0"/>
              <a:t> </a:t>
            </a:r>
            <a:r>
              <a:rPr lang="fi-FI" dirty="0" err="1"/>
              <a:t>hosts</a:t>
            </a:r>
            <a:r>
              <a:rPr lang="fi-FI" dirty="0"/>
              <a:t> web </a:t>
            </a:r>
            <a:r>
              <a:rPr lang="fi-FI" dirty="0" err="1"/>
              <a:t>applications</a:t>
            </a:r>
            <a:endParaRPr lang="fi-FI" dirty="0"/>
          </a:p>
          <a:p>
            <a:r>
              <a:rPr lang="fi-FI" dirty="0"/>
              <a:t>Google </a:t>
            </a:r>
            <a:r>
              <a:rPr lang="fi-FI" dirty="0" err="1"/>
              <a:t>Compute</a:t>
            </a:r>
            <a:r>
              <a:rPr lang="fi-FI" dirty="0"/>
              <a:t> Engine </a:t>
            </a:r>
            <a:r>
              <a:rPr lang="fi-FI" dirty="0" err="1"/>
              <a:t>hosts</a:t>
            </a:r>
            <a:r>
              <a:rPr lang="fi-FI" dirty="0"/>
              <a:t> </a:t>
            </a:r>
            <a:r>
              <a:rPr lang="fi-FI" dirty="0" err="1"/>
              <a:t>virtual</a:t>
            </a:r>
            <a:r>
              <a:rPr lang="fi-FI" dirty="0"/>
              <a:t> </a:t>
            </a:r>
            <a:r>
              <a:rPr lang="fi-FI" dirty="0" err="1"/>
              <a:t>machines</a:t>
            </a:r>
            <a:r>
              <a:rPr lang="fi-FI" dirty="0"/>
              <a:t> </a:t>
            </a:r>
            <a:r>
              <a:rPr lang="fi-FI" sz="1800" dirty="0"/>
              <a:t>(</a:t>
            </a:r>
            <a:r>
              <a:rPr lang="fi-FI" sz="1800" dirty="0" err="1"/>
              <a:t>that</a:t>
            </a:r>
            <a:r>
              <a:rPr lang="fi-FI" sz="1800" dirty="0"/>
              <a:t> </a:t>
            </a:r>
            <a:r>
              <a:rPr lang="fi-FI" sz="1800" dirty="0" err="1"/>
              <a:t>can</a:t>
            </a:r>
            <a:r>
              <a:rPr lang="fi-FI" sz="1800" dirty="0"/>
              <a:t> </a:t>
            </a:r>
            <a:r>
              <a:rPr lang="fi-FI" sz="1800" dirty="0" err="1"/>
              <a:t>also</a:t>
            </a:r>
            <a:r>
              <a:rPr lang="fi-FI" sz="1800" dirty="0"/>
              <a:t> </a:t>
            </a:r>
            <a:r>
              <a:rPr lang="fi-FI" sz="1800" dirty="0" err="1"/>
              <a:t>be</a:t>
            </a:r>
            <a:r>
              <a:rPr lang="fi-FI" sz="1800" dirty="0"/>
              <a:t> </a:t>
            </a:r>
            <a:r>
              <a:rPr lang="fi-FI" sz="1800" dirty="0" err="1"/>
              <a:t>used</a:t>
            </a:r>
            <a:r>
              <a:rPr lang="fi-FI" sz="1800" dirty="0"/>
              <a:t> to </a:t>
            </a:r>
            <a:r>
              <a:rPr lang="fi-FI" sz="1800" dirty="0" err="1"/>
              <a:t>host</a:t>
            </a:r>
            <a:r>
              <a:rPr lang="fi-FI" sz="1800" dirty="0"/>
              <a:t> web </a:t>
            </a:r>
            <a:r>
              <a:rPr lang="fi-FI" sz="1800" dirty="0" err="1"/>
              <a:t>applications</a:t>
            </a:r>
            <a:r>
              <a:rPr lang="fi-FI" sz="1800" dirty="0"/>
              <a:t>)</a:t>
            </a:r>
          </a:p>
          <a:p>
            <a:r>
              <a:rPr lang="fi-FI" dirty="0" err="1"/>
              <a:t>Lots</a:t>
            </a:r>
            <a:r>
              <a:rPr lang="fi-FI" dirty="0"/>
              <a:t> of </a:t>
            </a:r>
            <a:r>
              <a:rPr lang="fi-FI" dirty="0" err="1"/>
              <a:t>documentation</a:t>
            </a:r>
            <a:r>
              <a:rPr lang="fi-FI" dirty="0"/>
              <a:t> and </a:t>
            </a:r>
            <a:r>
              <a:rPr lang="fi-FI" dirty="0" err="1"/>
              <a:t>examples</a:t>
            </a:r>
            <a:r>
              <a:rPr lang="fi-FI" dirty="0"/>
              <a:t>,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confusing</a:t>
            </a:r>
            <a:r>
              <a:rPr lang="fi-FI" dirty="0"/>
              <a:t> at </a:t>
            </a:r>
            <a:r>
              <a:rPr lang="fi-FI" dirty="0" err="1"/>
              <a:t>first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939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714B49C-709C-49D1-9B3A-933F8DF9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Google </a:t>
            </a:r>
            <a:r>
              <a:rPr lang="fi-FI" dirty="0" err="1"/>
              <a:t>Cloud</a:t>
            </a:r>
            <a:r>
              <a:rPr lang="fi-FI" dirty="0"/>
              <a:t> </a:t>
            </a:r>
            <a:r>
              <a:rPr lang="fi-FI" dirty="0" err="1"/>
              <a:t>Platform</a:t>
            </a:r>
            <a:endParaRPr lang="fi-FI" dirty="0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9EA94D02-994A-494A-8689-ABFCE4318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1804125"/>
            <a:ext cx="9905999" cy="3541714"/>
          </a:xfrm>
        </p:spPr>
        <p:txBody>
          <a:bodyPr/>
          <a:lstStyle/>
          <a:p>
            <a:r>
              <a:rPr lang="fi-FI" sz="1600" dirty="0"/>
              <a:t>Publishing </a:t>
            </a:r>
            <a:r>
              <a:rPr lang="fi-FI" sz="1600" dirty="0" err="1"/>
              <a:t>applications</a:t>
            </a:r>
            <a:r>
              <a:rPr lang="fi-FI" sz="1600" dirty="0"/>
              <a:t> </a:t>
            </a:r>
            <a:r>
              <a:rPr lang="fi-FI" sz="1600" dirty="0" err="1"/>
              <a:t>can</a:t>
            </a:r>
            <a:r>
              <a:rPr lang="fi-FI" sz="1600" dirty="0"/>
              <a:t> </a:t>
            </a:r>
            <a:r>
              <a:rPr lang="fi-FI" sz="1600" dirty="0" err="1"/>
              <a:t>be</a:t>
            </a:r>
            <a:r>
              <a:rPr lang="fi-FI" sz="1600" dirty="0"/>
              <a:t> </a:t>
            </a:r>
            <a:r>
              <a:rPr lang="fi-FI" sz="1600" dirty="0" err="1"/>
              <a:t>done</a:t>
            </a:r>
            <a:r>
              <a:rPr lang="fi-FI" sz="1600" dirty="0"/>
              <a:t> </a:t>
            </a:r>
            <a:r>
              <a:rPr lang="fi-FI" sz="1600" dirty="0" err="1"/>
              <a:t>directly</a:t>
            </a:r>
            <a:r>
              <a:rPr lang="fi-FI" sz="1600" dirty="0"/>
              <a:t> </a:t>
            </a:r>
            <a:r>
              <a:rPr lang="fi-FI" sz="1600" dirty="0" err="1"/>
              <a:t>through</a:t>
            </a:r>
            <a:r>
              <a:rPr lang="fi-FI" sz="1600" dirty="0"/>
              <a:t> </a:t>
            </a:r>
            <a:r>
              <a:rPr lang="fi-FI" sz="1600" dirty="0" err="1"/>
              <a:t>Eclipse</a:t>
            </a:r>
            <a:r>
              <a:rPr lang="fi-FI" sz="1600" dirty="0"/>
              <a:t> </a:t>
            </a:r>
            <a:r>
              <a:rPr lang="fi-FI" sz="1600" dirty="0" err="1"/>
              <a:t>with</a:t>
            </a:r>
            <a:r>
              <a:rPr lang="fi-FI" sz="1600" dirty="0"/>
              <a:t> </a:t>
            </a:r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i="1" dirty="0"/>
              <a:t>Google </a:t>
            </a:r>
            <a:r>
              <a:rPr lang="fi-FI" sz="1600" i="1" dirty="0" err="1"/>
              <a:t>Cloud</a:t>
            </a:r>
            <a:r>
              <a:rPr lang="fi-FI" sz="1600" i="1" dirty="0"/>
              <a:t> Tools for </a:t>
            </a:r>
            <a:r>
              <a:rPr lang="fi-FI" sz="1600" i="1" dirty="0" err="1"/>
              <a:t>Eclipse</a:t>
            </a:r>
            <a:r>
              <a:rPr lang="fi-FI" sz="1600" dirty="0"/>
              <a:t> </a:t>
            </a:r>
            <a:r>
              <a:rPr lang="fi-FI" sz="1600" dirty="0" err="1"/>
              <a:t>plugin</a:t>
            </a:r>
            <a:r>
              <a:rPr lang="fi-FI" sz="1600" dirty="0"/>
              <a:t>, </a:t>
            </a:r>
            <a:r>
              <a:rPr lang="fi-FI" sz="1600" dirty="0" err="1"/>
              <a:t>or</a:t>
            </a:r>
            <a:r>
              <a:rPr lang="fi-FI" sz="1600" dirty="0"/>
              <a:t> </a:t>
            </a:r>
            <a:r>
              <a:rPr lang="fi-FI" sz="1600" dirty="0" err="1"/>
              <a:t>through</a:t>
            </a:r>
            <a:r>
              <a:rPr lang="fi-FI" sz="1600" dirty="0"/>
              <a:t> </a:t>
            </a:r>
            <a:r>
              <a:rPr lang="fi-FI" sz="1600" dirty="0" err="1"/>
              <a:t>command</a:t>
            </a:r>
            <a:r>
              <a:rPr lang="fi-FI" sz="1600" dirty="0"/>
              <a:t> </a:t>
            </a:r>
            <a:r>
              <a:rPr lang="fi-FI" sz="1600" dirty="0" err="1"/>
              <a:t>line</a:t>
            </a:r>
            <a:endParaRPr lang="fi-FI" sz="1600" dirty="0"/>
          </a:p>
          <a:p>
            <a:r>
              <a:rPr lang="fi-FI" sz="1600" dirty="0" err="1"/>
              <a:t>Projects</a:t>
            </a:r>
            <a:r>
              <a:rPr lang="fi-FI" sz="1600" dirty="0"/>
              <a:t> </a:t>
            </a:r>
            <a:r>
              <a:rPr lang="fi-FI" sz="1600" dirty="0" err="1"/>
              <a:t>can</a:t>
            </a:r>
            <a:r>
              <a:rPr lang="fi-FI" sz="1600" dirty="0"/>
              <a:t> </a:t>
            </a:r>
            <a:r>
              <a:rPr lang="fi-FI" sz="1600" dirty="0" err="1"/>
              <a:t>be</a:t>
            </a:r>
            <a:r>
              <a:rPr lang="fi-FI" sz="1600" dirty="0"/>
              <a:t> </a:t>
            </a:r>
            <a:r>
              <a:rPr lang="fi-FI" sz="1600" dirty="0" err="1"/>
              <a:t>standard</a:t>
            </a:r>
            <a:r>
              <a:rPr lang="fi-FI" sz="1600" dirty="0"/>
              <a:t> </a:t>
            </a:r>
            <a:r>
              <a:rPr lang="fi-FI" sz="1600" dirty="0" err="1"/>
              <a:t>AppEngine</a:t>
            </a:r>
            <a:r>
              <a:rPr lang="fi-FI" sz="1600" dirty="0"/>
              <a:t> </a:t>
            </a:r>
            <a:r>
              <a:rPr lang="fi-FI" sz="1600" dirty="0" err="1"/>
              <a:t>projects</a:t>
            </a:r>
            <a:r>
              <a:rPr lang="fi-FI" sz="1600" dirty="0"/>
              <a:t> </a:t>
            </a:r>
            <a:r>
              <a:rPr lang="fi-FI" sz="1600" dirty="0" err="1"/>
              <a:t>or</a:t>
            </a:r>
            <a:r>
              <a:rPr lang="fi-FI" sz="1600" dirty="0"/>
              <a:t> </a:t>
            </a:r>
            <a:r>
              <a:rPr lang="fi-FI" sz="1600" dirty="0" err="1"/>
              <a:t>Flexible</a:t>
            </a:r>
            <a:r>
              <a:rPr lang="fi-FI" sz="1600" dirty="0"/>
              <a:t> </a:t>
            </a:r>
            <a:r>
              <a:rPr lang="fi-FI" sz="1600" dirty="0" err="1"/>
              <a:t>AppEngine</a:t>
            </a:r>
            <a:r>
              <a:rPr lang="fi-FI" sz="1600" dirty="0"/>
              <a:t> </a:t>
            </a:r>
            <a:r>
              <a:rPr lang="fi-FI" sz="1600" dirty="0" err="1"/>
              <a:t>projects</a:t>
            </a:r>
            <a:endParaRPr lang="fi-FI" sz="1600" dirty="0"/>
          </a:p>
          <a:p>
            <a:r>
              <a:rPr lang="fi-FI" sz="1600" dirty="0" err="1"/>
              <a:t>Flexible</a:t>
            </a:r>
            <a:r>
              <a:rPr lang="fi-FI" sz="1600" dirty="0"/>
              <a:t> </a:t>
            </a:r>
            <a:r>
              <a:rPr lang="fi-FI" sz="1600" dirty="0" err="1"/>
              <a:t>AppEngine</a:t>
            </a:r>
            <a:r>
              <a:rPr lang="fi-FI" sz="1600" dirty="0"/>
              <a:t> </a:t>
            </a:r>
            <a:r>
              <a:rPr lang="fi-FI" sz="1600" dirty="0" err="1"/>
              <a:t>projects</a:t>
            </a:r>
            <a:r>
              <a:rPr lang="fi-FI" sz="1600" dirty="0"/>
              <a:t> </a:t>
            </a:r>
            <a:r>
              <a:rPr lang="fi-FI" sz="1600" dirty="0" err="1"/>
              <a:t>are</a:t>
            </a:r>
            <a:r>
              <a:rPr lang="fi-FI" sz="1600" dirty="0"/>
              <a:t> </a:t>
            </a:r>
            <a:r>
              <a:rPr lang="fi-FI" sz="1600" dirty="0" err="1"/>
              <a:t>built</a:t>
            </a:r>
            <a:r>
              <a:rPr lang="fi-FI" sz="1600" dirty="0"/>
              <a:t> into </a:t>
            </a:r>
            <a:r>
              <a:rPr lang="fi-FI" sz="1600" dirty="0" err="1"/>
              <a:t>JARs</a:t>
            </a:r>
            <a:r>
              <a:rPr lang="fi-FI" sz="1600" dirty="0"/>
              <a:t> </a:t>
            </a:r>
            <a:r>
              <a:rPr lang="fi-FI" sz="1600" dirty="0" err="1"/>
              <a:t>that</a:t>
            </a:r>
            <a:r>
              <a:rPr lang="fi-FI" sz="1600" dirty="0"/>
              <a:t> </a:t>
            </a:r>
            <a:r>
              <a:rPr lang="fi-FI" sz="1600" dirty="0" err="1"/>
              <a:t>are</a:t>
            </a:r>
            <a:r>
              <a:rPr lang="fi-FI" sz="1600" dirty="0"/>
              <a:t> </a:t>
            </a:r>
            <a:r>
              <a:rPr lang="fi-FI" sz="1600" dirty="0" err="1"/>
              <a:t>run</a:t>
            </a:r>
            <a:r>
              <a:rPr lang="fi-FI" sz="1600" dirty="0"/>
              <a:t> on </a:t>
            </a:r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server</a:t>
            </a:r>
            <a:r>
              <a:rPr lang="fi-FI" sz="1600" dirty="0"/>
              <a:t> – no web </a:t>
            </a:r>
            <a:r>
              <a:rPr lang="fi-FI" sz="1600" dirty="0" err="1"/>
              <a:t>server</a:t>
            </a:r>
            <a:r>
              <a:rPr lang="fi-FI" sz="1600" dirty="0"/>
              <a:t> </a:t>
            </a:r>
            <a:r>
              <a:rPr lang="fi-FI" sz="1600" dirty="0" err="1"/>
              <a:t>provided</a:t>
            </a:r>
            <a:r>
              <a:rPr lang="fi-FI" sz="1600" dirty="0"/>
              <a:t> </a:t>
            </a:r>
            <a:r>
              <a:rPr lang="fi-FI" sz="1600" dirty="0" err="1"/>
              <a:t>automatically</a:t>
            </a:r>
            <a:endParaRPr lang="fi-FI" sz="1600" dirty="0"/>
          </a:p>
          <a:p>
            <a:r>
              <a:rPr lang="fi-FI" sz="1600" dirty="0"/>
              <a:t>Standard </a:t>
            </a:r>
            <a:r>
              <a:rPr lang="fi-FI" sz="1600" dirty="0" err="1"/>
              <a:t>AppEngine</a:t>
            </a:r>
            <a:r>
              <a:rPr lang="fi-FI" sz="1600" dirty="0"/>
              <a:t> </a:t>
            </a:r>
            <a:r>
              <a:rPr lang="fi-FI" sz="1600" dirty="0" err="1"/>
              <a:t>projects</a:t>
            </a:r>
            <a:r>
              <a:rPr lang="fi-FI" sz="1600" dirty="0"/>
              <a:t> </a:t>
            </a:r>
            <a:r>
              <a:rPr lang="fi-FI" sz="1600" dirty="0" err="1"/>
              <a:t>host</a:t>
            </a:r>
            <a:r>
              <a:rPr lang="fi-FI" sz="1600" dirty="0"/>
              <a:t> a </a:t>
            </a:r>
            <a:r>
              <a:rPr lang="fi-FI" sz="1600" dirty="0" err="1"/>
              <a:t>welcome</a:t>
            </a:r>
            <a:r>
              <a:rPr lang="fi-FI" sz="1600" dirty="0"/>
              <a:t> </a:t>
            </a:r>
            <a:r>
              <a:rPr lang="fi-FI" sz="1600" dirty="0" err="1"/>
              <a:t>page</a:t>
            </a:r>
            <a:r>
              <a:rPr lang="fi-FI" sz="1600" dirty="0"/>
              <a:t> and </a:t>
            </a:r>
            <a:r>
              <a:rPr lang="fi-FI" sz="1600" dirty="0" err="1"/>
              <a:t>servlets</a:t>
            </a:r>
            <a:r>
              <a:rPr lang="fi-FI" sz="1600" dirty="0"/>
              <a:t> </a:t>
            </a:r>
            <a:r>
              <a:rPr lang="fi-FI" sz="1600" dirty="0" err="1"/>
              <a:t>defined</a:t>
            </a:r>
            <a:r>
              <a:rPr lang="fi-FI" sz="1600" dirty="0"/>
              <a:t> in </a:t>
            </a:r>
            <a:r>
              <a:rPr lang="fi-FI" sz="1600" i="1" dirty="0"/>
              <a:t>web.xml </a:t>
            </a:r>
            <a:r>
              <a:rPr lang="fi-FI" sz="1600" dirty="0"/>
              <a:t>– </a:t>
            </a:r>
            <a:r>
              <a:rPr lang="fi-FI" sz="1600" dirty="0" err="1"/>
              <a:t>custom</a:t>
            </a:r>
            <a:r>
              <a:rPr lang="fi-FI" sz="1600" dirty="0"/>
              <a:t> </a:t>
            </a:r>
            <a:r>
              <a:rPr lang="fi-FI" sz="1600" dirty="0" err="1"/>
              <a:t>servlets</a:t>
            </a:r>
            <a:r>
              <a:rPr lang="fi-FI" sz="1600" dirty="0"/>
              <a:t> </a:t>
            </a:r>
            <a:r>
              <a:rPr lang="fi-FI" sz="1600" dirty="0" err="1"/>
              <a:t>need</a:t>
            </a:r>
            <a:r>
              <a:rPr lang="fi-FI" sz="1600" dirty="0"/>
              <a:t> to </a:t>
            </a:r>
            <a:r>
              <a:rPr lang="fi-FI" sz="1600" dirty="0" err="1"/>
              <a:t>be</a:t>
            </a:r>
            <a:r>
              <a:rPr lang="fi-FI" sz="1600" dirty="0"/>
              <a:t> </a:t>
            </a:r>
            <a:r>
              <a:rPr lang="fi-FI" sz="1600" dirty="0" err="1"/>
              <a:t>defined</a:t>
            </a:r>
            <a:r>
              <a:rPr lang="fi-FI" sz="1600" dirty="0"/>
              <a:t> </a:t>
            </a:r>
            <a:r>
              <a:rPr lang="fi-FI" sz="1600" dirty="0" err="1"/>
              <a:t>there</a:t>
            </a:r>
            <a:endParaRPr lang="fi-FI" sz="1600" dirty="0"/>
          </a:p>
          <a:p>
            <a:endParaRPr lang="fi-FI" sz="1600" dirty="0"/>
          </a:p>
        </p:txBody>
      </p:sp>
      <p:sp>
        <p:nvSpPr>
          <p:cNvPr id="4" name="Suorakulmio 3">
            <a:extLst>
              <a:ext uri="{FF2B5EF4-FFF2-40B4-BE49-F238E27FC236}">
                <a16:creationId xmlns:a16="http://schemas.microsoft.com/office/drawing/2014/main" id="{3EE7A0FF-42E6-42EB-9698-B8DFD2E7A85F}"/>
              </a:ext>
            </a:extLst>
          </p:cNvPr>
          <p:cNvSpPr/>
          <p:nvPr/>
        </p:nvSpPr>
        <p:spPr>
          <a:xfrm>
            <a:off x="1589103" y="4474345"/>
            <a:ext cx="8416031" cy="22726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&lt;web-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…&gt;</a:t>
            </a:r>
          </a:p>
          <a:p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servlet-name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FirstNameGenerator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servlet-name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servlet-class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servlet.FirstNameGenerator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servlet-name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servlet-mapping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servlet-name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FirstNameGenerator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servlet-name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url-pattern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getFirstName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url-pattern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servlet-mapping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&lt;/web-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3616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D194651-86FE-43B2-B455-70D294F3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Google </a:t>
            </a:r>
            <a:r>
              <a:rPr lang="fi-FI" dirty="0" err="1"/>
              <a:t>Cloud</a:t>
            </a:r>
            <a:r>
              <a:rPr lang="fi-FI" dirty="0"/>
              <a:t> </a:t>
            </a:r>
            <a:r>
              <a:rPr lang="fi-FI" dirty="0" err="1"/>
              <a:t>Platform</a:t>
            </a:r>
            <a:r>
              <a:rPr lang="fi-FI" dirty="0"/>
              <a:t> - SOAP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9C68398-F08C-4AA9-8BAF-CE0DC5B6AA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z="1600" dirty="0"/>
              <a:t>No </a:t>
            </a:r>
            <a:r>
              <a:rPr lang="fi-FI" sz="1600" dirty="0" err="1"/>
              <a:t>direct</a:t>
            </a:r>
            <a:r>
              <a:rPr lang="fi-FI" sz="1600" dirty="0"/>
              <a:t> </a:t>
            </a:r>
            <a:r>
              <a:rPr lang="fi-FI" sz="1600" dirty="0" err="1"/>
              <a:t>support</a:t>
            </a:r>
            <a:r>
              <a:rPr lang="fi-FI" sz="1600" dirty="0"/>
              <a:t> </a:t>
            </a:r>
            <a:r>
              <a:rPr lang="fi-FI" sz="1600" dirty="0" err="1"/>
              <a:t>or</a:t>
            </a:r>
            <a:r>
              <a:rPr lang="fi-FI" sz="1600" dirty="0"/>
              <a:t> </a:t>
            </a:r>
            <a:r>
              <a:rPr lang="fi-FI" sz="1600" dirty="0" err="1"/>
              <a:t>documentation</a:t>
            </a:r>
            <a:r>
              <a:rPr lang="fi-FI" sz="1600" dirty="0"/>
              <a:t> on </a:t>
            </a:r>
            <a:r>
              <a:rPr lang="fi-FI" sz="1600" dirty="0" err="1"/>
              <a:t>how</a:t>
            </a:r>
            <a:r>
              <a:rPr lang="fi-FI" sz="1600" dirty="0"/>
              <a:t> to </a:t>
            </a:r>
            <a:r>
              <a:rPr lang="fi-FI" sz="1600" dirty="0" err="1"/>
              <a:t>host</a:t>
            </a:r>
            <a:r>
              <a:rPr lang="fi-FI" sz="1600" dirty="0"/>
              <a:t> SOAP web </a:t>
            </a:r>
            <a:r>
              <a:rPr lang="fi-FI" sz="1600" dirty="0" err="1"/>
              <a:t>services</a:t>
            </a:r>
            <a:r>
              <a:rPr lang="fi-FI" sz="1600" dirty="0"/>
              <a:t> – </a:t>
            </a:r>
            <a:r>
              <a:rPr lang="fi-FI" sz="1600" dirty="0" err="1"/>
              <a:t>there</a:t>
            </a:r>
            <a:r>
              <a:rPr lang="fi-FI" sz="1600" dirty="0"/>
              <a:t> </a:t>
            </a:r>
            <a:r>
              <a:rPr lang="fi-FI" sz="1600" dirty="0" err="1"/>
              <a:t>was</a:t>
            </a:r>
            <a:r>
              <a:rPr lang="fi-FI" sz="1600" dirty="0"/>
              <a:t> </a:t>
            </a:r>
            <a:r>
              <a:rPr lang="fi-FI" sz="1600" dirty="0" err="1"/>
              <a:t>documentation</a:t>
            </a:r>
            <a:r>
              <a:rPr lang="fi-FI" sz="1600" dirty="0"/>
              <a:t> on </a:t>
            </a:r>
            <a:r>
              <a:rPr lang="fi-FI" sz="1600" dirty="0" err="1"/>
              <a:t>running</a:t>
            </a:r>
            <a:r>
              <a:rPr lang="fi-FI" sz="1600" dirty="0"/>
              <a:t> </a:t>
            </a:r>
            <a:r>
              <a:rPr lang="fi-FI" sz="1600" dirty="0" err="1"/>
              <a:t>servlets</a:t>
            </a:r>
            <a:r>
              <a:rPr lang="fi-FI" sz="1600" dirty="0"/>
              <a:t> and REST </a:t>
            </a:r>
            <a:r>
              <a:rPr lang="fi-FI" sz="1600" dirty="0" err="1"/>
              <a:t>APIs</a:t>
            </a:r>
            <a:r>
              <a:rPr lang="fi-FI" sz="1600" dirty="0"/>
              <a:t>, </a:t>
            </a:r>
            <a:r>
              <a:rPr lang="fi-FI" sz="1600" dirty="0" err="1"/>
              <a:t>but</a:t>
            </a:r>
            <a:r>
              <a:rPr lang="fi-FI" sz="1600" dirty="0"/>
              <a:t> </a:t>
            </a:r>
            <a:r>
              <a:rPr lang="fi-FI" sz="1600" dirty="0" err="1"/>
              <a:t>nothing</a:t>
            </a:r>
            <a:r>
              <a:rPr lang="fi-FI" sz="1600" dirty="0"/>
              <a:t> for SOAP </a:t>
            </a:r>
            <a:r>
              <a:rPr lang="fi-FI" sz="1600" dirty="0" err="1"/>
              <a:t>WSs</a:t>
            </a:r>
            <a:endParaRPr lang="fi-FI" sz="1600" dirty="0"/>
          </a:p>
          <a:p>
            <a:r>
              <a:rPr lang="fi-FI" sz="1600" dirty="0"/>
              <a:t>A SOAP web </a:t>
            </a:r>
            <a:r>
              <a:rPr lang="fi-FI" sz="1600" dirty="0" err="1"/>
              <a:t>service</a:t>
            </a:r>
            <a:r>
              <a:rPr lang="fi-FI" sz="1600" dirty="0"/>
              <a:t> </a:t>
            </a:r>
            <a:r>
              <a:rPr lang="fi-FI" sz="1600" dirty="0" err="1"/>
              <a:t>could</a:t>
            </a:r>
            <a:r>
              <a:rPr lang="fi-FI" sz="1600" dirty="0"/>
              <a:t> </a:t>
            </a:r>
            <a:r>
              <a:rPr lang="fi-FI" sz="1600" dirty="0" err="1"/>
              <a:t>be</a:t>
            </a:r>
            <a:r>
              <a:rPr lang="fi-FI" sz="1600" dirty="0"/>
              <a:t> </a:t>
            </a:r>
            <a:r>
              <a:rPr lang="fi-FI" sz="1600" dirty="0" err="1"/>
              <a:t>ran</a:t>
            </a:r>
            <a:r>
              <a:rPr lang="fi-FI" sz="1600" dirty="0"/>
              <a:t> </a:t>
            </a:r>
            <a:r>
              <a:rPr lang="fi-FI" sz="1600" dirty="0" err="1"/>
              <a:t>by</a:t>
            </a:r>
            <a:r>
              <a:rPr lang="fi-FI" sz="1600" dirty="0"/>
              <a:t> </a:t>
            </a:r>
            <a:r>
              <a:rPr lang="fi-FI" sz="1600" dirty="0" err="1"/>
              <a:t>directly</a:t>
            </a:r>
            <a:r>
              <a:rPr lang="fi-FI" sz="1600" dirty="0"/>
              <a:t> </a:t>
            </a:r>
            <a:r>
              <a:rPr lang="fi-FI" sz="1600" dirty="0" err="1"/>
              <a:t>deploying</a:t>
            </a:r>
            <a:r>
              <a:rPr lang="fi-FI" sz="1600" dirty="0"/>
              <a:t> a JAR </a:t>
            </a:r>
            <a:r>
              <a:rPr lang="fi-FI" sz="1600" dirty="0" err="1"/>
              <a:t>file</a:t>
            </a:r>
            <a:r>
              <a:rPr lang="fi-FI" sz="1600" dirty="0"/>
              <a:t> to </a:t>
            </a:r>
            <a:r>
              <a:rPr lang="fi-FI" sz="1600" dirty="0" err="1"/>
              <a:t>AppEngine</a:t>
            </a:r>
            <a:r>
              <a:rPr lang="fi-FI" sz="1600" dirty="0"/>
              <a:t> </a:t>
            </a:r>
            <a:r>
              <a:rPr lang="fi-FI" sz="1600" dirty="0" err="1"/>
              <a:t>Flexible</a:t>
            </a:r>
            <a:endParaRPr lang="fi-FI" sz="1600" dirty="0"/>
          </a:p>
          <a:p>
            <a:r>
              <a:rPr lang="fi-FI" sz="1600" dirty="0" err="1"/>
              <a:t>While</a:t>
            </a:r>
            <a:r>
              <a:rPr lang="fi-FI" sz="1600" dirty="0"/>
              <a:t> </a:t>
            </a:r>
            <a:r>
              <a:rPr lang="fi-FI" sz="1600" dirty="0" err="1"/>
              <a:t>troubleshooting</a:t>
            </a:r>
            <a:r>
              <a:rPr lang="fi-FI" sz="1600" dirty="0"/>
              <a:t> </a:t>
            </a:r>
            <a:r>
              <a:rPr lang="fi-FI" sz="1600" dirty="0" err="1"/>
              <a:t>unrelated</a:t>
            </a:r>
            <a:r>
              <a:rPr lang="fi-FI" sz="1600" dirty="0"/>
              <a:t> </a:t>
            </a:r>
            <a:r>
              <a:rPr lang="fi-FI" sz="1600" dirty="0" err="1"/>
              <a:t>issues</a:t>
            </a:r>
            <a:r>
              <a:rPr lang="fi-FI" sz="1600" dirty="0"/>
              <a:t> </a:t>
            </a:r>
            <a:r>
              <a:rPr lang="fi-FI" sz="1600" dirty="0" err="1"/>
              <a:t>with</a:t>
            </a:r>
            <a:r>
              <a:rPr lang="fi-FI" sz="1600" dirty="0"/>
              <a:t> </a:t>
            </a:r>
            <a:r>
              <a:rPr lang="fi-FI" sz="1600" dirty="0" err="1"/>
              <a:t>the</a:t>
            </a:r>
            <a:r>
              <a:rPr lang="fi-FI" sz="1600" dirty="0"/>
              <a:t> SOAP </a:t>
            </a:r>
            <a:r>
              <a:rPr lang="fi-FI" sz="1600" dirty="0" err="1"/>
              <a:t>service</a:t>
            </a:r>
            <a:r>
              <a:rPr lang="fi-FI" sz="1600" dirty="0"/>
              <a:t> </a:t>
            </a:r>
            <a:r>
              <a:rPr lang="fi-FI" sz="1600" dirty="0" err="1"/>
              <a:t>we</a:t>
            </a:r>
            <a:r>
              <a:rPr lang="fi-FI" sz="1600" dirty="0"/>
              <a:t> </a:t>
            </a:r>
            <a:r>
              <a:rPr lang="fi-FI" sz="1600" dirty="0" err="1"/>
              <a:t>decided</a:t>
            </a:r>
            <a:r>
              <a:rPr lang="fi-FI" sz="1600" dirty="0"/>
              <a:t> to set </a:t>
            </a:r>
            <a:r>
              <a:rPr lang="fi-FI" sz="1600" dirty="0" err="1"/>
              <a:t>up</a:t>
            </a:r>
            <a:r>
              <a:rPr lang="fi-FI" sz="1600" dirty="0"/>
              <a:t> a Google </a:t>
            </a:r>
            <a:r>
              <a:rPr lang="fi-FI" sz="1600" dirty="0" err="1"/>
              <a:t>Cloud</a:t>
            </a:r>
            <a:r>
              <a:rPr lang="fi-FI" sz="1600" dirty="0"/>
              <a:t> </a:t>
            </a:r>
            <a:r>
              <a:rPr lang="fi-FI" sz="1600" dirty="0" err="1"/>
              <a:t>Compute</a:t>
            </a:r>
            <a:r>
              <a:rPr lang="fi-FI" sz="1600" dirty="0"/>
              <a:t> </a:t>
            </a:r>
            <a:r>
              <a:rPr lang="fi-FI" sz="1600" dirty="0" err="1"/>
              <a:t>virtual</a:t>
            </a:r>
            <a:r>
              <a:rPr lang="fi-FI" sz="1600" dirty="0"/>
              <a:t> </a:t>
            </a:r>
            <a:r>
              <a:rPr lang="fi-FI" sz="1600" dirty="0" err="1"/>
              <a:t>machine</a:t>
            </a:r>
            <a:r>
              <a:rPr lang="fi-FI" sz="1600" dirty="0"/>
              <a:t> to </a:t>
            </a:r>
            <a:r>
              <a:rPr lang="fi-FI" sz="1600" dirty="0" err="1"/>
              <a:t>host</a:t>
            </a:r>
            <a:r>
              <a:rPr lang="fi-FI" sz="1600" dirty="0"/>
              <a:t> </a:t>
            </a:r>
            <a:r>
              <a:rPr lang="fi-FI" sz="1600" dirty="0" err="1"/>
              <a:t>our</a:t>
            </a:r>
            <a:r>
              <a:rPr lang="fi-FI" sz="1600" dirty="0"/>
              <a:t> SOAP web </a:t>
            </a:r>
            <a:r>
              <a:rPr lang="fi-FI" sz="1600" dirty="0" err="1"/>
              <a:t>service</a:t>
            </a:r>
            <a:endParaRPr lang="fi-FI" sz="1600" dirty="0"/>
          </a:p>
          <a:p>
            <a:r>
              <a:rPr lang="fi-FI" sz="1600" dirty="0" err="1"/>
              <a:t>Jetty-based</a:t>
            </a:r>
            <a:r>
              <a:rPr lang="fi-FI" sz="1600" dirty="0"/>
              <a:t> web </a:t>
            </a:r>
            <a:r>
              <a:rPr lang="fi-FI" sz="1600" dirty="0" err="1"/>
              <a:t>service</a:t>
            </a:r>
            <a:r>
              <a:rPr lang="fi-FI" sz="1600" dirty="0"/>
              <a:t> </a:t>
            </a:r>
            <a:r>
              <a:rPr lang="fi-FI" sz="1600" dirty="0" err="1"/>
              <a:t>runs</a:t>
            </a:r>
            <a:r>
              <a:rPr lang="fi-FI" sz="1600" dirty="0"/>
              <a:t> on </a:t>
            </a:r>
            <a:r>
              <a:rPr lang="fi-FI" sz="1600" dirty="0" err="1"/>
              <a:t>AppEngine</a:t>
            </a:r>
            <a:r>
              <a:rPr lang="fi-FI" sz="1600" dirty="0"/>
              <a:t> </a:t>
            </a:r>
            <a:r>
              <a:rPr lang="fi-FI" sz="1600" dirty="0" err="1"/>
              <a:t>flexible</a:t>
            </a:r>
            <a:r>
              <a:rPr lang="fi-FI" sz="1600" dirty="0"/>
              <a:t> and </a:t>
            </a:r>
            <a:r>
              <a:rPr lang="fi-FI" sz="1600" dirty="0" err="1"/>
              <a:t>communicates</a:t>
            </a:r>
            <a:r>
              <a:rPr lang="fi-FI" sz="1600" dirty="0"/>
              <a:t> </a:t>
            </a:r>
            <a:r>
              <a:rPr lang="fi-FI" sz="1600" dirty="0" err="1"/>
              <a:t>with</a:t>
            </a:r>
            <a:r>
              <a:rPr lang="fi-FI" sz="1600" dirty="0"/>
              <a:t> </a:t>
            </a:r>
            <a:r>
              <a:rPr lang="fi-FI" sz="1600" dirty="0" err="1"/>
              <a:t>the</a:t>
            </a:r>
            <a:r>
              <a:rPr lang="fi-FI" sz="1600" dirty="0"/>
              <a:t> SOAP web </a:t>
            </a:r>
            <a:r>
              <a:rPr lang="fi-FI" sz="1600" dirty="0" err="1"/>
              <a:t>service</a:t>
            </a:r>
            <a:r>
              <a:rPr lang="fi-FI" sz="1600" dirty="0"/>
              <a:t> </a:t>
            </a:r>
            <a:r>
              <a:rPr lang="fi-FI" sz="1600" dirty="0" err="1"/>
              <a:t>that</a:t>
            </a:r>
            <a:r>
              <a:rPr lang="fi-FI" sz="1600" dirty="0"/>
              <a:t> is </a:t>
            </a:r>
            <a:r>
              <a:rPr lang="fi-FI" sz="1600" dirty="0" err="1"/>
              <a:t>run</a:t>
            </a:r>
            <a:r>
              <a:rPr lang="fi-FI" sz="1600" dirty="0"/>
              <a:t> on </a:t>
            </a:r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virtual</a:t>
            </a:r>
            <a:r>
              <a:rPr lang="fi-FI" sz="1600" dirty="0"/>
              <a:t> </a:t>
            </a:r>
            <a:r>
              <a:rPr lang="fi-FI" sz="1600" dirty="0" err="1"/>
              <a:t>machine</a:t>
            </a:r>
            <a:endParaRPr lang="fi-FI" sz="1600" dirty="0"/>
          </a:p>
        </p:txBody>
      </p:sp>
      <p:sp>
        <p:nvSpPr>
          <p:cNvPr id="4" name="Suorakulmio 3">
            <a:extLst>
              <a:ext uri="{FF2B5EF4-FFF2-40B4-BE49-F238E27FC236}">
                <a16:creationId xmlns:a16="http://schemas.microsoft.com/office/drawing/2014/main" id="{CFFDCB00-B61F-4C5F-AED9-A0762479D2FC}"/>
              </a:ext>
            </a:extLst>
          </p:cNvPr>
          <p:cNvSpPr/>
          <p:nvPr/>
        </p:nvSpPr>
        <p:spPr>
          <a:xfrm>
            <a:off x="4660777" y="5122416"/>
            <a:ext cx="1890944" cy="994299"/>
          </a:xfrm>
          <a:prstGeom prst="rect">
            <a:avLst/>
          </a:prstGeom>
          <a:solidFill>
            <a:srgbClr val="0077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Jetty-based</a:t>
            </a:r>
            <a:r>
              <a:rPr lang="fi-FI" dirty="0"/>
              <a:t> web </a:t>
            </a:r>
            <a:r>
              <a:rPr lang="fi-FI" dirty="0" err="1"/>
              <a:t>service</a:t>
            </a:r>
            <a:endParaRPr lang="fi-FI" dirty="0"/>
          </a:p>
          <a:p>
            <a:pPr algn="ctr"/>
            <a:r>
              <a:rPr lang="fi-FI" dirty="0"/>
              <a:t>(</a:t>
            </a:r>
            <a:r>
              <a:rPr lang="fi-FI" dirty="0" err="1"/>
              <a:t>AppEngine</a:t>
            </a:r>
            <a:r>
              <a:rPr lang="fi-FI" dirty="0"/>
              <a:t> </a:t>
            </a:r>
            <a:r>
              <a:rPr lang="fi-FI" dirty="0" err="1"/>
              <a:t>Flexible</a:t>
            </a:r>
            <a:r>
              <a:rPr lang="fi-FI" dirty="0"/>
              <a:t>)</a:t>
            </a: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60749B65-D9FE-4985-B357-B7142E78D9F0}"/>
              </a:ext>
            </a:extLst>
          </p:cNvPr>
          <p:cNvSpPr/>
          <p:nvPr/>
        </p:nvSpPr>
        <p:spPr>
          <a:xfrm>
            <a:off x="8629095" y="5162365"/>
            <a:ext cx="1890944" cy="954350"/>
          </a:xfrm>
          <a:prstGeom prst="rect">
            <a:avLst/>
          </a:prstGeom>
          <a:solidFill>
            <a:srgbClr val="0077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SOAP WS</a:t>
            </a:r>
          </a:p>
          <a:p>
            <a:pPr algn="ctr"/>
            <a:r>
              <a:rPr lang="fi-FI" dirty="0"/>
              <a:t>(Google </a:t>
            </a:r>
            <a:r>
              <a:rPr lang="fi-FI" dirty="0" err="1"/>
              <a:t>Compute</a:t>
            </a:r>
            <a:r>
              <a:rPr lang="fi-FI" dirty="0"/>
              <a:t> Engine VM)</a:t>
            </a:r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22B8E61E-03C4-41F0-AE09-08292CACBBC2}"/>
              </a:ext>
            </a:extLst>
          </p:cNvPr>
          <p:cNvSpPr/>
          <p:nvPr/>
        </p:nvSpPr>
        <p:spPr>
          <a:xfrm>
            <a:off x="1214761" y="5182340"/>
            <a:ext cx="914400" cy="914400"/>
          </a:xfrm>
          <a:prstGeom prst="rect">
            <a:avLst/>
          </a:prstGeom>
          <a:solidFill>
            <a:srgbClr val="0077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Browser</a:t>
            </a:r>
            <a:endParaRPr lang="fi-FI" dirty="0"/>
          </a:p>
          <a:p>
            <a:pPr algn="ctr"/>
            <a:r>
              <a:rPr lang="fi-FI" dirty="0"/>
              <a:t>(User)</a:t>
            </a:r>
          </a:p>
        </p:txBody>
      </p:sp>
      <p:cxnSp>
        <p:nvCxnSpPr>
          <p:cNvPr id="8" name="Suora nuoliyhdysviiva 7">
            <a:extLst>
              <a:ext uri="{FF2B5EF4-FFF2-40B4-BE49-F238E27FC236}">
                <a16:creationId xmlns:a16="http://schemas.microsoft.com/office/drawing/2014/main" id="{A65C24A1-0187-49C7-8D8A-EC2B0AF2FC62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2129161" y="5619566"/>
            <a:ext cx="2531616" cy="199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uora nuoliyhdysviiva 10">
            <a:extLst>
              <a:ext uri="{FF2B5EF4-FFF2-40B4-BE49-F238E27FC236}">
                <a16:creationId xmlns:a16="http://schemas.microsoft.com/office/drawing/2014/main" id="{340EED72-1C0B-4B33-83EF-CF720F42292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551721" y="5619566"/>
            <a:ext cx="2077374" cy="1997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uora nuoliyhdysviiva 12">
            <a:extLst>
              <a:ext uri="{FF2B5EF4-FFF2-40B4-BE49-F238E27FC236}">
                <a16:creationId xmlns:a16="http://schemas.microsoft.com/office/drawing/2014/main" id="{04919013-6F96-4F40-95DA-BC2DB56F4A91}"/>
              </a:ext>
            </a:extLst>
          </p:cNvPr>
          <p:cNvCxnSpPr/>
          <p:nvPr/>
        </p:nvCxnSpPr>
        <p:spPr>
          <a:xfrm flipH="1">
            <a:off x="6551721" y="5791201"/>
            <a:ext cx="2077374" cy="0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uora nuoliyhdysviiva 14">
            <a:extLst>
              <a:ext uri="{FF2B5EF4-FFF2-40B4-BE49-F238E27FC236}">
                <a16:creationId xmlns:a16="http://schemas.microsoft.com/office/drawing/2014/main" id="{4651EE12-73C5-4E07-B618-A19D32F2A39B}"/>
              </a:ext>
            </a:extLst>
          </p:cNvPr>
          <p:cNvCxnSpPr/>
          <p:nvPr/>
        </p:nvCxnSpPr>
        <p:spPr>
          <a:xfrm flipH="1">
            <a:off x="2129161" y="5791201"/>
            <a:ext cx="2531616" cy="0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06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fi-FI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IBM </a:t>
            </a:r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fi-FI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Deployed Task 1 to IBM Cloud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https://ties4560task1.eu-gb.mybluemix.net/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Although couldn’t get the application running on cloud due to issues with heap memory…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fi-FI" sz="2400" b="0" i="0" u="sng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Straightforward documentation</a:t>
            </a:r>
            <a:r>
              <a:rPr lang="fi-FI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 supports both Tomcat and Java web apps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fi-FI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Prequisities</a:t>
            </a:r>
            <a:endParaRPr sz="24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Free Eclipse IDE for Java Developers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</a:pPr>
            <a:r>
              <a:rPr lang="fi-FI" sz="2000" b="0" i="0" u="sng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4"/>
              </a:rPr>
              <a:t>Free IBM Cloud support tools </a:t>
            </a:r>
            <a:r>
              <a:rPr lang="fi-FI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or </a:t>
            </a:r>
            <a:r>
              <a:rPr lang="fi-FI" sz="2000" b="0" i="0" u="sng" strike="noStrike" cap="non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5"/>
              </a:rPr>
              <a:t>support for IBM Cloud CLI</a:t>
            </a:r>
            <a:endParaRPr sz="20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911</Words>
  <Application>Microsoft Office PowerPoint</Application>
  <PresentationFormat>Laajakuva</PresentationFormat>
  <Paragraphs>105</Paragraphs>
  <Slides>13</Slides>
  <Notes>9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13</vt:i4>
      </vt:variant>
    </vt:vector>
  </HeadingPairs>
  <TitlesOfParts>
    <vt:vector size="18" baseType="lpstr">
      <vt:lpstr>Arial</vt:lpstr>
      <vt:lpstr>Courier</vt:lpstr>
      <vt:lpstr>Courier New</vt:lpstr>
      <vt:lpstr>Questrial</vt:lpstr>
      <vt:lpstr>Circuit</vt:lpstr>
      <vt:lpstr>TASK 5.1 - APPLICATION DEPLOYMENT TO A CLOUD</vt:lpstr>
      <vt:lpstr>USED CLOUD PLATFORMS</vt:lpstr>
      <vt:lpstr>AZURE</vt:lpstr>
      <vt:lpstr>AZURE</vt:lpstr>
      <vt:lpstr>Google Cloud Platform</vt:lpstr>
      <vt:lpstr>Google Cloud Platform</vt:lpstr>
      <vt:lpstr>Google Cloud Platform</vt:lpstr>
      <vt:lpstr>Google Cloud Platform - SOAP</vt:lpstr>
      <vt:lpstr>IBM </vt:lpstr>
      <vt:lpstr>PowerPoint-esitys</vt:lpstr>
      <vt:lpstr>Task 4 to Heroku</vt:lpstr>
      <vt:lpstr>Main resources used for task 4</vt:lpstr>
      <vt:lpstr>Problems with task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5.1 - APPLICATION DEPLOYMENT TO A CLOUD</dc:title>
  <cp:lastModifiedBy>Rami Pasanen</cp:lastModifiedBy>
  <cp:revision>8</cp:revision>
  <dcterms:modified xsi:type="dcterms:W3CDTF">2018-10-11T04:45:03Z</dcterms:modified>
</cp:coreProperties>
</file>