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8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7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6292"/>
    <a:srgbClr val="2E83C3"/>
    <a:srgbClr val="159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600" y="7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Postos</a:t>
            </a:r>
            <a:r>
              <a:rPr lang="en-US" dirty="0" smtClean="0"/>
              <a:t> de </a:t>
            </a:r>
            <a:r>
              <a:rPr lang="en-US" dirty="0" err="1" smtClean="0"/>
              <a:t>trabalho</a:t>
            </a:r>
            <a:r>
              <a:rPr lang="en-US" dirty="0" smtClean="0"/>
              <a:t> </a:t>
            </a:r>
            <a:r>
              <a:rPr lang="en-US" dirty="0" err="1" smtClean="0"/>
              <a:t>gerados</a:t>
            </a:r>
            <a:r>
              <a:rPr lang="en-US" dirty="0" smtClean="0"/>
              <a:t> pela </a:t>
            </a:r>
            <a:r>
              <a:rPr lang="en-US" dirty="0" err="1" smtClean="0"/>
              <a:t>indústria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confecção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Plan1!$C$1</c:f>
              <c:strCache>
                <c:ptCount val="1"/>
                <c:pt idx="0">
                  <c:v>Empregos diretos (em milhares)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2"/>
              </a:outerShdw>
            </a:effectLst>
          </c:spPr>
          <c:marker>
            <c:symbol val="none"/>
          </c:marker>
          <c:dLbls>
            <c:spPr>
              <a:solidFill>
                <a:schemeClr val="accent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Plan1!$A$2:$A$6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Plan1!$C$2:$C$6</c:f>
              <c:numCache>
                <c:formatCode>General</c:formatCode>
                <c:ptCount val="5"/>
                <c:pt idx="0">
                  <c:v>1681</c:v>
                </c:pt>
                <c:pt idx="1">
                  <c:v>1656</c:v>
                </c:pt>
                <c:pt idx="2">
                  <c:v>1640</c:v>
                </c:pt>
                <c:pt idx="3">
                  <c:v>1618</c:v>
                </c:pt>
                <c:pt idx="4">
                  <c:v>1600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261060600"/>
        <c:axId val="261065304"/>
      </c:lineChart>
      <c:catAx>
        <c:axId val="261060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1065304"/>
        <c:crosses val="autoZero"/>
        <c:auto val="1"/>
        <c:lblAlgn val="ctr"/>
        <c:lblOffset val="100"/>
        <c:noMultiLvlLbl val="0"/>
      </c:catAx>
      <c:valAx>
        <c:axId val="2610653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61060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accent2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5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6988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25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0156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46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28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7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1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1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0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7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2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8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3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71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4" r:id="rId12"/>
    <p:sldLayoutId id="2147483995" r:id="rId13"/>
    <p:sldLayoutId id="2147483996" r:id="rId14"/>
    <p:sldLayoutId id="2147483997" r:id="rId15"/>
    <p:sldLayoutId id="21474839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</a:rPr>
              <a:t>BALANCEAM</a:t>
            </a:r>
            <a:r>
              <a:rPr lang="pt-BR" b="1" dirty="0" smtClean="0">
                <a:solidFill>
                  <a:srgbClr val="236292"/>
                </a:solidFill>
              </a:rPr>
              <a:t>ENT</a:t>
            </a:r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</a:rPr>
              <a:t>O DE LINHA DE PRODUÇÃO</a:t>
            </a:r>
            <a:endParaRPr lang="pt-B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ALUNO: RUAN VELASQUEZ NICOLINI</a:t>
            </a:r>
            <a:br>
              <a:rPr lang="pt-BR" dirty="0" smtClean="0"/>
            </a:br>
            <a:r>
              <a:rPr lang="pt-BR" dirty="0" smtClean="0"/>
              <a:t>ORIENTADOR: IGOR CARLOS PULINI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6" y="5953709"/>
            <a:ext cx="1360182" cy="84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77335" y="1889498"/>
            <a:ext cx="8596668" cy="1826581"/>
          </a:xfrm>
        </p:spPr>
        <p:txBody>
          <a:bodyPr/>
          <a:lstStyle/>
          <a:p>
            <a:r>
              <a:rPr lang="pt-BR" sz="9600" b="1" dirty="0" smtClean="0">
                <a:solidFill>
                  <a:schemeClr val="accent2">
                    <a:lumMod val="75000"/>
                  </a:schemeClr>
                </a:solidFill>
              </a:rPr>
              <a:t>TEAR</a:t>
            </a:r>
            <a:endParaRPr lang="pt-BR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677335" y="3780473"/>
            <a:ext cx="8596668" cy="173168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dirty="0" smtClean="0"/>
              <a:t>Informatização dos processos de cronometragem;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Acompanhamento das Ordens de Produção;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Automação do processo de balanceamento de Linha de Produção;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81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2E83C3"/>
                </a:solidFill>
              </a:rPr>
              <a:t>TEAR</a:t>
            </a:r>
            <a:endParaRPr lang="pt-BR" sz="4800" b="1" dirty="0">
              <a:solidFill>
                <a:srgbClr val="2E83C3"/>
              </a:solidFill>
            </a:endParaRPr>
          </a:p>
        </p:txBody>
      </p:sp>
      <p:pic>
        <p:nvPicPr>
          <p:cNvPr id="6" name="Espaço Reservado para Conteúdo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56" y="1647825"/>
            <a:ext cx="7815725" cy="43942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9759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 smtClean="0">
                <a:solidFill>
                  <a:srgbClr val="236292"/>
                </a:solidFill>
              </a:rPr>
              <a:t>Principais interfaces do sistema</a:t>
            </a:r>
            <a:endParaRPr lang="pt-BR" sz="5400" b="1" dirty="0">
              <a:solidFill>
                <a:srgbClr val="236292"/>
              </a:solidFill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03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b="1" dirty="0" smtClean="0">
                <a:solidFill>
                  <a:srgbClr val="236292"/>
                </a:solidFill>
              </a:rPr>
              <a:t>Interface Produto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07" y="1687513"/>
            <a:ext cx="7894114" cy="4610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703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b="1" dirty="0" smtClean="0">
                <a:solidFill>
                  <a:srgbClr val="236292"/>
                </a:solidFill>
              </a:rPr>
              <a:t>Interface Cronometragem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2" y="1609858"/>
            <a:ext cx="7611414" cy="468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3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b="1" dirty="0" smtClean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Interface Ordem </a:t>
            </a:r>
            <a:r>
              <a:rPr lang="pt-BR" sz="48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de Produção</a:t>
            </a:r>
            <a:endParaRPr lang="pt-BR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Espaço Reservado para Conteúdo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76" y="1777286"/>
            <a:ext cx="6397632" cy="4559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497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236292"/>
                </a:solidFill>
              </a:rPr>
              <a:t>Interface Balanceamento</a:t>
            </a:r>
            <a:endParaRPr lang="pt-BR" sz="4800" b="1" dirty="0">
              <a:solidFill>
                <a:srgbClr val="236292"/>
              </a:solidFill>
            </a:endParaRPr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1855" y="1712913"/>
            <a:ext cx="6468328" cy="47005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188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b="1" dirty="0" smtClean="0">
                <a:solidFill>
                  <a:srgbClr val="236292"/>
                </a:solidFill>
              </a:rPr>
              <a:t>Conclusão</a:t>
            </a:r>
            <a:endParaRPr lang="pt-BR" sz="4800" b="1" dirty="0">
              <a:solidFill>
                <a:srgbClr val="23629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TEAR: Cronometragem, acompanhamento de ordem de produção e balanceamento de linha de produção;</a:t>
            </a:r>
          </a:p>
          <a:p>
            <a:r>
              <a:rPr lang="pt-BR" dirty="0" smtClean="0"/>
              <a:t>Distribuição da carga produtiva de forma empírica;</a:t>
            </a:r>
          </a:p>
          <a:p>
            <a:r>
              <a:rPr lang="pt-BR" dirty="0" smtClean="0"/>
              <a:t>Melhora significativa no processo de distribuição de carga produtiva;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119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</a:rPr>
              <a:t>BALANCEAM</a:t>
            </a:r>
            <a:r>
              <a:rPr lang="pt-BR" b="1" dirty="0" smtClean="0">
                <a:solidFill>
                  <a:srgbClr val="236292"/>
                </a:solidFill>
              </a:rPr>
              <a:t>ENT</a:t>
            </a:r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</a:rPr>
              <a:t>O DE LINHA DE PRODUÇÃO</a:t>
            </a:r>
            <a:endParaRPr lang="pt-B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ALUNO: RUAN VELASQUEZ NICOLINI</a:t>
            </a:r>
            <a:br>
              <a:rPr lang="pt-BR" dirty="0" smtClean="0"/>
            </a:br>
            <a:r>
              <a:rPr lang="pt-BR" dirty="0" smtClean="0"/>
              <a:t>ORIENTADOR: IGOR CARLOS PULINI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6" y="5953709"/>
            <a:ext cx="1360182" cy="84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0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t-BR" sz="4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61768"/>
              </p:ext>
            </p:extLst>
          </p:nvPr>
        </p:nvGraphicFramePr>
        <p:xfrm>
          <a:off x="154546" y="180304"/>
          <a:ext cx="11797048" cy="6465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734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“Com a exposição do Brasil à concorrência internacional, a cadeia têxtil-vestuário perdeu participação no mercado devido a deficiências em capacitação tecnológica e gerencial”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Costa, Conte e Conte(2013, p.11)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51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chemeClr val="accent2">
                    <a:lumMod val="75000"/>
                  </a:schemeClr>
                </a:solidFill>
              </a:rPr>
              <a:t>Métodos utilizados</a:t>
            </a:r>
            <a:endParaRPr lang="pt-BR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Pesquisa bibliográfica;</a:t>
            </a:r>
          </a:p>
          <a:p>
            <a:r>
              <a:rPr lang="pt-BR" sz="2400" dirty="0" smtClean="0"/>
              <a:t>Pesquisa qualitativa;</a:t>
            </a:r>
          </a:p>
          <a:p>
            <a:r>
              <a:rPr lang="pt-BR" sz="2400" dirty="0" smtClean="0"/>
              <a:t>Pesquisa de campo;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9262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chemeClr val="accent2">
                    <a:lumMod val="75000"/>
                  </a:schemeClr>
                </a:solidFill>
              </a:rPr>
              <a:t>Indústria Têxtil</a:t>
            </a:r>
            <a:endParaRPr lang="pt-BR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Diagnóstico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995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chemeClr val="accent2">
                    <a:lumMod val="75000"/>
                  </a:schemeClr>
                </a:solidFill>
              </a:rPr>
              <a:t>Linha de Produção</a:t>
            </a:r>
            <a:endParaRPr lang="pt-BR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Arranjo físico celular (Alta flexibilidade);</a:t>
            </a:r>
          </a:p>
          <a:p>
            <a:r>
              <a:rPr lang="pt-BR" dirty="0" smtClean="0"/>
              <a:t>A composição de máquinas e operadores é realizada de acordo com a intenção das tarefas que deseja-se realizar;</a:t>
            </a:r>
          </a:p>
          <a:p>
            <a:r>
              <a:rPr lang="pt-BR" dirty="0" smtClean="0"/>
              <a:t>Recursos agrupados por funcionalidade;</a:t>
            </a:r>
          </a:p>
          <a:p>
            <a:r>
              <a:rPr lang="pt-BR" dirty="0" smtClean="0"/>
              <a:t>Em média, um profissional de uma linha de produção opera 3 tipos de maquinas diferentes;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099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chemeClr val="accent2">
                    <a:lumMod val="75000"/>
                  </a:schemeClr>
                </a:solidFill>
              </a:rPr>
              <a:t>Ordem de Produção</a:t>
            </a:r>
            <a:endParaRPr lang="pt-BR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Sujeita a movimentações;</a:t>
            </a:r>
          </a:p>
          <a:p>
            <a:r>
              <a:rPr lang="pt-BR" dirty="0" smtClean="0"/>
              <a:t>Principal auxilio à distribuição de tarefas;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38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b="1" dirty="0" smtClean="0">
                <a:solidFill>
                  <a:schemeClr val="accent2">
                    <a:lumMod val="75000"/>
                  </a:schemeClr>
                </a:solidFill>
              </a:rPr>
              <a:t>Cronometragem</a:t>
            </a:r>
            <a:endParaRPr lang="pt-BR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Realizado para operações de novos produtos ou para atualização de dados;</a:t>
            </a:r>
          </a:p>
          <a:p>
            <a:r>
              <a:rPr lang="pt-BR" dirty="0" smtClean="0"/>
              <a:t>Existe reaproveitamento de tempo cronometrado para operações com alta similaridade;</a:t>
            </a:r>
          </a:p>
          <a:p>
            <a:r>
              <a:rPr lang="pt-BR" dirty="0" smtClean="0"/>
              <a:t>Em média, a tiragem de tempos é realizado 10 vezes para a mesma operação, sendo a média destes tempos o valor aproveitado.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868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b="1" dirty="0" smtClean="0">
                <a:solidFill>
                  <a:schemeClr val="accent2">
                    <a:lumMod val="75000"/>
                  </a:schemeClr>
                </a:solidFill>
              </a:rPr>
              <a:t>Distribuição de Carga </a:t>
            </a:r>
            <a:r>
              <a:rPr lang="pt-BR" sz="4800" b="1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pt-BR" sz="4800" b="1" dirty="0" smtClean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pt-BR" sz="4800" b="1" dirty="0" smtClean="0">
                <a:solidFill>
                  <a:srgbClr val="236292"/>
                </a:solidFill>
              </a:rPr>
              <a:t>odu</a:t>
            </a:r>
            <a:r>
              <a:rPr lang="pt-BR" sz="4800" b="1" dirty="0" smtClean="0">
                <a:solidFill>
                  <a:schemeClr val="accent2">
                    <a:lumMod val="75000"/>
                  </a:schemeClr>
                </a:solidFill>
              </a:rPr>
              <a:t>tiva</a:t>
            </a:r>
            <a:endParaRPr lang="pt-BR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operação é composta por Ação, Parte e Fase;</a:t>
            </a:r>
          </a:p>
          <a:p>
            <a:r>
              <a:rPr lang="pt-BR" dirty="0" smtClean="0"/>
              <a:t>Precedência das operações;</a:t>
            </a:r>
          </a:p>
          <a:p>
            <a:r>
              <a:rPr lang="pt-BR" dirty="0" smtClean="0"/>
              <a:t>Distribuição das operações feita de forma empírica;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321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380</TotalTime>
  <Words>291</Words>
  <Application>Microsoft Office PowerPoint</Application>
  <PresentationFormat>Widescreen</PresentationFormat>
  <Paragraphs>43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Times New Roman</vt:lpstr>
      <vt:lpstr>Trebuchet MS</vt:lpstr>
      <vt:lpstr>Wingdings</vt:lpstr>
      <vt:lpstr>Wingdings 3</vt:lpstr>
      <vt:lpstr>Facetado</vt:lpstr>
      <vt:lpstr>BALANCEAMENTO DE LINHA DE PRODUÇÃO</vt:lpstr>
      <vt:lpstr>Apresentação do PowerPoint</vt:lpstr>
      <vt:lpstr>“Com a exposição do Brasil à concorrência internacional, a cadeia têxtil-vestuário perdeu participação no mercado devido a deficiências em capacitação tecnológica e gerencial”</vt:lpstr>
      <vt:lpstr>Métodos utilizados</vt:lpstr>
      <vt:lpstr>Indústria Têxtil</vt:lpstr>
      <vt:lpstr>Linha de Produção</vt:lpstr>
      <vt:lpstr>Ordem de Produção</vt:lpstr>
      <vt:lpstr>Cronometragem</vt:lpstr>
      <vt:lpstr>Distribuição de Carga Produtiva</vt:lpstr>
      <vt:lpstr>TEAR</vt:lpstr>
      <vt:lpstr>TEAR</vt:lpstr>
      <vt:lpstr>Principais interfaces do sistema</vt:lpstr>
      <vt:lpstr>Interface Produto </vt:lpstr>
      <vt:lpstr>Interface Cronometragem </vt:lpstr>
      <vt:lpstr>Interface Ordem de Produção</vt:lpstr>
      <vt:lpstr>Interface Balanceamento</vt:lpstr>
      <vt:lpstr>Conclusão</vt:lpstr>
      <vt:lpstr>BALANCEAMENTO DE LINHA DE PRODUÇÃO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BALANCEAMENTO DE LINHA DE PRODUÇÃO</dc:title>
  <dc:creator>Ruan Nicolini</dc:creator>
  <cp:lastModifiedBy>Ruan Nicolini</cp:lastModifiedBy>
  <cp:revision>48</cp:revision>
  <dcterms:created xsi:type="dcterms:W3CDTF">2016-12-02T12:55:05Z</dcterms:created>
  <dcterms:modified xsi:type="dcterms:W3CDTF">2016-12-02T20:07:09Z</dcterms:modified>
</cp:coreProperties>
</file>