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82" r:id="rId1"/>
  </p:sldMasterIdLst>
  <p:notesMasterIdLst>
    <p:notesMasterId r:id="rId23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74" r:id="rId9"/>
    <p:sldId id="265" r:id="rId10"/>
    <p:sldId id="276" r:id="rId11"/>
    <p:sldId id="266" r:id="rId12"/>
    <p:sldId id="277" r:id="rId13"/>
    <p:sldId id="275" r:id="rId14"/>
    <p:sldId id="267" r:id="rId15"/>
    <p:sldId id="268" r:id="rId16"/>
    <p:sldId id="269" r:id="rId17"/>
    <p:sldId id="270" r:id="rId18"/>
    <p:sldId id="257" r:id="rId19"/>
    <p:sldId id="271" r:id="rId20"/>
    <p:sldId id="272" r:id="rId21"/>
    <p:sldId id="273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uan Nicolini" initials="RN" lastIdx="1" clrIdx="0">
    <p:extLst>
      <p:ext uri="{19B8F6BF-5375-455C-9EA6-DF929625EA0E}">
        <p15:presenceInfo xmlns:p15="http://schemas.microsoft.com/office/powerpoint/2012/main" userId="a5eb43ef1153ddb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6292"/>
    <a:srgbClr val="159DCD"/>
    <a:srgbClr val="2E83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12" autoAdjust="0"/>
    <p:restoredTop sz="94660"/>
  </p:normalViewPr>
  <p:slideViewPr>
    <p:cSldViewPr snapToGrid="0" showGuides="1">
      <p:cViewPr>
        <p:scale>
          <a:sx n="70" d="100"/>
          <a:sy n="70" d="100"/>
        </p:scale>
        <p:origin x="762" y="72"/>
      </p:cViewPr>
      <p:guideLst>
        <p:guide orient="horz" pos="2205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US" sz="2200" dirty="0" err="1" smtClean="0"/>
              <a:t>Postos</a:t>
            </a:r>
            <a:r>
              <a:rPr lang="en-US" sz="2200" dirty="0" smtClean="0"/>
              <a:t> de </a:t>
            </a:r>
            <a:r>
              <a:rPr lang="en-US" sz="2200" dirty="0" err="1" smtClean="0"/>
              <a:t>trabalho</a:t>
            </a:r>
            <a:r>
              <a:rPr lang="en-US" sz="2200" dirty="0" smtClean="0"/>
              <a:t> </a:t>
            </a:r>
            <a:r>
              <a:rPr lang="en-US" sz="2200" dirty="0" err="1" smtClean="0"/>
              <a:t>gerados</a:t>
            </a:r>
            <a:r>
              <a:rPr lang="en-US" sz="2200" dirty="0" smtClean="0"/>
              <a:t> pela </a:t>
            </a:r>
            <a:r>
              <a:rPr lang="en-US" sz="2200" dirty="0" err="1" smtClean="0"/>
              <a:t>indústria</a:t>
            </a:r>
            <a:r>
              <a:rPr lang="en-US" sz="2200" baseline="0" dirty="0" smtClean="0"/>
              <a:t> de </a:t>
            </a:r>
            <a:r>
              <a:rPr lang="en-US" sz="2200" baseline="0" dirty="0" err="1" smtClean="0"/>
              <a:t>confecção</a:t>
            </a:r>
            <a:endParaRPr lang="en-US" sz="22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Plan1!$C$1</c:f>
              <c:strCache>
                <c:ptCount val="1"/>
                <c:pt idx="0">
                  <c:v>Empregos diretos (em milhares)</c:v>
                </c:pt>
              </c:strCache>
            </c:strRef>
          </c:tx>
          <c:spPr>
            <a:ln w="25400" cap="rnd">
              <a:solidFill>
                <a:schemeClr val="lt1"/>
              </a:solidFill>
              <a:round/>
            </a:ln>
            <a:effectLst>
              <a:outerShdw dist="25400" dir="2700000" algn="tl" rotWithShape="0">
                <a:schemeClr val="accent2"/>
              </a:outerShdw>
            </a:effectLst>
          </c:spPr>
          <c:marker>
            <c:symbol val="none"/>
          </c:marker>
          <c:dLbls>
            <c:dLbl>
              <c:idx val="0"/>
              <c:spPr>
                <a:solidFill>
                  <a:schemeClr val="accent2"/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4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spPr>
                <a:solidFill>
                  <a:schemeClr val="accent2"/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4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spPr>
                <a:solidFill>
                  <a:schemeClr val="accent2"/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4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spPr>
                <a:solidFill>
                  <a:schemeClr val="accent2"/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4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spPr>
                <a:solidFill>
                  <a:schemeClr val="accent2"/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4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solidFill>
                <a:schemeClr val="accent2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Plan1!$A$2:$A$6</c:f>
              <c:numCache>
                <c:formatCode>General</c:formatCode>
                <c:ptCount val="5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</c:numCache>
            </c:numRef>
          </c:cat>
          <c:val>
            <c:numRef>
              <c:f>Plan1!$C$2:$C$6</c:f>
              <c:numCache>
                <c:formatCode>General</c:formatCode>
                <c:ptCount val="5"/>
                <c:pt idx="0">
                  <c:v>1681</c:v>
                </c:pt>
                <c:pt idx="1">
                  <c:v>1656</c:v>
                </c:pt>
                <c:pt idx="2">
                  <c:v>1640</c:v>
                </c:pt>
                <c:pt idx="3">
                  <c:v>1618</c:v>
                </c:pt>
                <c:pt idx="4">
                  <c:v>1600</c:v>
                </c:pt>
              </c:numCache>
            </c:numRef>
          </c:val>
          <c:smooth val="0"/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gradFill>
                <a:gsLst>
                  <a:gs pos="0">
                    <a:schemeClr val="lt1"/>
                  </a:gs>
                  <a:gs pos="100000">
                    <a:schemeClr val="lt1">
                      <a:alpha val="0"/>
                    </a:schemeClr>
                  </a:gs>
                </a:gsLst>
                <a:lin ang="5400000" scaled="0"/>
              </a:gradFill>
              <a:round/>
            </a:ln>
            <a:effectLst/>
          </c:spPr>
        </c:dropLines>
        <c:smooth val="0"/>
        <c:axId val="247746616"/>
        <c:axId val="247748576"/>
      </c:lineChart>
      <c:catAx>
        <c:axId val="2477466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spc="3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47748576"/>
        <c:crosses val="autoZero"/>
        <c:auto val="1"/>
        <c:lblAlgn val="ctr"/>
        <c:lblOffset val="100"/>
        <c:noMultiLvlLbl val="0"/>
      </c:catAx>
      <c:valAx>
        <c:axId val="24774857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477466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solidFill>
      <a:schemeClr val="accent2"/>
    </a:solidFill>
    <a:ln w="9525" cap="flat" cmpd="sng" algn="ctr">
      <a:solidFill>
        <a:schemeClr val="lt1">
          <a:lumMod val="85000"/>
        </a:schemeClr>
      </a:solidFill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2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38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defRPr sz="1197" kern="1200" spc="3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lt1">
            <a:lumMod val="85000"/>
          </a:schemeClr>
        </a:solidFill>
        <a:round/>
      </a:ln>
    </cs:spPr>
    <cs:defRPr sz="1330" kern="1200"/>
  </cs:chartArea>
  <cs:dataLabel>
    <cs:lnRef idx="0"/>
    <cs:fillRef idx="0">
      <cs:styleClr val="0"/>
    </cs:fillRef>
    <cs:effectRef idx="0"/>
    <cs:fontRef idx="minor">
      <a:schemeClr val="lt1"/>
    </cs:fontRef>
    <cs:spPr>
      <a:solidFill>
        <a:schemeClr val="phClr"/>
      </a:solidFill>
    </cs:spPr>
    <cs:defRPr sz="1197" b="1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25400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lt1"/>
            </a:gs>
            <a:gs pos="100000">
              <a:schemeClr val="lt1">
                <a:alpha val="0"/>
              </a:schemeClr>
            </a:gs>
          </a:gsLst>
          <a:lin ang="5400000" scaled="0"/>
        </a:gradFill>
        <a:round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1871E2-B8B4-434E-84AB-E752CA376FB6}" type="datetimeFigureOut">
              <a:rPr lang="pt-BR" smtClean="0"/>
              <a:t>11/12/2016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C4697C-5588-4126-ACFB-A2CEC35C32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3110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*Apresenta-se;</a:t>
            </a:r>
          </a:p>
          <a:p>
            <a:r>
              <a:rPr lang="pt-BR" dirty="0" smtClean="0"/>
              <a:t>*Tema do trabalho de conclusão de curso;</a:t>
            </a:r>
          </a:p>
          <a:p>
            <a:r>
              <a:rPr lang="pt-BR" dirty="0" smtClean="0"/>
              <a:t>*Proposta;</a:t>
            </a:r>
          </a:p>
          <a:p>
            <a:r>
              <a:rPr lang="pt-BR" dirty="0" smtClean="0"/>
              <a:t>*O que é balanceamento de LP?;</a:t>
            </a:r>
          </a:p>
          <a:p>
            <a:r>
              <a:rPr lang="pt-BR" dirty="0" smtClean="0"/>
              <a:t>*Resultados</a:t>
            </a:r>
            <a:r>
              <a:rPr lang="pt-BR" baseline="0" dirty="0" smtClean="0"/>
              <a:t> esperados com o uso do software;</a:t>
            </a: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C4697C-5588-4126-ACFB-A2CEC35C32B6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74545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 que se atinja os objetivos almejados, este trabalho foi considerado em cooperação com o projeto de iniciação científica ...</a:t>
            </a:r>
            <a:endParaRPr lang="pt-B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 smtClean="0"/>
              <a:t>20 interfaces;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C4697C-5588-4126-ACFB-A2CEC35C32B6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0552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*IC sofrendo de forma </a:t>
            </a:r>
            <a:r>
              <a:rPr lang="pt-BR" b="1" dirty="0" smtClean="0"/>
              <a:t>intensa os impactos </a:t>
            </a:r>
            <a:r>
              <a:rPr lang="pt-BR" dirty="0" smtClean="0"/>
              <a:t>da concorrência</a:t>
            </a:r>
            <a:r>
              <a:rPr lang="pt-BR" baseline="0" dirty="0" smtClean="0"/>
              <a:t> com o </a:t>
            </a:r>
            <a:r>
              <a:rPr lang="pt-BR" b="1" baseline="0" dirty="0" smtClean="0"/>
              <a:t>mercado externo</a:t>
            </a:r>
            <a:r>
              <a:rPr lang="pt-BR" baseline="0" dirty="0" smtClean="0"/>
              <a:t>;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C4697C-5588-4126-ACFB-A2CEC35C32B6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96391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*Modernização do setor com investimentos em tecnologia = saída para a sobrevivência da IC;</a:t>
            </a:r>
          </a:p>
          <a:p>
            <a:r>
              <a:rPr lang="pt-BR" dirty="0" smtClean="0"/>
              <a:t>*Necessidade de desenvolver</a:t>
            </a:r>
            <a:r>
              <a:rPr lang="pt-BR" baseline="0" dirty="0" smtClean="0"/>
              <a:t> recursos tecnológicos como o software proposto;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C4697C-5588-4126-ACFB-A2CEC35C32B6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38873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 smtClean="0"/>
              <a:t>P. </a:t>
            </a:r>
            <a:r>
              <a:rPr lang="pt-BR" dirty="0" err="1" smtClean="0"/>
              <a:t>Bibliografica</a:t>
            </a:r>
            <a:r>
              <a:rPr lang="pt-BR" dirty="0" smtClean="0"/>
              <a:t> = Principais autores: </a:t>
            </a:r>
            <a:r>
              <a:rPr lang="pt-BR" dirty="0" err="1" smtClean="0"/>
              <a:t>Tubino</a:t>
            </a:r>
            <a:r>
              <a:rPr lang="pt-BR" dirty="0" smtClean="0"/>
              <a:t>, slack, </a:t>
            </a:r>
            <a:r>
              <a:rPr lang="pt-BR" dirty="0" err="1" smtClean="0"/>
              <a:t>Graeml</a:t>
            </a:r>
            <a:r>
              <a:rPr lang="pt-BR" dirty="0" smtClean="0"/>
              <a:t> e Peinado;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 smtClean="0"/>
              <a:t>P. Qualitativa = Entrevista a </a:t>
            </a:r>
            <a:r>
              <a:rPr lang="pt-BR" b="1" dirty="0" err="1" smtClean="0"/>
              <a:t>Cronometrista</a:t>
            </a:r>
            <a:r>
              <a:rPr lang="pt-BR" dirty="0" smtClean="0"/>
              <a:t>, </a:t>
            </a:r>
            <a:r>
              <a:rPr lang="pt-BR" b="1" dirty="0" smtClean="0"/>
              <a:t>Profissionais</a:t>
            </a:r>
            <a:r>
              <a:rPr lang="pt-BR" b="1" baseline="0" dirty="0" smtClean="0"/>
              <a:t> de distribuição </a:t>
            </a:r>
            <a:r>
              <a:rPr lang="pt-BR" baseline="0" dirty="0" smtClean="0"/>
              <a:t>de produção e </a:t>
            </a:r>
            <a:r>
              <a:rPr lang="pt-BR" b="1" baseline="0" dirty="0" smtClean="0"/>
              <a:t>Gerente de produção</a:t>
            </a:r>
            <a:r>
              <a:rPr lang="pt-BR" baseline="0" dirty="0" smtClean="0"/>
              <a:t>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aseline="0" dirty="0" smtClean="0"/>
              <a:t>P. de Campo = </a:t>
            </a:r>
            <a:r>
              <a:rPr lang="pt-BR" b="1" baseline="0" dirty="0" smtClean="0"/>
              <a:t>Acompanhamento da rotina</a:t>
            </a:r>
            <a:r>
              <a:rPr lang="pt-BR" baseline="0" dirty="0" smtClean="0"/>
              <a:t> dos trabalhadores na fábrica;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C4697C-5588-4126-ACFB-A2CEC35C32B6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36018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Com base nas informações levantadas</a:t>
            </a:r>
            <a:r>
              <a:rPr lang="pt-BR" baseline="0" dirty="0" smtClean="0"/>
              <a:t> </a:t>
            </a:r>
            <a:r>
              <a:rPr lang="pt-BR" b="1" baseline="0" dirty="0" smtClean="0"/>
              <a:t>será apresentado </a:t>
            </a:r>
            <a:r>
              <a:rPr lang="pt-BR" baseline="0" dirty="0" smtClean="0"/>
              <a:t>agora uma </a:t>
            </a:r>
            <a:r>
              <a:rPr lang="pt-BR" b="1" baseline="0" dirty="0" smtClean="0"/>
              <a:t>síntese da pesquisa</a:t>
            </a:r>
            <a:r>
              <a:rPr lang="pt-BR" baseline="0" dirty="0" smtClean="0"/>
              <a:t>;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C4697C-5588-4126-ACFB-A2CEC35C32B6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00913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 smtClean="0"/>
              <a:t>O que é uma Linha de Produção?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C4697C-5588-4126-ACFB-A2CEC35C32B6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29481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 smtClean="0"/>
              <a:t>Falar sobre a figura;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C4697C-5588-4126-ACFB-A2CEC35C32B6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90087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 smtClean="0"/>
              <a:t>Na Tiragem de tempos =</a:t>
            </a:r>
            <a:r>
              <a:rPr lang="pt-BR" baseline="0" dirty="0" smtClean="0"/>
              <a:t> mede intervalo de tempo entre o inicio e o fim de uma operação. Em média </a:t>
            </a:r>
            <a:r>
              <a:rPr lang="pt-BR" b="1" baseline="0" dirty="0" smtClean="0"/>
              <a:t>10 vezes</a:t>
            </a:r>
            <a:r>
              <a:rPr lang="pt-BR" baseline="0" dirty="0" smtClean="0"/>
              <a:t>, usa-se a </a:t>
            </a:r>
            <a:r>
              <a:rPr lang="pt-BR" b="1" baseline="0" dirty="0" smtClean="0"/>
              <a:t>media dos tempos</a:t>
            </a:r>
            <a:r>
              <a:rPr lang="pt-BR" baseline="0" dirty="0" smtClean="0"/>
              <a:t>;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C4697C-5588-4126-ACFB-A2CEC35C32B6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81687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 smtClean="0"/>
              <a:t>A</a:t>
            </a:r>
            <a:r>
              <a:rPr lang="pt-BR" b="1" dirty="0" smtClean="0"/>
              <a:t> Proposta</a:t>
            </a:r>
            <a:r>
              <a:rPr lang="pt-BR" dirty="0" smtClean="0"/>
              <a:t> desse trabalho foi desenvolver um </a:t>
            </a:r>
            <a:r>
              <a:rPr lang="pt-BR" b="1" dirty="0" smtClean="0"/>
              <a:t>software que promovesse </a:t>
            </a:r>
            <a:r>
              <a:rPr lang="pt-BR" dirty="0" smtClean="0"/>
              <a:t>...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 smtClean="0"/>
              <a:t>Chamado</a:t>
            </a:r>
            <a:r>
              <a:rPr lang="pt-BR" baseline="0" dirty="0" smtClean="0"/>
              <a:t> TEAR como referencia ao antigo maquinário de fazer tecidos;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C4697C-5588-4126-ACFB-A2CEC35C32B6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1226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35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157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569884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0257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201562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0462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9284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878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118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219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109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375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520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683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23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12/11/2016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940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719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3" r:id="rId1"/>
    <p:sldLayoutId id="2147483984" r:id="rId2"/>
    <p:sldLayoutId id="2147483985" r:id="rId3"/>
    <p:sldLayoutId id="2147483986" r:id="rId4"/>
    <p:sldLayoutId id="2147483987" r:id="rId5"/>
    <p:sldLayoutId id="2147483988" r:id="rId6"/>
    <p:sldLayoutId id="2147483989" r:id="rId7"/>
    <p:sldLayoutId id="2147483990" r:id="rId8"/>
    <p:sldLayoutId id="2147483991" r:id="rId9"/>
    <p:sldLayoutId id="2147483992" r:id="rId10"/>
    <p:sldLayoutId id="2147483993" r:id="rId11"/>
    <p:sldLayoutId id="2147483994" r:id="rId12"/>
    <p:sldLayoutId id="2147483995" r:id="rId13"/>
    <p:sldLayoutId id="2147483996" r:id="rId14"/>
    <p:sldLayoutId id="2147483997" r:id="rId15"/>
    <p:sldLayoutId id="214748399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chemeClr val="accent2">
                    <a:lumMod val="75000"/>
                  </a:schemeClr>
                </a:solidFill>
              </a:rPr>
              <a:t>BALANCEAM</a:t>
            </a:r>
            <a:r>
              <a:rPr lang="pt-BR" b="1" dirty="0" smtClean="0">
                <a:solidFill>
                  <a:srgbClr val="236292"/>
                </a:solidFill>
              </a:rPr>
              <a:t>ENT</a:t>
            </a:r>
            <a:r>
              <a:rPr lang="pt-BR" b="1" dirty="0" smtClean="0">
                <a:solidFill>
                  <a:schemeClr val="accent2">
                    <a:lumMod val="75000"/>
                  </a:schemeClr>
                </a:solidFill>
              </a:rPr>
              <a:t>O DE LINHA DE PRODUÇÃO</a:t>
            </a:r>
            <a:endParaRPr lang="pt-BR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ALUNO: RUAN VELASQUEZ NICOLINI</a:t>
            </a:r>
            <a:br>
              <a:rPr lang="pt-BR" dirty="0" smtClean="0"/>
            </a:br>
            <a:r>
              <a:rPr lang="pt-BR" dirty="0" smtClean="0"/>
              <a:t>ORIENTADOR: IGOR CARLOS PULINI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86" y="5953709"/>
            <a:ext cx="1360182" cy="84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4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354842" y="2728165"/>
            <a:ext cx="9553433" cy="1826581"/>
          </a:xfrm>
        </p:spPr>
        <p:txBody>
          <a:bodyPr>
            <a:noAutofit/>
          </a:bodyPr>
          <a:lstStyle/>
          <a:p>
            <a:r>
              <a:rPr lang="pt-BR" sz="3500" dirty="0" smtClean="0">
                <a:solidFill>
                  <a:srgbClr val="236292"/>
                </a:solidFill>
              </a:rPr>
              <a:t>“O </a:t>
            </a:r>
            <a:r>
              <a:rPr lang="pt-BR" sz="3500" dirty="0">
                <a:solidFill>
                  <a:srgbClr val="236292"/>
                </a:solidFill>
              </a:rPr>
              <a:t>balanceamento de linhas de produção é um problema complexo, especialmente se incluir </a:t>
            </a:r>
            <a:r>
              <a:rPr lang="pt-BR" sz="3500" dirty="0" smtClean="0">
                <a:solidFill>
                  <a:srgbClr val="236292"/>
                </a:solidFill>
              </a:rPr>
              <a:t>produção simultânea </a:t>
            </a:r>
            <a:r>
              <a:rPr lang="pt-BR" sz="3500" dirty="0">
                <a:solidFill>
                  <a:srgbClr val="236292"/>
                </a:solidFill>
              </a:rPr>
              <a:t>de modelos </a:t>
            </a:r>
            <a:r>
              <a:rPr lang="pt-BR" sz="3500" dirty="0" smtClean="0">
                <a:solidFill>
                  <a:srgbClr val="236292"/>
                </a:solidFill>
              </a:rPr>
              <a:t>variados. </a:t>
            </a:r>
            <a:br>
              <a:rPr lang="pt-BR" sz="3500" dirty="0" smtClean="0">
                <a:solidFill>
                  <a:srgbClr val="236292"/>
                </a:solidFill>
              </a:rPr>
            </a:br>
            <a:r>
              <a:rPr lang="pt-BR" sz="3500" dirty="0" smtClean="0">
                <a:solidFill>
                  <a:srgbClr val="236292"/>
                </a:solidFill>
              </a:rPr>
              <a:t>Torna-se </a:t>
            </a:r>
            <a:r>
              <a:rPr lang="pt-BR" sz="3500" dirty="0">
                <a:solidFill>
                  <a:srgbClr val="236292"/>
                </a:solidFill>
              </a:rPr>
              <a:t>por isso humanamente impossível fazer o </a:t>
            </a:r>
            <a:r>
              <a:rPr lang="pt-BR" sz="3500" dirty="0" smtClean="0">
                <a:solidFill>
                  <a:srgbClr val="236292"/>
                </a:solidFill>
              </a:rPr>
              <a:t>balanceamento </a:t>
            </a:r>
            <a:r>
              <a:rPr lang="pt-BR" sz="3500" dirty="0">
                <a:solidFill>
                  <a:srgbClr val="236292"/>
                </a:solidFill>
              </a:rPr>
              <a:t>manualmente e obter resultados </a:t>
            </a:r>
            <a:r>
              <a:rPr lang="pt-BR" sz="3500" dirty="0" smtClean="0">
                <a:solidFill>
                  <a:srgbClr val="236292"/>
                </a:solidFill>
              </a:rPr>
              <a:t>satisfatórios </a:t>
            </a:r>
            <a:r>
              <a:rPr lang="pt-BR" sz="3500" dirty="0">
                <a:solidFill>
                  <a:srgbClr val="236292"/>
                </a:solidFill>
              </a:rPr>
              <a:t>de produtividade</a:t>
            </a:r>
            <a:r>
              <a:rPr lang="pt-BR" sz="3500" dirty="0" smtClean="0">
                <a:solidFill>
                  <a:srgbClr val="236292"/>
                </a:solidFill>
              </a:rPr>
              <a:t>.”</a:t>
            </a:r>
            <a:endParaRPr lang="pt-BR" sz="3500" dirty="0">
              <a:solidFill>
                <a:srgbClr val="236292"/>
              </a:solidFill>
            </a:endParaRP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>
          <a:xfrm>
            <a:off x="354842" y="4595690"/>
            <a:ext cx="8596668" cy="860400"/>
          </a:xfrm>
        </p:spPr>
        <p:txBody>
          <a:bodyPr/>
          <a:lstStyle/>
          <a:p>
            <a:r>
              <a:rPr lang="pt-BR" dirty="0" smtClean="0"/>
              <a:t>Fonseca(2011, p.27)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7060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77335" y="1889498"/>
            <a:ext cx="8596668" cy="1826581"/>
          </a:xfrm>
        </p:spPr>
        <p:txBody>
          <a:bodyPr/>
          <a:lstStyle/>
          <a:p>
            <a:r>
              <a:rPr lang="pt-BR" sz="9600" b="1" dirty="0" smtClean="0">
                <a:solidFill>
                  <a:schemeClr val="accent2">
                    <a:lumMod val="75000"/>
                  </a:schemeClr>
                </a:solidFill>
              </a:rPr>
              <a:t>TEAR</a:t>
            </a:r>
            <a:endParaRPr lang="pt-BR" sz="20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>
          <a:xfrm>
            <a:off x="677335" y="3780473"/>
            <a:ext cx="8596668" cy="1731685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pt-BR" dirty="0" smtClean="0"/>
              <a:t>Informatização dos processos de cronometragem;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Acompanhamento das Ordens de Produção;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Automação do processo de balanceamento de Linha de Produção;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1817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458966" y="395784"/>
            <a:ext cx="8516546" cy="696028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>
            <a:noAutofit/>
          </a:bodyPr>
          <a:lstStyle/>
          <a:p>
            <a:pPr algn="ctr"/>
            <a:r>
              <a:rPr lang="pt-BR" sz="4000" b="1" dirty="0" smtClean="0">
                <a:solidFill>
                  <a:schemeClr val="bg1"/>
                </a:solidFill>
              </a:rPr>
              <a:t>Divisão de Tarefas</a:t>
            </a:r>
            <a:endParaRPr lang="pt-BR" sz="4000" b="1" dirty="0">
              <a:solidFill>
                <a:schemeClr val="bg1"/>
              </a:solidFill>
            </a:endParaRP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idx="1"/>
          </p:nvPr>
        </p:nvSpPr>
        <p:spPr>
          <a:xfrm>
            <a:off x="462493" y="1236196"/>
            <a:ext cx="4185623" cy="5110014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t" anchorCtr="0"/>
          <a:lstStyle/>
          <a:p>
            <a:pPr algn="ctr"/>
            <a:r>
              <a:rPr lang="pt-BR" sz="2800" b="1" dirty="0" smtClean="0"/>
              <a:t>Esta Pesquisa</a:t>
            </a:r>
            <a:endParaRPr lang="pt-BR" sz="2800" b="1" dirty="0"/>
          </a:p>
        </p:txBody>
      </p:sp>
      <p:sp>
        <p:nvSpPr>
          <p:cNvPr id="8" name="Espaço Reservado para Conteúdo 7"/>
          <p:cNvSpPr>
            <a:spLocks noGrp="1"/>
          </p:cNvSpPr>
          <p:nvPr>
            <p:ph sz="half" idx="2"/>
          </p:nvPr>
        </p:nvSpPr>
        <p:spPr>
          <a:xfrm>
            <a:off x="462493" y="1877426"/>
            <a:ext cx="4185623" cy="4468784"/>
          </a:xfrm>
        </p:spPr>
        <p:txBody>
          <a:bodyPr numCol="1">
            <a:normAutofit fontScale="47500" lnSpcReduction="20000"/>
          </a:bodyPr>
          <a:lstStyle/>
          <a:p>
            <a:pPr>
              <a:lnSpc>
                <a:spcPct val="120000"/>
              </a:lnSpc>
              <a:buClr>
                <a:schemeClr val="bg2"/>
              </a:buClr>
            </a:pPr>
            <a:r>
              <a:rPr lang="pt-BR" sz="3800" dirty="0" smtClean="0"/>
              <a:t>Interfaces desktop;</a:t>
            </a:r>
          </a:p>
          <a:p>
            <a:pPr>
              <a:lnSpc>
                <a:spcPct val="120000"/>
              </a:lnSpc>
              <a:buClr>
                <a:schemeClr val="bg2"/>
              </a:buClr>
            </a:pPr>
            <a:r>
              <a:rPr lang="pt-BR" sz="3800" dirty="0" smtClean="0"/>
              <a:t>Banco de dados;</a:t>
            </a:r>
          </a:p>
          <a:p>
            <a:pPr>
              <a:lnSpc>
                <a:spcPct val="120000"/>
              </a:lnSpc>
              <a:buClr>
                <a:schemeClr val="bg2"/>
              </a:buClr>
            </a:pPr>
            <a:r>
              <a:rPr lang="pt-BR" sz="3800" dirty="0" smtClean="0"/>
              <a:t>Relatórios;</a:t>
            </a:r>
          </a:p>
          <a:p>
            <a:pPr>
              <a:lnSpc>
                <a:spcPct val="120000"/>
              </a:lnSpc>
              <a:buClr>
                <a:schemeClr val="bg2"/>
              </a:buClr>
            </a:pPr>
            <a:r>
              <a:rPr lang="pt-BR" sz="3800" dirty="0" smtClean="0"/>
              <a:t>Integração com o aplicativo de cronometragem;</a:t>
            </a:r>
          </a:p>
          <a:p>
            <a:pPr>
              <a:lnSpc>
                <a:spcPct val="120000"/>
              </a:lnSpc>
              <a:buClr>
                <a:schemeClr val="bg2"/>
              </a:buClr>
            </a:pPr>
            <a:r>
              <a:rPr lang="pt-BR" sz="3800" dirty="0" smtClean="0"/>
              <a:t>Cálculo do Tempo padrão;</a:t>
            </a:r>
          </a:p>
          <a:p>
            <a:pPr>
              <a:lnSpc>
                <a:spcPct val="120000"/>
              </a:lnSpc>
              <a:buClr>
                <a:schemeClr val="bg2"/>
              </a:buClr>
            </a:pPr>
            <a:r>
              <a:rPr lang="pt-BR" sz="3800" dirty="0" smtClean="0"/>
              <a:t>Controle de movimentações da OP;</a:t>
            </a:r>
          </a:p>
          <a:p>
            <a:pPr>
              <a:lnSpc>
                <a:spcPct val="120000"/>
              </a:lnSpc>
              <a:buClr>
                <a:schemeClr val="bg2"/>
              </a:buClr>
            </a:pPr>
            <a:r>
              <a:rPr lang="pt-BR" sz="3800" dirty="0" smtClean="0"/>
              <a:t>Estrutura de dados usada pela UNIT de balanceamento;</a:t>
            </a:r>
          </a:p>
          <a:p>
            <a:pPr>
              <a:lnSpc>
                <a:spcPct val="120000"/>
              </a:lnSpc>
              <a:buClr>
                <a:schemeClr val="bg2"/>
              </a:buClr>
            </a:pPr>
            <a:r>
              <a:rPr lang="pt-BR" sz="3800" dirty="0" smtClean="0"/>
              <a:t>Salvar dados de retorno e exibir gráfico de </a:t>
            </a:r>
            <a:r>
              <a:rPr lang="pt-BR" sz="3800" dirty="0" err="1"/>
              <a:t>G</a:t>
            </a:r>
            <a:r>
              <a:rPr lang="pt-BR" sz="3800" dirty="0" err="1" smtClean="0"/>
              <a:t>antt</a:t>
            </a:r>
            <a:r>
              <a:rPr lang="pt-BR" sz="3800" dirty="0" smtClean="0"/>
              <a:t>;</a:t>
            </a:r>
          </a:p>
          <a:p>
            <a:pPr>
              <a:lnSpc>
                <a:spcPct val="120000"/>
              </a:lnSpc>
              <a:buClr>
                <a:schemeClr val="bg2"/>
              </a:buClr>
            </a:pPr>
            <a:r>
              <a:rPr lang="pt-BR" sz="3800" dirty="0" smtClean="0"/>
              <a:t>Controle Acesso;</a:t>
            </a:r>
          </a:p>
          <a:p>
            <a:pPr>
              <a:buClr>
                <a:schemeClr val="bg2"/>
              </a:buClr>
            </a:pPr>
            <a:endParaRPr lang="pt-BR" dirty="0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3"/>
          </p:nvPr>
        </p:nvSpPr>
        <p:spPr>
          <a:xfrm>
            <a:off x="4789894" y="1236198"/>
            <a:ext cx="4185618" cy="5110012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t" anchorCtr="0"/>
          <a:lstStyle/>
          <a:p>
            <a:pPr algn="ctr"/>
            <a:r>
              <a:rPr lang="pt-BR" sz="2800" b="1" dirty="0" smtClean="0"/>
              <a:t>Iniciação científica</a:t>
            </a:r>
            <a:endParaRPr lang="pt-BR" sz="2800" b="1" dirty="0"/>
          </a:p>
        </p:txBody>
      </p:sp>
      <p:sp>
        <p:nvSpPr>
          <p:cNvPr id="10" name="Espaço Reservado para Conteúdo 9"/>
          <p:cNvSpPr>
            <a:spLocks noGrp="1"/>
          </p:cNvSpPr>
          <p:nvPr>
            <p:ph sz="quarter" idx="4"/>
          </p:nvPr>
        </p:nvSpPr>
        <p:spPr>
          <a:xfrm>
            <a:off x="4803543" y="1885109"/>
            <a:ext cx="4185617" cy="4496303"/>
          </a:xfrm>
        </p:spPr>
        <p:txBody>
          <a:bodyPr/>
          <a:lstStyle/>
          <a:p>
            <a:pPr>
              <a:buClr>
                <a:schemeClr val="bg2"/>
              </a:buClr>
            </a:pPr>
            <a:r>
              <a:rPr lang="pt-BR" dirty="0" smtClean="0"/>
              <a:t>APP cronometragem;</a:t>
            </a:r>
          </a:p>
          <a:p>
            <a:pPr>
              <a:buClr>
                <a:schemeClr val="bg2"/>
              </a:buClr>
            </a:pPr>
            <a:r>
              <a:rPr lang="pt-BR" dirty="0" smtClean="0"/>
              <a:t>UNIT de Balanceamento;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51327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b="1" dirty="0" smtClean="0">
                <a:solidFill>
                  <a:srgbClr val="236292"/>
                </a:solidFill>
              </a:rPr>
              <a:t>Tecnologias utilizadas</a:t>
            </a:r>
            <a:endParaRPr lang="pt-BR" sz="4800" b="1" dirty="0">
              <a:solidFill>
                <a:srgbClr val="236292"/>
              </a:solidFill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 smtClean="0"/>
              <a:t>DELPHI;</a:t>
            </a:r>
          </a:p>
          <a:p>
            <a:r>
              <a:rPr lang="pt-BR" sz="2400" dirty="0" smtClean="0"/>
              <a:t>MYSQL;</a:t>
            </a:r>
          </a:p>
          <a:p>
            <a:r>
              <a:rPr lang="pt-BR" sz="2400" dirty="0" smtClean="0"/>
              <a:t>JSON;</a:t>
            </a:r>
          </a:p>
          <a:p>
            <a:r>
              <a:rPr lang="pt-BR" sz="2400" dirty="0" smtClean="0"/>
              <a:t>Herança de interface;</a:t>
            </a:r>
          </a:p>
          <a:p>
            <a:r>
              <a:rPr lang="pt-BR" sz="2400" dirty="0" smtClean="0"/>
              <a:t>Relatórios dinâmicos</a:t>
            </a:r>
            <a:r>
              <a:rPr lang="pt-BR" sz="2400" dirty="0" smtClean="0"/>
              <a:t>;</a:t>
            </a:r>
            <a:endParaRPr 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val="52131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b="1" dirty="0" smtClean="0">
                <a:solidFill>
                  <a:srgbClr val="2E83C3"/>
                </a:solidFill>
              </a:rPr>
              <a:t>TEAR</a:t>
            </a:r>
            <a:endParaRPr lang="pt-BR" sz="4800" b="1" dirty="0">
              <a:solidFill>
                <a:srgbClr val="2E83C3"/>
              </a:solidFill>
            </a:endParaRPr>
          </a:p>
        </p:txBody>
      </p:sp>
      <p:pic>
        <p:nvPicPr>
          <p:cNvPr id="6" name="Espaço Reservado para Conteúdo 5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156" y="1647825"/>
            <a:ext cx="7815725" cy="439420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79759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b="1" dirty="0" smtClean="0">
                <a:solidFill>
                  <a:srgbClr val="236292"/>
                </a:solidFill>
              </a:rPr>
              <a:t>Principais interfaces do sistema</a:t>
            </a:r>
            <a:endParaRPr lang="pt-BR" sz="5400" b="1" dirty="0">
              <a:solidFill>
                <a:srgbClr val="236292"/>
              </a:solidFill>
            </a:endParaRP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903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300" b="1" dirty="0" smtClean="0">
                <a:solidFill>
                  <a:srgbClr val="236292"/>
                </a:solidFill>
              </a:rPr>
              <a:t>Interface Produto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pic>
        <p:nvPicPr>
          <p:cNvPr id="4" name="Espaço Reservado para Conteúdo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007" y="1687513"/>
            <a:ext cx="7894114" cy="4610256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6703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800" b="1" dirty="0" smtClean="0">
                <a:solidFill>
                  <a:srgbClr val="236292"/>
                </a:solidFill>
              </a:rPr>
              <a:t>Interface Cronometragem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pic>
        <p:nvPicPr>
          <p:cNvPr id="4" name="Espaço Reservado para Conteúdo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12" y="1609858"/>
            <a:ext cx="7611414" cy="4687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334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800" b="1" dirty="0" smtClean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Interface Ordem </a:t>
            </a:r>
            <a:r>
              <a:rPr lang="pt-BR" sz="4800" b="1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de Produção</a:t>
            </a:r>
            <a:endParaRPr lang="pt-BR" sz="4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8" name="Espaço Reservado para Conteúdo 7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676" y="1777286"/>
            <a:ext cx="6397632" cy="455912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5497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b="1" dirty="0" smtClean="0">
                <a:solidFill>
                  <a:srgbClr val="236292"/>
                </a:solidFill>
              </a:rPr>
              <a:t>Interface Balanceamento</a:t>
            </a:r>
            <a:endParaRPr lang="pt-BR" sz="4800" b="1" dirty="0">
              <a:solidFill>
                <a:srgbClr val="236292"/>
              </a:solidFill>
            </a:endParaRPr>
          </a:p>
        </p:txBody>
      </p:sp>
      <p:pic>
        <p:nvPicPr>
          <p:cNvPr id="5" name="Espaço Reservado para Conteúdo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41855" y="1712913"/>
            <a:ext cx="6468328" cy="47005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11880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pt-BR" sz="46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Espaço Reservado para Conteúdo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916648"/>
              </p:ext>
            </p:extLst>
          </p:nvPr>
        </p:nvGraphicFramePr>
        <p:xfrm>
          <a:off x="154546" y="180304"/>
          <a:ext cx="11797048" cy="64651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9734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800" b="1" dirty="0" smtClean="0">
                <a:solidFill>
                  <a:srgbClr val="236292"/>
                </a:solidFill>
              </a:rPr>
              <a:t>Conclusão</a:t>
            </a:r>
            <a:endParaRPr lang="pt-BR" sz="4800" b="1" dirty="0">
              <a:solidFill>
                <a:srgbClr val="236292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723860"/>
            <a:ext cx="8596668" cy="3880773"/>
          </a:xfrm>
        </p:spPr>
        <p:txBody>
          <a:bodyPr>
            <a:normAutofit/>
          </a:bodyPr>
          <a:lstStyle/>
          <a:p>
            <a:r>
              <a:rPr lang="pt-BR" sz="2400" dirty="0" smtClean="0"/>
              <a:t>TEAR: Cronometragem, acompanhamento de ordem de produção e balanceamento de linha de produção;</a:t>
            </a:r>
          </a:p>
          <a:p>
            <a:r>
              <a:rPr lang="pt-BR" sz="2400" dirty="0" smtClean="0"/>
              <a:t>Distribuição da carga produtiva de forma empírica;</a:t>
            </a:r>
          </a:p>
          <a:p>
            <a:r>
              <a:rPr lang="pt-BR" sz="2400" dirty="0" smtClean="0"/>
              <a:t>Melhora significativa na distribuição da carga produtiva;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92119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chemeClr val="accent2">
                    <a:lumMod val="75000"/>
                  </a:schemeClr>
                </a:solidFill>
              </a:rPr>
              <a:t>BALANCEAM</a:t>
            </a:r>
            <a:r>
              <a:rPr lang="pt-BR" b="1" dirty="0" smtClean="0">
                <a:solidFill>
                  <a:srgbClr val="236292"/>
                </a:solidFill>
              </a:rPr>
              <a:t>ENT</a:t>
            </a:r>
            <a:r>
              <a:rPr lang="pt-BR" b="1" dirty="0" smtClean="0">
                <a:solidFill>
                  <a:schemeClr val="accent2">
                    <a:lumMod val="75000"/>
                  </a:schemeClr>
                </a:solidFill>
              </a:rPr>
              <a:t>O DE LINHA DE PRODUÇÃO</a:t>
            </a:r>
            <a:endParaRPr lang="pt-BR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ALUNO: RUAN VELASQUEZ NICOLINI</a:t>
            </a:r>
            <a:br>
              <a:rPr lang="pt-BR" dirty="0" smtClean="0"/>
            </a:br>
            <a:r>
              <a:rPr lang="pt-BR" dirty="0" smtClean="0"/>
              <a:t>ORIENTADOR: IGOR CARLOS PULINI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86" y="5953709"/>
            <a:ext cx="1360182" cy="84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40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  <a:t>“Com a exposição do Brasil à concorrência internacional, a cadeia têxtil-vestuário perdeu participação no mercado devido a deficiências em capacitação tecnológica e gerencial”</a:t>
            </a:r>
            <a:endParaRPr lang="pt-BR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Costa, Conte e Conte(2013, p.11)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515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b="1" dirty="0" smtClean="0">
                <a:solidFill>
                  <a:schemeClr val="accent2">
                    <a:lumMod val="75000"/>
                  </a:schemeClr>
                </a:solidFill>
              </a:rPr>
              <a:t>Métodos utilizados</a:t>
            </a:r>
            <a:endParaRPr lang="pt-BR" sz="4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 smtClean="0"/>
              <a:t>Pesquisa bibliográfica;</a:t>
            </a:r>
          </a:p>
          <a:p>
            <a:r>
              <a:rPr lang="pt-BR" sz="2400" dirty="0" smtClean="0"/>
              <a:t>Pesquisa qualitativa;</a:t>
            </a:r>
          </a:p>
          <a:p>
            <a:r>
              <a:rPr lang="pt-BR" sz="2400" dirty="0" smtClean="0"/>
              <a:t>Pesquisa de campo;</a:t>
            </a:r>
            <a:endParaRPr lang="pt-BR" sz="24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555" y="2621887"/>
            <a:ext cx="4791075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62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b="1" dirty="0" smtClean="0">
                <a:solidFill>
                  <a:schemeClr val="accent2">
                    <a:lumMod val="75000"/>
                  </a:schemeClr>
                </a:solidFill>
              </a:rPr>
              <a:t>Indústria Têxtil</a:t>
            </a:r>
            <a:endParaRPr lang="pt-BR" sz="4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Diagnóstico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995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b="1" dirty="0" smtClean="0">
                <a:solidFill>
                  <a:schemeClr val="accent2">
                    <a:lumMod val="75000"/>
                  </a:schemeClr>
                </a:solidFill>
              </a:rPr>
              <a:t>Linha de Produção</a:t>
            </a:r>
            <a:endParaRPr lang="pt-BR" sz="4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677334" y="1751156"/>
            <a:ext cx="8596668" cy="3880773"/>
          </a:xfrm>
        </p:spPr>
        <p:txBody>
          <a:bodyPr>
            <a:normAutofit/>
          </a:bodyPr>
          <a:lstStyle/>
          <a:p>
            <a:r>
              <a:rPr lang="pt-BR" sz="2400" dirty="0" smtClean="0"/>
              <a:t>Arranjo físico celular;</a:t>
            </a:r>
          </a:p>
          <a:p>
            <a:r>
              <a:rPr lang="pt-BR" sz="2400" dirty="0"/>
              <a:t>C</a:t>
            </a:r>
            <a:r>
              <a:rPr lang="pt-BR" sz="2400" dirty="0" smtClean="0"/>
              <a:t>omposição de </a:t>
            </a:r>
            <a:r>
              <a:rPr lang="pt-BR" sz="2400" dirty="0" smtClean="0"/>
              <a:t>Linha de produção;</a:t>
            </a:r>
            <a:endParaRPr lang="pt-BR" sz="2400" dirty="0" smtClean="0"/>
          </a:p>
          <a:p>
            <a:r>
              <a:rPr lang="pt-BR" sz="2400" dirty="0" smtClean="0"/>
              <a:t>Recursos agrupados por funcionalidade;</a:t>
            </a:r>
          </a:p>
          <a:p>
            <a:r>
              <a:rPr lang="pt-BR" sz="2400" dirty="0" smtClean="0"/>
              <a:t>Operadores multifuncionais;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52099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9782" y="705120"/>
            <a:ext cx="6637872" cy="967500"/>
          </a:xfrm>
        </p:spPr>
        <p:txBody>
          <a:bodyPr>
            <a:noAutofit/>
          </a:bodyPr>
          <a:lstStyle/>
          <a:p>
            <a:r>
              <a:rPr lang="pt-BR" sz="5000" b="1" dirty="0" smtClean="0">
                <a:solidFill>
                  <a:schemeClr val="accent2">
                    <a:lumMod val="75000"/>
                  </a:schemeClr>
                </a:solidFill>
                <a:cs typeface="Arabic Typesetting" panose="03020402040406030203" pitchFamily="66" charset="-78"/>
              </a:rPr>
              <a:t>Ordem de Produção</a:t>
            </a:r>
            <a:endParaRPr lang="pt-BR" sz="5000" b="1" dirty="0">
              <a:solidFill>
                <a:schemeClr val="accent2">
                  <a:lumMod val="75000"/>
                </a:schemeClr>
              </a:solidFill>
              <a:cs typeface="Arabic Typesetting" panose="03020402040406030203" pitchFamily="66" charset="-78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49782" y="1901280"/>
            <a:ext cx="8596668" cy="3880773"/>
          </a:xfrm>
        </p:spPr>
        <p:txBody>
          <a:bodyPr>
            <a:normAutofit/>
          </a:bodyPr>
          <a:lstStyle/>
          <a:p>
            <a:r>
              <a:rPr lang="pt-BR" sz="2400" dirty="0" smtClean="0"/>
              <a:t>Sujeita a movimentações;</a:t>
            </a:r>
          </a:p>
          <a:p>
            <a:r>
              <a:rPr lang="pt-BR" sz="2400" dirty="0" smtClean="0"/>
              <a:t>Principal auxilio à distribuição de tarefas;</a:t>
            </a:r>
            <a:endParaRPr lang="pt-BR" sz="2400" dirty="0"/>
          </a:p>
        </p:txBody>
      </p:sp>
      <p:sp>
        <p:nvSpPr>
          <p:cNvPr id="5" name="Retângulo 4"/>
          <p:cNvSpPr/>
          <p:nvPr/>
        </p:nvSpPr>
        <p:spPr>
          <a:xfrm>
            <a:off x="7291246" y="664964"/>
            <a:ext cx="3978460" cy="551192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C:\Users\Ruan\Desktop\OP-1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6752" y="792204"/>
            <a:ext cx="3681101" cy="524856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tângulo 3"/>
          <p:cNvSpPr/>
          <p:nvPr/>
        </p:nvSpPr>
        <p:spPr>
          <a:xfrm>
            <a:off x="7872425" y="1141940"/>
            <a:ext cx="1985677" cy="2040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8395063" y="1074468"/>
            <a:ext cx="152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Empresarial </a:t>
            </a:r>
            <a:r>
              <a:rPr lang="pt-BR" sz="1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Export</a:t>
            </a:r>
            <a:r>
              <a:rPr lang="pt-B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SA</a:t>
            </a:r>
            <a:endParaRPr lang="pt-BR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38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800" b="1" dirty="0" smtClean="0">
                <a:solidFill>
                  <a:schemeClr val="accent2">
                    <a:lumMod val="75000"/>
                  </a:schemeClr>
                </a:solidFill>
              </a:rPr>
              <a:t>Cronometragem</a:t>
            </a:r>
            <a:endParaRPr lang="pt-BR" sz="4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710213"/>
            <a:ext cx="8596668" cy="3880773"/>
          </a:xfrm>
        </p:spPr>
        <p:txBody>
          <a:bodyPr>
            <a:normAutofit/>
          </a:bodyPr>
          <a:lstStyle/>
          <a:p>
            <a:r>
              <a:rPr lang="pt-BR" sz="2800" dirty="0" smtClean="0"/>
              <a:t>Novos produtos ou atualização de dados;</a:t>
            </a:r>
          </a:p>
          <a:p>
            <a:r>
              <a:rPr lang="pt-BR" sz="2800" dirty="0" smtClean="0"/>
              <a:t>Reaproveitamento de tempo cronometrado;</a:t>
            </a:r>
          </a:p>
          <a:p>
            <a:r>
              <a:rPr lang="pt-BR" sz="2800" dirty="0"/>
              <a:t>T</a:t>
            </a:r>
            <a:r>
              <a:rPr lang="pt-BR" sz="2800" dirty="0" smtClean="0"/>
              <a:t>iragem de tempos;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63693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800" b="1" dirty="0" smtClean="0">
                <a:solidFill>
                  <a:schemeClr val="accent2">
                    <a:lumMod val="75000"/>
                  </a:schemeClr>
                </a:solidFill>
              </a:rPr>
              <a:t>Distribuição de Carga </a:t>
            </a:r>
            <a:r>
              <a:rPr lang="pt-BR" sz="4800" b="1" dirty="0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pt-BR" sz="4800" b="1" dirty="0" smtClean="0">
                <a:solidFill>
                  <a:schemeClr val="accent2">
                    <a:lumMod val="75000"/>
                  </a:schemeClr>
                </a:solidFill>
              </a:rPr>
              <a:t>r</a:t>
            </a:r>
            <a:r>
              <a:rPr lang="pt-BR" sz="4800" b="1" dirty="0" smtClean="0">
                <a:solidFill>
                  <a:srgbClr val="236292"/>
                </a:solidFill>
              </a:rPr>
              <a:t>odu</a:t>
            </a:r>
            <a:r>
              <a:rPr lang="pt-BR" sz="4800" b="1" dirty="0" smtClean="0">
                <a:solidFill>
                  <a:schemeClr val="accent2">
                    <a:lumMod val="75000"/>
                  </a:schemeClr>
                </a:solidFill>
              </a:rPr>
              <a:t>tiva</a:t>
            </a:r>
            <a:endParaRPr lang="pt-BR" sz="4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3" y="1792099"/>
            <a:ext cx="9071577" cy="3880773"/>
          </a:xfrm>
        </p:spPr>
        <p:txBody>
          <a:bodyPr>
            <a:normAutofit/>
          </a:bodyPr>
          <a:lstStyle/>
          <a:p>
            <a:r>
              <a:rPr lang="pt-BR" sz="2800" dirty="0" smtClean="0"/>
              <a:t>Cada operação é composta por Ação, Parte e Fase;</a:t>
            </a:r>
          </a:p>
          <a:p>
            <a:r>
              <a:rPr lang="pt-BR" sz="2800" dirty="0" smtClean="0"/>
              <a:t>Precedência das operações;</a:t>
            </a:r>
          </a:p>
          <a:p>
            <a:r>
              <a:rPr lang="pt-BR" sz="2800" dirty="0" smtClean="0"/>
              <a:t>Modo empírico (problema NP-</a:t>
            </a:r>
            <a:r>
              <a:rPr lang="pt-BR" sz="2800" dirty="0"/>
              <a:t>H</a:t>
            </a:r>
            <a:r>
              <a:rPr lang="pt-BR" sz="2800" dirty="0" smtClean="0"/>
              <a:t>ard);</a:t>
            </a:r>
            <a:endParaRPr lang="pt-BR" sz="28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3001" y="3392488"/>
            <a:ext cx="3351677" cy="2230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21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1122</TotalTime>
  <Words>568</Words>
  <Application>Microsoft Office PowerPoint</Application>
  <PresentationFormat>Widescreen</PresentationFormat>
  <Paragraphs>100</Paragraphs>
  <Slides>21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9" baseType="lpstr">
      <vt:lpstr>Arabic Typesetting</vt:lpstr>
      <vt:lpstr>Arial</vt:lpstr>
      <vt:lpstr>Calibri</vt:lpstr>
      <vt:lpstr>Times New Roman</vt:lpstr>
      <vt:lpstr>Trebuchet MS</vt:lpstr>
      <vt:lpstr>Wingdings</vt:lpstr>
      <vt:lpstr>Wingdings 3</vt:lpstr>
      <vt:lpstr>Facetado</vt:lpstr>
      <vt:lpstr>BALANCEAMENTO DE LINHA DE PRODUÇÃO</vt:lpstr>
      <vt:lpstr>Apresentação do PowerPoint</vt:lpstr>
      <vt:lpstr>“Com a exposição do Brasil à concorrência internacional, a cadeia têxtil-vestuário perdeu participação no mercado devido a deficiências em capacitação tecnológica e gerencial”</vt:lpstr>
      <vt:lpstr>Métodos utilizados</vt:lpstr>
      <vt:lpstr>Indústria Têxtil</vt:lpstr>
      <vt:lpstr>Linha de Produção</vt:lpstr>
      <vt:lpstr>Ordem de Produção</vt:lpstr>
      <vt:lpstr>Cronometragem</vt:lpstr>
      <vt:lpstr>Distribuição de Carga Produtiva</vt:lpstr>
      <vt:lpstr>“O balanceamento de linhas de produção é um problema complexo, especialmente se incluir produção simultânea de modelos variados.  Torna-se por isso humanamente impossível fazer o balanceamento manualmente e obter resultados satisfatórios de produtividade.”</vt:lpstr>
      <vt:lpstr>TEAR</vt:lpstr>
      <vt:lpstr>Divisão de Tarefas</vt:lpstr>
      <vt:lpstr>Tecnologias utilizadas</vt:lpstr>
      <vt:lpstr>TEAR</vt:lpstr>
      <vt:lpstr>Principais interfaces do sistema</vt:lpstr>
      <vt:lpstr>Interface Produto </vt:lpstr>
      <vt:lpstr>Interface Cronometragem </vt:lpstr>
      <vt:lpstr>Interface Ordem de Produção</vt:lpstr>
      <vt:lpstr>Interface Balanceamento</vt:lpstr>
      <vt:lpstr>Conclusão</vt:lpstr>
      <vt:lpstr>BALANCEAMENTO DE LINHA DE PRODUÇÃO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BALANCEAMENTO DE LINHA DE PRODUÇÃO</dc:title>
  <dc:creator>Ruan Nicolini</dc:creator>
  <cp:lastModifiedBy>Ruan Nicolini</cp:lastModifiedBy>
  <cp:revision>126</cp:revision>
  <dcterms:created xsi:type="dcterms:W3CDTF">2016-12-02T12:55:05Z</dcterms:created>
  <dcterms:modified xsi:type="dcterms:W3CDTF">2016-12-11T14:26:59Z</dcterms:modified>
</cp:coreProperties>
</file>