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413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16" r:id="rId17"/>
    <p:sldId id="415" r:id="rId18"/>
    <p:sldId id="417" r:id="rId19"/>
    <p:sldId id="418" r:id="rId20"/>
    <p:sldId id="419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39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6C45-CC32-482F-8DB9-3267AAE4D9D2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624D-DD40-4B1F-8086-D8E1DA6A03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74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6C45-CC32-482F-8DB9-3267AAE4D9D2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624D-DD40-4B1F-8086-D8E1DA6A03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34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6C45-CC32-482F-8DB9-3267AAE4D9D2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624D-DD40-4B1F-8086-D8E1DA6A03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02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6C45-CC32-482F-8DB9-3267AAE4D9D2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624D-DD40-4B1F-8086-D8E1DA6A03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45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6C45-CC32-482F-8DB9-3267AAE4D9D2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624D-DD40-4B1F-8086-D8E1DA6A03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03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6C45-CC32-482F-8DB9-3267AAE4D9D2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624D-DD40-4B1F-8086-D8E1DA6A03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43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6C45-CC32-482F-8DB9-3267AAE4D9D2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624D-DD40-4B1F-8086-D8E1DA6A03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98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6C45-CC32-482F-8DB9-3267AAE4D9D2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624D-DD40-4B1F-8086-D8E1DA6A03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95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6C45-CC32-482F-8DB9-3267AAE4D9D2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624D-DD40-4B1F-8086-D8E1DA6A03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50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6C45-CC32-482F-8DB9-3267AAE4D9D2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624D-DD40-4B1F-8086-D8E1DA6A03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07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6C45-CC32-482F-8DB9-3267AAE4D9D2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F624D-DD40-4B1F-8086-D8E1DA6A03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88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26C45-CC32-482F-8DB9-3267AAE4D9D2}" type="datetimeFigureOut">
              <a:rPr lang="en-IN" smtClean="0"/>
              <a:t>09-10-2024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F624D-DD40-4B1F-8086-D8E1DA6A03E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1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www.geeksforgeeks.org/node-js-npm-node-package-manager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hyperlink" Target="https://www.geeksforgeeks.org/node-js-connect-mysql-with-node-app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ysql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shell" TargetMode="External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255" y="193964"/>
            <a:ext cx="11734799" cy="1468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TECHNOLOGIES</a:t>
            </a:r>
          </a:p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 CS3005</a:t>
            </a:r>
          </a:p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CREDITS: 3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525490" y="3680726"/>
            <a:ext cx="4488873" cy="1939779"/>
          </a:xfrm>
        </p:spPr>
        <p:txBody>
          <a:bodyPr>
            <a:noAutofit/>
          </a:bodyPr>
          <a:lstStyle/>
          <a:p>
            <a:pPr lvl="0" algn="l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i="1" dirty="0" err="1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Dr.M.Amsaprabhaa</a:t>
            </a:r>
            <a:r>
              <a:rPr lang="en-US" altLang="en-US" sz="2000" b="1" i="1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 </a:t>
            </a:r>
          </a:p>
          <a:p>
            <a:pPr lvl="0" algn="l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i="1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Assistant Professor </a:t>
            </a:r>
          </a:p>
          <a:p>
            <a:pPr lvl="0" algn="l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i="1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Department of CSE</a:t>
            </a:r>
          </a:p>
          <a:p>
            <a:pPr lvl="0" algn="l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i="1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Shiv </a:t>
            </a:r>
            <a:r>
              <a:rPr lang="en-US" altLang="en-US" sz="2000" b="1" i="1" dirty="0" err="1" smtClean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Nadar</a:t>
            </a:r>
            <a:r>
              <a:rPr lang="en-US" altLang="en-US" b="1" i="1" dirty="0" smtClean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en-US" sz="2000" b="1" i="1" dirty="0" smtClean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University</a:t>
            </a:r>
            <a:r>
              <a:rPr lang="en-US" altLang="en-US" sz="2000" b="1" i="1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 Chennai </a:t>
            </a:r>
          </a:p>
          <a:p>
            <a:pPr algn="l"/>
            <a:endParaRPr lang="en-IN" sz="2000" b="1" dirty="0">
              <a:ln w="3175" cmpd="sng">
                <a:noFill/>
              </a:ln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7" y="3228110"/>
            <a:ext cx="4876800" cy="30618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6254" y="1891146"/>
            <a:ext cx="11734799" cy="84512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UNIT-3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3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943291"/>
            <a:ext cx="5845181" cy="298243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JS NPM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1" y="413472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NPM: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install NPM, it is required to install Node.js as NPM gets installed with Node.js automatically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https://nodejs.org/en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https://www.geeksforgeeks.org/node-js-npm-node-package-manager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273" y="943291"/>
            <a:ext cx="5972745" cy="377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04" y="901976"/>
            <a:ext cx="9596078" cy="56996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fontAlgn="base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URL() Method</a:t>
            </a:r>
          </a:p>
          <a:p>
            <a:pPr algn="ctr" fontAlgn="base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8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0" y="460110"/>
            <a:ext cx="7342908" cy="59724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189" y="156854"/>
            <a:ext cx="4063901" cy="657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6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1" y="902963"/>
            <a:ext cx="9642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hlinkClick r:id="rId2"/>
              </a:rPr>
              <a:t>https://www.geeksforgeeks.org/node-js-connect-mysql-with-node-app/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Node app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782" y="1388377"/>
            <a:ext cx="110697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is a powerful platform for building server-side applications,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MySQL is a widely used relational database.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can enable developers to build robust, data-driven applications.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Download and install from 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nodejs.org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Download and install from 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mysql.com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Workbench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(optional): A GUI tool for MySQL, helpful for database management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782" y="3419702"/>
            <a:ext cx="113191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 open-source platform for executing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on the server side. Also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runtime built on Chrome’s V8 JavaScript engine.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 open-source Relational Database Management System (RDBMS) that uses Structured Query Language (SQL). It is the most popular language for adding, accessing and managing content in a database. Here we will use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database for our node application.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-v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will show node version in our system.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will show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in our system.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149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799" y="958794"/>
            <a:ext cx="105017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Node.js Project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Open your terminal and create a new directory for your project.</a:t>
            </a: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node-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-app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node-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-app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Initialize a new Node.js project:</a:t>
            </a: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Install MySQL Package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package, which is a Node.js driver for MySQL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The updated dependencies in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package.json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file will look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979" y="3781279"/>
            <a:ext cx="6321384" cy="266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Node app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5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Node app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069539"/>
            <a:ext cx="114854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Database Connection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named server.js in the root of the project folder. Code for creating connection is as given below: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server.js with following command as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server.js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8" name="Picture 4" descr="Lightbo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18" y="1726484"/>
            <a:ext cx="5243773" cy="294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media.geeksforgeeks.org/wp-content/uploads/20190330100825/connection_do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09" y="5368679"/>
            <a:ext cx="4937215" cy="112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MongoDB and MySQL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62661"/>
              </p:ext>
            </p:extLst>
          </p:nvPr>
        </p:nvGraphicFramePr>
        <p:xfrm>
          <a:off x="677409" y="981613"/>
          <a:ext cx="10684782" cy="54508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11359">
                  <a:extLst>
                    <a:ext uri="{9D8B030D-6E8A-4147-A177-3AD203B41FA5}">
                      <a16:colId xmlns:a16="http://schemas.microsoft.com/office/drawing/2014/main" val="638472146"/>
                    </a:ext>
                  </a:extLst>
                </a:gridCol>
                <a:gridCol w="5311829">
                  <a:extLst>
                    <a:ext uri="{9D8B030D-6E8A-4147-A177-3AD203B41FA5}">
                      <a16:colId xmlns:a16="http://schemas.microsoft.com/office/drawing/2014/main" val="1924876534"/>
                    </a:ext>
                  </a:extLst>
                </a:gridCol>
                <a:gridCol w="3561594">
                  <a:extLst>
                    <a:ext uri="{9D8B030D-6E8A-4147-A177-3AD203B41FA5}">
                      <a16:colId xmlns:a16="http://schemas.microsoft.com/office/drawing/2014/main" val="3437236274"/>
                    </a:ext>
                  </a:extLst>
                </a:gridCol>
              </a:tblGrid>
              <a:tr h="24073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22711" marR="22711" marT="56776" marB="5677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</a:t>
                      </a:r>
                    </a:p>
                  </a:txBody>
                  <a:tcPr marL="56776" marR="56776" marT="56776" marB="5677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</a:p>
                  </a:txBody>
                  <a:tcPr marL="56776" marR="56776" marT="56776" marB="56776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31713"/>
                  </a:ext>
                </a:extLst>
              </a:tr>
              <a:tr h="2725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Model</a:t>
                      </a:r>
                      <a:endParaRPr lang="en-IN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Document-oriented (JSON-like BSON)</a:t>
                      </a:r>
                      <a:endParaRPr lang="en-IN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 (tables with rows and columns)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746230"/>
                  </a:ext>
                </a:extLst>
              </a:tr>
              <a:tr h="2725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Schema</a:t>
                      </a:r>
                      <a:endParaRPr lang="en-IN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Schema-less, flexible</a:t>
                      </a:r>
                      <a:endParaRPr lang="en-IN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Schema-based, structured</a:t>
                      </a:r>
                      <a:endParaRPr lang="en-IN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17980"/>
                  </a:ext>
                </a:extLst>
              </a:tr>
              <a:tr h="2725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</a:t>
                      </a:r>
                      <a:endParaRPr lang="en-IN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Horizontal scaling (</a:t>
                      </a:r>
                      <a:r>
                        <a:rPr lang="en-IN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sharding</a:t>
                      </a:r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Vertical scaling</a:t>
                      </a:r>
                      <a:endParaRPr lang="en-IN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84004"/>
                  </a:ext>
                </a:extLst>
              </a:tr>
              <a:tr h="3860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Transactions</a:t>
                      </a:r>
                      <a:endParaRPr lang="en-IN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multi-document ACID transactions (</a:t>
                      </a:r>
                      <a:r>
                        <a:rPr lang="fr-FR" sz="13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since</a:t>
                      </a:r>
                      <a:r>
                        <a:rPr lang="fr-FR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v4.0)</a:t>
                      </a:r>
                      <a:endParaRPr lang="fr-FR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ACID transactions</a:t>
                      </a:r>
                      <a:endParaRPr lang="en-IN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784469"/>
                  </a:ext>
                </a:extLst>
              </a:tr>
              <a:tr h="2725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 Language</a:t>
                      </a:r>
                      <a:endParaRPr lang="en-IN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 Query Language (MQL)</a:t>
                      </a:r>
                      <a:endParaRPr lang="en-IN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Structured Query Language (SQL)</a:t>
                      </a:r>
                      <a:endParaRPr lang="en-IN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61720"/>
                  </a:ext>
                </a:extLst>
              </a:tr>
              <a:tr h="2725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Storage</a:t>
                      </a:r>
                      <a:endParaRPr lang="en-IN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data in collections of documents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data in tables</a:t>
                      </a:r>
                      <a:endParaRPr lang="en-IN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392600"/>
                  </a:ext>
                </a:extLst>
              </a:tr>
              <a:tr h="2725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Indexing</a:t>
                      </a:r>
                      <a:endParaRPr lang="en-IN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various types of indexes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various types of indexes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349892"/>
                  </a:ext>
                </a:extLst>
              </a:tr>
              <a:tr h="3860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IN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Generally faster for read/write operations in large datasets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Generally reliable and consistent performance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057756"/>
                  </a:ext>
                </a:extLst>
              </a:tr>
              <a:tr h="3860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Cases</a:t>
                      </a:r>
                      <a:endParaRPr lang="en-IN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for hierarchical data, real-time analytics, content management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for structured data, transactional applications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314951"/>
                  </a:ext>
                </a:extLst>
              </a:tr>
              <a:tr h="3860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Join Operations</a:t>
                      </a:r>
                      <a:endParaRPr lang="en-IN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support for joins, typically done in application logic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 support for joins between tables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293719"/>
                  </a:ext>
                </a:extLst>
              </a:tr>
              <a:tr h="2725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Replication</a:t>
                      </a:r>
                      <a:endParaRPr lang="en-IN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Replica sets for high availability and redundancy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Master-slave replication, Group Replication</a:t>
                      </a:r>
                      <a:endParaRPr lang="en-IN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097153"/>
                  </a:ext>
                </a:extLst>
              </a:tr>
              <a:tr h="3860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Flexibility</a:t>
                      </a:r>
                      <a:endParaRPr lang="en-IN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Highly flexible, easily adapts to changing requirements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flexible, schema changes require careful planning</a:t>
                      </a:r>
                      <a:endParaRPr lang="en-US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559786"/>
                  </a:ext>
                </a:extLst>
              </a:tr>
              <a:tr h="27252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Unstructured Data</a:t>
                      </a:r>
                      <a:endParaRPr lang="en-IN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Excellent, can store any type of data in a document</a:t>
                      </a:r>
                      <a:endParaRPr lang="en-US" sz="1300" b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Limited, primarily structured data</a:t>
                      </a:r>
                      <a:endParaRPr lang="en-IN" sz="13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776" marR="56776" marT="79487" marB="79487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249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34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899601"/>
            <a:ext cx="7792537" cy="11241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555" y="899601"/>
            <a:ext cx="3867690" cy="2572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11" y="2333779"/>
            <a:ext cx="7716327" cy="3991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555" y="3700512"/>
            <a:ext cx="243874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2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966201"/>
            <a:ext cx="5096586" cy="2210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71" y="3408219"/>
            <a:ext cx="6049219" cy="3448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76" y="1474374"/>
            <a:ext cx="3362794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7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61" y="993324"/>
            <a:ext cx="8822356" cy="56874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5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00311" y="2917065"/>
            <a:ext cx="65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data:image/jpeg;base64,/9j/4AAQSkZJRgABAQEAZQBlAAD/2wBDAAMCAgMCAgMDAwMEAwMEBQgFBQQEBQoHBwYIDAoMDAsKCwsNDhIQDQ4RDgsLEBYQERMUFRUVDA8XGBYUGBIUFRT/2wBDAQMEBAUEBQkFBQkUDQsNFBQUFBQUFBQUFBQUFBQUFBQUFBQUFBQUFBQUFBQUFBQUFBQUFBQUFBQUFBQUFBQUFBT/wAARCABBAN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U6Kp3t4LO3eZidqdaz7S51C6hSYNDHG53YaNy2PzquUjmRuUVTt2nEIExBm9ulUrTUJ5r6a3k8rbH3VjmjlFzo1utLyKoapcS2tm8sBBZPmIb0pdNnlurRJZsBm+YBfSjl+0HP0LS5UdaGyy9ayNM1K5vLq6ikEO2B9hKk9aNR1G4sbq3Q+V9nmfAkyfl+tHK+blDm+0blLRWZaXVzNeXAO37PE2wHuTUmhp0jUE8Vz91rE9nqBSVN1n/fXqv1pxi57GcpqO50NFRCRSqkNuV+hFVbGSaaIGU875BwfR8D9KRoXj0oHSs7VbyW0s2kjXfKfuJ60aVfC/s45s/Mw2sAehquR8vMZ865uQ0qKqXdw0NrJKoJYLkCs2wvr++s0nW4tlL9AYD/8AHKXLcfOjc6U01j2+rT/aFtruMRzN9ySE5U/nWqWqZwYc6Jfxo/GsO81SexvIlxug+RJGPYmtjcfWjkDnRLRWPq2oz2SwNDhgX2HdTp5dQWF2RoXfsPLcf1q+UOdGtRWXpWonU7XzgNrY24960j1qJe7uWOooopcwFa9tEvrWWF8bXGM1z0c974e2xXSG6tBxHInLL9a37q4FvbvIULxp1VetVJNUs2TJu4Ch65kGD+laxMpluzuo7qHfGcisa2kli1bUWhh85vk4zipPDcDwrcS4ZIJX/dRt1UVHpsynXL7aR8+MM2ccU19oj+Un1Ke5exuQ1pgeX97dzV3SQP7Ntzjny+tRa46xaVcbmIHl9lzS6NIsulwYcn933G2j7Bf2ihof/IT1EDgGUEj1OX/wH5Vb16xN7psqr95TvUDvVLQ2H9oaj91cyfJuzz1/xP510DKPT2pS0lciPwGZY6pu0kXMjbmVfmAP8XpVvT7X7PbqrcsTuJPUn1rCs7YwanLYgkRed5/lhe3Hf8U/Jq6naKUjSAHvWILZLm61OGXmN9g4/wBytysi3eMX94Ay4/d9M+mKIhNXM/TrubTbgafcnC/8sJT0/Gtex/495McYnkHH/XQ0zU9LTUrZ4zjeOjdxUFg7WOm5uWZZFLseN2TnOaJe9sKHubiSTR/bsyXCbII9pUk9fWqWhzrZ6ldWgeMxOfMiO481p2Vos1qsk8YaSX55Nwzz/d+lZ2v262b2t1bLh4327YlxkenFOG3KRLfnNfUmIsbgjgiN6raCxOm2+ST9/wDR8Cn3txFPpcsyODC8Zw/Pf2qjpeqW1jpMKTy+XInUBCe+aPsl/aF8UQRSaaGcANG/7s1pWkxazjklO0sm9s9qyriCfX7qOMp5VhHy+7hifarupSq0aW67QJX8tsZ4T1o+zykf3jNk+z32myhryPz58S7TKp2t2A4rR0G8N9p8RdmMsfyPk5yfetD7HAG3CGPd67BmsC2YaPrEyswWG4O7CkkKaPijoP4NyfxH/qYP+u4qW+1Sa3tSyWsm5uhmwFX64qv4jmjWO3UnB8zfxk8VtSQxywOpAKyDkEcGn9mJH25FLQ7FbG1VBIJCx37h0rV7ZrC8OyOkc1pKCnkPtU7cKR6Vu/w1NT4tTaHwjqKKKk0G7RzwOevHWk8tduNox6Yp9FACbR6U0RqucKBn0FPqDz/+mcv/AHzQBIUUqVKgqeMY4o2Lt27Rt6YxxVf7W3/PGb/vkVHeSvHDlCc+Yg6+r4NAFwIuchRn1xTutQyMdyYJHz4qtNNJHqEKqSUMbkrnjjZj+Z/OgC55Y3E7RkjBOP8APqakqGGXzHf0FV7OYyXN6GYkLNtUE9B5aHj8z+dAF6mKiqxYKAx6nHJqDz2jEi4LMv3c96ivJGt7KdgzEpC5znnIoAvbR1xzSbRgjAwevFR7T6N/32ahu7qO1XMjOv8AuAmgC1tUdh+VIVVuoB70yEllLkkhulRLJskw5bJf14oEWAir0UDtwKcoA6DFVWZvNgG44MmDz1+QmpLhWaN9rFT7UDJdoGOKXaPSlqr8wkEe9sKdxbPUelAFqm+Wu7O0Z9cVHNceSOVLf7tRfa2/54zf98igCx5a8fKOOnHSgIowAoAHTik3D+6aftFAtBAoHQYp1FFAwooooAKKKKACk2ilooAKglj86LaflOQeKnpNooAYYweuT361H5P70SY5AwB6D/IFWKTaKAGLCq5xxn0qJbZY2mKnBkOc++Mf0H5VZpCobqM0AV2hWSRJAzAp/CDSzQCeJomGFYYJ9RVGykka5fe8u/e/7oj5cduarrd38k1wJkMWy3R0EO58sd+RynsP0oA3qRQB0rMP2treFslGEm5hGd+R6c1FJdTMttcwmbyPL3yRsvzbf/iqANWOPy1AHIHTPamNEjrhizD0Jqjd3t3byQbYZJIx/riqj9KksZJWuL4SBsLPsjBP8GxOfzzQBd2rkHAyDkcdO1P2ilooAKbtBzx1GDTqKACiiigAooooAKKKKACiiigAooooAKKKKACiiigAooooAKKKKAKy/wDHtN9X/magl/4+R/wD/wBnoooAuN/7LVaH/j4l/wCug/lRRQBYt/8AUJ9Kgh/4+fxP/oK0UUAXKKKKACiiigAooooAKKKKACiiigAooooA/9k="/>
          <p:cNvSpPr>
            <a:spLocks noChangeAspect="1" noChangeArrowheads="1"/>
          </p:cNvSpPr>
          <p:nvPr/>
        </p:nvSpPr>
        <p:spPr bwMode="auto">
          <a:xfrm>
            <a:off x="31750" y="-841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84150" y="1098121"/>
            <a:ext cx="1134687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1 - WEB SITE BASICS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Essentials: Introduction to HTML, CSS, JavaScript - Data types, Arrays, Functions, Other built-in objects. DOM - Document tree traversal and manipulations, Event handling. Introduction to AJAX - Request, Response. 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2 - CLIENT-SIDE PROGRAMMING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 React JS/ React Overview, Model-View-Controller (MVC) Architecture, Introduction to ECMAScript6 (ES6), Virtual DOM,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XML (JSX), Components - Functional Component, Exporting and Importing Components, States, Props, Hooks –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useEffect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React Routing, React Bootstrap. 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3 - SERVER-SIDE SCRIPTING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Development: Introduction Node.js ( long-term support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Modules, HTTP Module, File System, Node Package Manager (NPM), URL, Structured Data: MySQL, and Unstructured Data: MongoDB – Connecting, Creating, and Manipulating Databases, Express. 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4 - WEB SERVICES, API AND FSD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Introduction- SOAP, REST, SOAP Architecture, REST: Architecture, Requests and Responses, RESTful APIs, OData, Micro services Full Stack Development (FSD): MERN Stack. 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5 - VERSION CONTROL AND DEPLOYMENT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Version Control (GIT/GITHUB), APIs Security – Designing, Creating, Testing and Validating RESTful APIs, Introduction to Postman for API testing, Public Hosting, Project Deployment and Maintenance. 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38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1021097"/>
            <a:ext cx="10834254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09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061527"/>
            <a:ext cx="4296375" cy="11050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features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05" y="2493817"/>
            <a:ext cx="799259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94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features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0" y="914113"/>
            <a:ext cx="9157854" cy="562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41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features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14" y="976827"/>
            <a:ext cx="9410795" cy="57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18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features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47" y="960026"/>
            <a:ext cx="10342462" cy="57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08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2" y="928836"/>
            <a:ext cx="9684326" cy="559013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features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40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1" y="1149928"/>
            <a:ext cx="10806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www.mongodb.com/try/download/community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www.mongodb.com/try/download/shell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environment variables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path from “bin”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I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mongosh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--help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02" y="2904254"/>
            <a:ext cx="2429214" cy="1409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243" y="2904254"/>
            <a:ext cx="8230749" cy="3477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02" y="4477468"/>
            <a:ext cx="272453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83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0" y="1033043"/>
            <a:ext cx="11061563" cy="53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6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756715"/>
            <a:ext cx="2353003" cy="30674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373" y="1022426"/>
            <a:ext cx="9269827" cy="48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27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958700"/>
            <a:ext cx="4153480" cy="42201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711" y="958700"/>
            <a:ext cx="3675958" cy="4220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1598" y="958700"/>
            <a:ext cx="1895740" cy="1095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1617" y="3222359"/>
            <a:ext cx="3105583" cy="174331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Up-Down Arrow 9"/>
          <p:cNvSpPr/>
          <p:nvPr/>
        </p:nvSpPr>
        <p:spPr>
          <a:xfrm>
            <a:off x="9975273" y="2054228"/>
            <a:ext cx="359135" cy="10145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0474036" y="2278637"/>
            <a:ext cx="141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I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I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I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deleted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9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6255" y="141760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Node.js?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is an open source server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is 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runs on various platforms (Windows, Linux, Unix, Mac OS X,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uses JavaScript on the server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6255" y="3273102"/>
            <a:ext cx="59297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Node.js?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uses asynchronous programming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build back-end services like APIs like Web App, Mobile App or Web Server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Server will open a file on the server and return the content to the client.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production by large companies such as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Paypal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Uber, Netflix, Walmart, and so 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0" y="313460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how Node.js handles a file request: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the task to the computer's file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to handle the next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file system has opened and read the file, the server returns the content to the client.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the waiting, and simply continues with the next request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runs single-threaded, non-blocking, asynchronous programming, which is very memory efficient.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122180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how PHP or ASP handles a file request: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the task to the computer's file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Waits while the file system opens and reads the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content to the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to handle the next request.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Introduction</a:t>
            </a:r>
          </a:p>
        </p:txBody>
      </p:sp>
    </p:spTree>
    <p:extLst>
      <p:ext uri="{BB962C8B-B14F-4D97-AF65-F5344CB8AC3E}">
        <p14:creationId xmlns:p14="http://schemas.microsoft.com/office/powerpoint/2010/main" val="285177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870343"/>
            <a:ext cx="8849960" cy="32103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938" y="4162049"/>
            <a:ext cx="606827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57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77" y="1209903"/>
            <a:ext cx="4315427" cy="37438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1" y="840571"/>
            <a:ext cx="2507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For </a:t>
            </a:r>
            <a:r>
              <a:rPr lang="en-IN" b="1" smtClean="0"/>
              <a:t>multiple fields </a:t>
            </a:r>
            <a:r>
              <a:rPr lang="en-IN" b="1" dirty="0" smtClean="0"/>
              <a:t>: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758" y="1209902"/>
            <a:ext cx="4460060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05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95" y="1043333"/>
            <a:ext cx="3086531" cy="1238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95" y="2357957"/>
            <a:ext cx="3334215" cy="41630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35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64" y="196128"/>
            <a:ext cx="6511636" cy="651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2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Introduction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91" y="1122451"/>
            <a:ext cx="6913418" cy="48679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1" y="1122451"/>
            <a:ext cx="48629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to Choose </a:t>
            </a:r>
            <a:r>
              <a:rPr lang="en-IN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pPr fontAlgn="base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Get Started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 is beginner-friendly and ideal for prototyping and agile development.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scales both horizontally and vertically.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Web Apps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 excels in real-time synchronization.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Suite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handles operations quickly (e.g., database access, network connections).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Language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JavaScript everywhere—frontend and backend.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 Ecosystem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 boasts a large open-source library and supports asynchronous, non-blocking programming.</a:t>
            </a: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8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41" y="1063446"/>
            <a:ext cx="6706536" cy="46202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MODULE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210" y="3823346"/>
            <a:ext cx="4505954" cy="10955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15714" y="1263156"/>
            <a:ext cx="52370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IN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Explaination</a:t>
            </a:r>
            <a:r>
              <a:rPr lang="en-IN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http module to create an HTTP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listens on the specified port and hostname.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new request arrives,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handles it by setting the response status, headers, and content.</a:t>
            </a:r>
          </a:p>
        </p:txBody>
      </p:sp>
    </p:spTree>
    <p:extLst>
      <p:ext uri="{BB962C8B-B14F-4D97-AF65-F5344CB8AC3E}">
        <p14:creationId xmlns:p14="http://schemas.microsoft.com/office/powerpoint/2010/main" val="421838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04" y="1237158"/>
            <a:ext cx="11141363" cy="49419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6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558" y="873075"/>
            <a:ext cx="8977388" cy="59849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 file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1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19" y="1593526"/>
            <a:ext cx="11610633" cy="41422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Node.JS key components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0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47" y="1962443"/>
            <a:ext cx="11562989" cy="34962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2401" y="128550"/>
            <a:ext cx="11734799" cy="60574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JS NPM</a:t>
            </a:r>
          </a:p>
        </p:txBody>
      </p:sp>
    </p:spTree>
    <p:extLst>
      <p:ext uri="{BB962C8B-B14F-4D97-AF65-F5344CB8AC3E}">
        <p14:creationId xmlns:p14="http://schemas.microsoft.com/office/powerpoint/2010/main" val="269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3287</TotalTime>
  <Words>787</Words>
  <Application>Microsoft Office PowerPoint</Application>
  <PresentationFormat>Widescreen</PresentationFormat>
  <Paragraphs>185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329</cp:revision>
  <dcterms:created xsi:type="dcterms:W3CDTF">2024-06-23T03:55:01Z</dcterms:created>
  <dcterms:modified xsi:type="dcterms:W3CDTF">2024-10-09T05:13:39Z</dcterms:modified>
</cp:coreProperties>
</file>