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7F4AE-5A30-4619-AB14-70828D393D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D067A2-3F4C-4AD5-93FA-28B74F77DA9A}">
      <dgm:prSet/>
      <dgm:spPr/>
      <dgm:t>
        <a:bodyPr/>
        <a:lstStyle/>
        <a:p>
          <a:r>
            <a:rPr lang="en-GB"/>
            <a:t>Introduction</a:t>
          </a:r>
          <a:endParaRPr lang="en-US" dirty="0"/>
        </a:p>
      </dgm:t>
    </dgm:pt>
    <dgm:pt modelId="{051422E9-AE19-4017-98C7-DF292FF83430}" type="parTrans" cxnId="{1730507C-9255-4011-831E-87FC1E157297}">
      <dgm:prSet/>
      <dgm:spPr/>
      <dgm:t>
        <a:bodyPr/>
        <a:lstStyle/>
        <a:p>
          <a:endParaRPr lang="en-US"/>
        </a:p>
      </dgm:t>
    </dgm:pt>
    <dgm:pt modelId="{A9D8B497-0DC8-4013-A7F9-02B80106946D}" type="sibTrans" cxnId="{1730507C-9255-4011-831E-87FC1E157297}">
      <dgm:prSet/>
      <dgm:spPr/>
      <dgm:t>
        <a:bodyPr/>
        <a:lstStyle/>
        <a:p>
          <a:endParaRPr lang="en-US"/>
        </a:p>
      </dgm:t>
    </dgm:pt>
    <dgm:pt modelId="{4E868BC5-189A-4DF8-8F1A-F79F2784AE6F}">
      <dgm:prSet/>
      <dgm:spPr/>
      <dgm:t>
        <a:bodyPr/>
        <a:lstStyle/>
        <a:p>
          <a:r>
            <a:rPr lang="en-GB" dirty="0"/>
            <a:t>.Data and its source</a:t>
          </a:r>
          <a:endParaRPr lang="en-US" dirty="0"/>
        </a:p>
      </dgm:t>
    </dgm:pt>
    <dgm:pt modelId="{AD7DAAC2-AC45-43B6-A617-A6A1BEF75ACB}" type="parTrans" cxnId="{519C8556-2625-47CD-9713-8CDDF2422311}">
      <dgm:prSet/>
      <dgm:spPr/>
      <dgm:t>
        <a:bodyPr/>
        <a:lstStyle/>
        <a:p>
          <a:endParaRPr lang="en-US"/>
        </a:p>
      </dgm:t>
    </dgm:pt>
    <dgm:pt modelId="{6899AA89-9FDE-4B35-919E-661CCE3D60F6}" type="sibTrans" cxnId="{519C8556-2625-47CD-9713-8CDDF2422311}">
      <dgm:prSet/>
      <dgm:spPr/>
      <dgm:t>
        <a:bodyPr/>
        <a:lstStyle/>
        <a:p>
          <a:endParaRPr lang="en-US"/>
        </a:p>
      </dgm:t>
    </dgm:pt>
    <dgm:pt modelId="{D71D7374-CB1F-4B87-805F-49FCDD364885}">
      <dgm:prSet/>
      <dgm:spPr/>
      <dgm:t>
        <a:bodyPr/>
        <a:lstStyle/>
        <a:p>
          <a:r>
            <a:rPr lang="en-US" dirty="0"/>
            <a:t>Purpose of analysis</a:t>
          </a:r>
        </a:p>
      </dgm:t>
    </dgm:pt>
    <dgm:pt modelId="{414223A5-25CD-48AF-93F1-FD1EFFDCE918}" type="parTrans" cxnId="{AB0FE994-56A4-497F-90DB-5E8CC484DE4A}">
      <dgm:prSet/>
      <dgm:spPr/>
      <dgm:t>
        <a:bodyPr/>
        <a:lstStyle/>
        <a:p>
          <a:endParaRPr lang="en-US"/>
        </a:p>
      </dgm:t>
    </dgm:pt>
    <dgm:pt modelId="{34559AA2-F4BD-49AD-AB67-E0C45B0880A2}" type="sibTrans" cxnId="{AB0FE994-56A4-497F-90DB-5E8CC484DE4A}">
      <dgm:prSet/>
      <dgm:spPr/>
      <dgm:t>
        <a:bodyPr/>
        <a:lstStyle/>
        <a:p>
          <a:endParaRPr lang="en-US"/>
        </a:p>
      </dgm:t>
    </dgm:pt>
    <dgm:pt modelId="{36505CE6-BE0C-464A-B5A3-D3062A73F2E6}">
      <dgm:prSet/>
      <dgm:spPr/>
      <dgm:t>
        <a:bodyPr/>
        <a:lstStyle/>
        <a:p>
          <a:r>
            <a:rPr lang="en-GB" dirty="0"/>
            <a:t>.Data cleaning</a:t>
          </a:r>
          <a:endParaRPr lang="en-US" dirty="0"/>
        </a:p>
      </dgm:t>
    </dgm:pt>
    <dgm:pt modelId="{600BEFE3-A2C6-4873-AC2D-75ED63BBC498}" type="parTrans" cxnId="{651D2F80-BC03-4C1C-9392-A273192490BF}">
      <dgm:prSet/>
      <dgm:spPr/>
      <dgm:t>
        <a:bodyPr/>
        <a:lstStyle/>
        <a:p>
          <a:endParaRPr lang="en-US"/>
        </a:p>
      </dgm:t>
    </dgm:pt>
    <dgm:pt modelId="{820ACDAB-46E4-436F-A828-9285A8011F79}" type="sibTrans" cxnId="{651D2F80-BC03-4C1C-9392-A273192490BF}">
      <dgm:prSet/>
      <dgm:spPr/>
      <dgm:t>
        <a:bodyPr/>
        <a:lstStyle/>
        <a:p>
          <a:endParaRPr lang="en-US"/>
        </a:p>
      </dgm:t>
    </dgm:pt>
    <dgm:pt modelId="{75161C66-FDB7-4061-B165-449A5D2074D3}">
      <dgm:prSet/>
      <dgm:spPr/>
      <dgm:t>
        <a:bodyPr/>
        <a:lstStyle/>
        <a:p>
          <a:r>
            <a:rPr lang="en-GB"/>
            <a:t>.Data Analysis</a:t>
          </a:r>
          <a:endParaRPr lang="en-US"/>
        </a:p>
      </dgm:t>
    </dgm:pt>
    <dgm:pt modelId="{0FFD35B5-A800-405A-95D8-C142F5ED84A6}" type="parTrans" cxnId="{169F0852-EDD4-4DCC-AB88-06850F055814}">
      <dgm:prSet/>
      <dgm:spPr/>
      <dgm:t>
        <a:bodyPr/>
        <a:lstStyle/>
        <a:p>
          <a:endParaRPr lang="en-US"/>
        </a:p>
      </dgm:t>
    </dgm:pt>
    <dgm:pt modelId="{BA4561D9-E589-4D82-B5F6-4B566BEEAD42}" type="sibTrans" cxnId="{169F0852-EDD4-4DCC-AB88-06850F055814}">
      <dgm:prSet/>
      <dgm:spPr/>
      <dgm:t>
        <a:bodyPr/>
        <a:lstStyle/>
        <a:p>
          <a:endParaRPr lang="en-US"/>
        </a:p>
      </dgm:t>
    </dgm:pt>
    <dgm:pt modelId="{AB5F2531-A2A8-47B0-99C0-93AA56F79BFD}">
      <dgm:prSet/>
      <dgm:spPr/>
      <dgm:t>
        <a:bodyPr/>
        <a:lstStyle/>
        <a:p>
          <a:r>
            <a:rPr lang="en-GB"/>
            <a:t>.Insights (Data visualization)</a:t>
          </a:r>
          <a:endParaRPr lang="en-US"/>
        </a:p>
      </dgm:t>
    </dgm:pt>
    <dgm:pt modelId="{1263AE55-BB8D-4004-A6A8-240A0B6C1783}" type="parTrans" cxnId="{730B6F77-7A49-41FB-A018-5B67878DBE8F}">
      <dgm:prSet/>
      <dgm:spPr/>
      <dgm:t>
        <a:bodyPr/>
        <a:lstStyle/>
        <a:p>
          <a:endParaRPr lang="en-US"/>
        </a:p>
      </dgm:t>
    </dgm:pt>
    <dgm:pt modelId="{60375099-D985-4887-AED1-290982A6B277}" type="sibTrans" cxnId="{730B6F77-7A49-41FB-A018-5B67878DBE8F}">
      <dgm:prSet/>
      <dgm:spPr/>
      <dgm:t>
        <a:bodyPr/>
        <a:lstStyle/>
        <a:p>
          <a:endParaRPr lang="en-US"/>
        </a:p>
      </dgm:t>
    </dgm:pt>
    <dgm:pt modelId="{572F1857-19F3-4082-A006-00010507377E}">
      <dgm:prSet/>
      <dgm:spPr/>
      <dgm:t>
        <a:bodyPr/>
        <a:lstStyle/>
        <a:p>
          <a:r>
            <a:rPr lang="en-GB"/>
            <a:t>.Findings and recommendation.</a:t>
          </a:r>
          <a:endParaRPr lang="en-US"/>
        </a:p>
      </dgm:t>
    </dgm:pt>
    <dgm:pt modelId="{223C7FA0-533A-4B47-9DD4-32221333CBAD}" type="parTrans" cxnId="{222A597B-72BB-4C1B-8F4A-D4544AB7FCCF}">
      <dgm:prSet/>
      <dgm:spPr/>
      <dgm:t>
        <a:bodyPr/>
        <a:lstStyle/>
        <a:p>
          <a:endParaRPr lang="en-US"/>
        </a:p>
      </dgm:t>
    </dgm:pt>
    <dgm:pt modelId="{6F1A0914-3C81-44C7-8342-ACA83597DD78}" type="sibTrans" cxnId="{222A597B-72BB-4C1B-8F4A-D4544AB7FCCF}">
      <dgm:prSet/>
      <dgm:spPr/>
      <dgm:t>
        <a:bodyPr/>
        <a:lstStyle/>
        <a:p>
          <a:endParaRPr lang="en-US"/>
        </a:p>
      </dgm:t>
    </dgm:pt>
    <dgm:pt modelId="{B747DEDE-2148-4C98-9F8F-E21A0C3ED74A}" type="pres">
      <dgm:prSet presAssocID="{7587F4AE-5A30-4619-AB14-70828D393D37}" presName="linear" presStyleCnt="0">
        <dgm:presLayoutVars>
          <dgm:animLvl val="lvl"/>
          <dgm:resizeHandles val="exact"/>
        </dgm:presLayoutVars>
      </dgm:prSet>
      <dgm:spPr/>
    </dgm:pt>
    <dgm:pt modelId="{ABB62A68-F8E7-478B-AEE0-300EB4C7A468}" type="pres">
      <dgm:prSet presAssocID="{B4D067A2-3F4C-4AD5-93FA-28B74F77DA9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A3205BB-CDFD-4D1F-AC1A-52758E803D20}" type="pres">
      <dgm:prSet presAssocID="{A9D8B497-0DC8-4013-A7F9-02B80106946D}" presName="spacer" presStyleCnt="0"/>
      <dgm:spPr/>
    </dgm:pt>
    <dgm:pt modelId="{80DBBFF6-FF68-4354-821B-DD3E6617AC1D}" type="pres">
      <dgm:prSet presAssocID="{4E868BC5-189A-4DF8-8F1A-F79F2784AE6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DFFE18A-3467-47A7-B350-7E2E6134BD3C}" type="pres">
      <dgm:prSet presAssocID="{6899AA89-9FDE-4B35-919E-661CCE3D60F6}" presName="spacer" presStyleCnt="0"/>
      <dgm:spPr/>
    </dgm:pt>
    <dgm:pt modelId="{220DC897-7866-4D95-BE27-B4A273D5FE97}" type="pres">
      <dgm:prSet presAssocID="{D71D7374-CB1F-4B87-805F-49FCDD36488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3A84893-237B-4A8C-A1C3-5F23CA64C615}" type="pres">
      <dgm:prSet presAssocID="{34559AA2-F4BD-49AD-AB67-E0C45B0880A2}" presName="spacer" presStyleCnt="0"/>
      <dgm:spPr/>
    </dgm:pt>
    <dgm:pt modelId="{0EA28B59-580D-450D-9D5D-F4983CE37B4C}" type="pres">
      <dgm:prSet presAssocID="{36505CE6-BE0C-464A-B5A3-D3062A73F2E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BC41000-F9A0-4DAD-9C28-15B6F9AEB0F8}" type="pres">
      <dgm:prSet presAssocID="{820ACDAB-46E4-436F-A828-9285A8011F79}" presName="spacer" presStyleCnt="0"/>
      <dgm:spPr/>
    </dgm:pt>
    <dgm:pt modelId="{7D799147-3005-4DB2-9EB1-BDB92A31EA01}" type="pres">
      <dgm:prSet presAssocID="{75161C66-FDB7-4061-B165-449A5D2074D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7416519-2CDC-402F-89DD-6F3D3AE4EA35}" type="pres">
      <dgm:prSet presAssocID="{BA4561D9-E589-4D82-B5F6-4B566BEEAD42}" presName="spacer" presStyleCnt="0"/>
      <dgm:spPr/>
    </dgm:pt>
    <dgm:pt modelId="{74AAD619-8BA7-48C2-8C6B-3F8F7B9CD374}" type="pres">
      <dgm:prSet presAssocID="{AB5F2531-A2A8-47B0-99C0-93AA56F79BF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320DD84-E89D-4E0D-B6A6-3806ED8DCBF2}" type="pres">
      <dgm:prSet presAssocID="{60375099-D985-4887-AED1-290982A6B277}" presName="spacer" presStyleCnt="0"/>
      <dgm:spPr/>
    </dgm:pt>
    <dgm:pt modelId="{C67601BD-7EA0-4B1B-9431-30EF6DCA4AE4}" type="pres">
      <dgm:prSet presAssocID="{572F1857-19F3-4082-A006-00010507377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B543313-3709-470E-8DFE-54ED914F974E}" type="presOf" srcId="{7587F4AE-5A30-4619-AB14-70828D393D37}" destId="{B747DEDE-2148-4C98-9F8F-E21A0C3ED74A}" srcOrd="0" destOrd="0" presId="urn:microsoft.com/office/officeart/2005/8/layout/vList2"/>
    <dgm:cxn modelId="{169F0852-EDD4-4DCC-AB88-06850F055814}" srcId="{7587F4AE-5A30-4619-AB14-70828D393D37}" destId="{75161C66-FDB7-4061-B165-449A5D2074D3}" srcOrd="4" destOrd="0" parTransId="{0FFD35B5-A800-405A-95D8-C142F5ED84A6}" sibTransId="{BA4561D9-E589-4D82-B5F6-4B566BEEAD42}"/>
    <dgm:cxn modelId="{519C8556-2625-47CD-9713-8CDDF2422311}" srcId="{7587F4AE-5A30-4619-AB14-70828D393D37}" destId="{4E868BC5-189A-4DF8-8F1A-F79F2784AE6F}" srcOrd="1" destOrd="0" parTransId="{AD7DAAC2-AC45-43B6-A617-A6A1BEF75ACB}" sibTransId="{6899AA89-9FDE-4B35-919E-661CCE3D60F6}"/>
    <dgm:cxn modelId="{C5D96A57-EDC2-42C1-ABBF-EA8B587119C7}" type="presOf" srcId="{36505CE6-BE0C-464A-B5A3-D3062A73F2E6}" destId="{0EA28B59-580D-450D-9D5D-F4983CE37B4C}" srcOrd="0" destOrd="0" presId="urn:microsoft.com/office/officeart/2005/8/layout/vList2"/>
    <dgm:cxn modelId="{730B6F77-7A49-41FB-A018-5B67878DBE8F}" srcId="{7587F4AE-5A30-4619-AB14-70828D393D37}" destId="{AB5F2531-A2A8-47B0-99C0-93AA56F79BFD}" srcOrd="5" destOrd="0" parTransId="{1263AE55-BB8D-4004-A6A8-240A0B6C1783}" sibTransId="{60375099-D985-4887-AED1-290982A6B277}"/>
    <dgm:cxn modelId="{222A597B-72BB-4C1B-8F4A-D4544AB7FCCF}" srcId="{7587F4AE-5A30-4619-AB14-70828D393D37}" destId="{572F1857-19F3-4082-A006-00010507377E}" srcOrd="6" destOrd="0" parTransId="{223C7FA0-533A-4B47-9DD4-32221333CBAD}" sibTransId="{6F1A0914-3C81-44C7-8342-ACA83597DD78}"/>
    <dgm:cxn modelId="{1730507C-9255-4011-831E-87FC1E157297}" srcId="{7587F4AE-5A30-4619-AB14-70828D393D37}" destId="{B4D067A2-3F4C-4AD5-93FA-28B74F77DA9A}" srcOrd="0" destOrd="0" parTransId="{051422E9-AE19-4017-98C7-DF292FF83430}" sibTransId="{A9D8B497-0DC8-4013-A7F9-02B80106946D}"/>
    <dgm:cxn modelId="{651D2F80-BC03-4C1C-9392-A273192490BF}" srcId="{7587F4AE-5A30-4619-AB14-70828D393D37}" destId="{36505CE6-BE0C-464A-B5A3-D3062A73F2E6}" srcOrd="3" destOrd="0" parTransId="{600BEFE3-A2C6-4873-AC2D-75ED63BBC498}" sibTransId="{820ACDAB-46E4-436F-A828-9285A8011F79}"/>
    <dgm:cxn modelId="{0BD32B8B-2753-459D-A423-85179C51E3E2}" type="presOf" srcId="{B4D067A2-3F4C-4AD5-93FA-28B74F77DA9A}" destId="{ABB62A68-F8E7-478B-AEE0-300EB4C7A468}" srcOrd="0" destOrd="0" presId="urn:microsoft.com/office/officeart/2005/8/layout/vList2"/>
    <dgm:cxn modelId="{E086808D-C20B-472C-A321-6D80281426C5}" type="presOf" srcId="{75161C66-FDB7-4061-B165-449A5D2074D3}" destId="{7D799147-3005-4DB2-9EB1-BDB92A31EA01}" srcOrd="0" destOrd="0" presId="urn:microsoft.com/office/officeart/2005/8/layout/vList2"/>
    <dgm:cxn modelId="{AB0FE994-56A4-497F-90DB-5E8CC484DE4A}" srcId="{7587F4AE-5A30-4619-AB14-70828D393D37}" destId="{D71D7374-CB1F-4B87-805F-49FCDD364885}" srcOrd="2" destOrd="0" parTransId="{414223A5-25CD-48AF-93F1-FD1EFFDCE918}" sibTransId="{34559AA2-F4BD-49AD-AB67-E0C45B0880A2}"/>
    <dgm:cxn modelId="{CD4BCCA7-1EE8-4F7E-8FAD-CF3C63CEAF23}" type="presOf" srcId="{4E868BC5-189A-4DF8-8F1A-F79F2784AE6F}" destId="{80DBBFF6-FF68-4354-821B-DD3E6617AC1D}" srcOrd="0" destOrd="0" presId="urn:microsoft.com/office/officeart/2005/8/layout/vList2"/>
    <dgm:cxn modelId="{AF0F4AAC-9C92-4A0B-8517-F4B4DB16C2D1}" type="presOf" srcId="{AB5F2531-A2A8-47B0-99C0-93AA56F79BFD}" destId="{74AAD619-8BA7-48C2-8C6B-3F8F7B9CD374}" srcOrd="0" destOrd="0" presId="urn:microsoft.com/office/officeart/2005/8/layout/vList2"/>
    <dgm:cxn modelId="{F28BCAB0-CC3A-4CBA-A2BA-A70DBB7DD217}" type="presOf" srcId="{572F1857-19F3-4082-A006-00010507377E}" destId="{C67601BD-7EA0-4B1B-9431-30EF6DCA4AE4}" srcOrd="0" destOrd="0" presId="urn:microsoft.com/office/officeart/2005/8/layout/vList2"/>
    <dgm:cxn modelId="{E25A81DE-D6AE-4F58-A758-730A50300A73}" type="presOf" srcId="{D71D7374-CB1F-4B87-805F-49FCDD364885}" destId="{220DC897-7866-4D95-BE27-B4A273D5FE97}" srcOrd="0" destOrd="0" presId="urn:microsoft.com/office/officeart/2005/8/layout/vList2"/>
    <dgm:cxn modelId="{8CCC24BE-19DA-46A4-AF54-F267DF6BE2A8}" type="presParOf" srcId="{B747DEDE-2148-4C98-9F8F-E21A0C3ED74A}" destId="{ABB62A68-F8E7-478B-AEE0-300EB4C7A468}" srcOrd="0" destOrd="0" presId="urn:microsoft.com/office/officeart/2005/8/layout/vList2"/>
    <dgm:cxn modelId="{592708A5-EDB6-46F2-AC56-0407C20D1B1A}" type="presParOf" srcId="{B747DEDE-2148-4C98-9F8F-E21A0C3ED74A}" destId="{8A3205BB-CDFD-4D1F-AC1A-52758E803D20}" srcOrd="1" destOrd="0" presId="urn:microsoft.com/office/officeart/2005/8/layout/vList2"/>
    <dgm:cxn modelId="{20C0EF3A-72CB-42A6-A485-B6F71F0C8FCC}" type="presParOf" srcId="{B747DEDE-2148-4C98-9F8F-E21A0C3ED74A}" destId="{80DBBFF6-FF68-4354-821B-DD3E6617AC1D}" srcOrd="2" destOrd="0" presId="urn:microsoft.com/office/officeart/2005/8/layout/vList2"/>
    <dgm:cxn modelId="{5344D4A0-4355-4FF4-8E1C-C3E791ADA35D}" type="presParOf" srcId="{B747DEDE-2148-4C98-9F8F-E21A0C3ED74A}" destId="{FDFFE18A-3467-47A7-B350-7E2E6134BD3C}" srcOrd="3" destOrd="0" presId="urn:microsoft.com/office/officeart/2005/8/layout/vList2"/>
    <dgm:cxn modelId="{AD2C1A91-1868-4661-AF1A-2964DEB94E39}" type="presParOf" srcId="{B747DEDE-2148-4C98-9F8F-E21A0C3ED74A}" destId="{220DC897-7866-4D95-BE27-B4A273D5FE97}" srcOrd="4" destOrd="0" presId="urn:microsoft.com/office/officeart/2005/8/layout/vList2"/>
    <dgm:cxn modelId="{34B3BFDE-5F51-468D-8437-8BF4A801EA8F}" type="presParOf" srcId="{B747DEDE-2148-4C98-9F8F-E21A0C3ED74A}" destId="{D3A84893-237B-4A8C-A1C3-5F23CA64C615}" srcOrd="5" destOrd="0" presId="urn:microsoft.com/office/officeart/2005/8/layout/vList2"/>
    <dgm:cxn modelId="{4106F87B-449A-4EA2-89FB-ECF9FF4F6FDF}" type="presParOf" srcId="{B747DEDE-2148-4C98-9F8F-E21A0C3ED74A}" destId="{0EA28B59-580D-450D-9D5D-F4983CE37B4C}" srcOrd="6" destOrd="0" presId="urn:microsoft.com/office/officeart/2005/8/layout/vList2"/>
    <dgm:cxn modelId="{146EDC5A-3219-42E1-8666-3950D53C3AC3}" type="presParOf" srcId="{B747DEDE-2148-4C98-9F8F-E21A0C3ED74A}" destId="{8BC41000-F9A0-4DAD-9C28-15B6F9AEB0F8}" srcOrd="7" destOrd="0" presId="urn:microsoft.com/office/officeart/2005/8/layout/vList2"/>
    <dgm:cxn modelId="{224ADAA4-D458-4405-B8DA-D549868F9688}" type="presParOf" srcId="{B747DEDE-2148-4C98-9F8F-E21A0C3ED74A}" destId="{7D799147-3005-4DB2-9EB1-BDB92A31EA01}" srcOrd="8" destOrd="0" presId="urn:microsoft.com/office/officeart/2005/8/layout/vList2"/>
    <dgm:cxn modelId="{2A3F46C2-2920-4F01-8AE1-D390DE02DA98}" type="presParOf" srcId="{B747DEDE-2148-4C98-9F8F-E21A0C3ED74A}" destId="{B7416519-2CDC-402F-89DD-6F3D3AE4EA35}" srcOrd="9" destOrd="0" presId="urn:microsoft.com/office/officeart/2005/8/layout/vList2"/>
    <dgm:cxn modelId="{5E0DDB05-1A30-414F-A125-B3C51FB32867}" type="presParOf" srcId="{B747DEDE-2148-4C98-9F8F-E21A0C3ED74A}" destId="{74AAD619-8BA7-48C2-8C6B-3F8F7B9CD374}" srcOrd="10" destOrd="0" presId="urn:microsoft.com/office/officeart/2005/8/layout/vList2"/>
    <dgm:cxn modelId="{0278C5D7-E00F-41C7-B924-7C6676EFAE18}" type="presParOf" srcId="{B747DEDE-2148-4C98-9F8F-E21A0C3ED74A}" destId="{A320DD84-E89D-4E0D-B6A6-3806ED8DCBF2}" srcOrd="11" destOrd="0" presId="urn:microsoft.com/office/officeart/2005/8/layout/vList2"/>
    <dgm:cxn modelId="{25E4F029-1EDE-486C-A756-5E53397CDA0B}" type="presParOf" srcId="{B747DEDE-2148-4C98-9F8F-E21A0C3ED74A}" destId="{C67601BD-7EA0-4B1B-9431-30EF6DCA4A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62A68-F8E7-478B-AEE0-300EB4C7A468}">
      <dsp:nvSpPr>
        <dsp:cNvPr id="0" name=""/>
        <dsp:cNvSpPr/>
      </dsp:nvSpPr>
      <dsp:spPr>
        <a:xfrm>
          <a:off x="0" y="49205"/>
          <a:ext cx="6833175" cy="707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Introduction</a:t>
          </a:r>
          <a:endParaRPr lang="en-US" sz="3100" kern="1200" dirty="0"/>
        </a:p>
      </dsp:txBody>
      <dsp:txXfrm>
        <a:off x="34526" y="83731"/>
        <a:ext cx="6764123" cy="638212"/>
      </dsp:txXfrm>
    </dsp:sp>
    <dsp:sp modelId="{80DBBFF6-FF68-4354-821B-DD3E6617AC1D}">
      <dsp:nvSpPr>
        <dsp:cNvPr id="0" name=""/>
        <dsp:cNvSpPr/>
      </dsp:nvSpPr>
      <dsp:spPr>
        <a:xfrm>
          <a:off x="0" y="845750"/>
          <a:ext cx="6833175" cy="707264"/>
        </a:xfrm>
        <a:prstGeom prst="roundRect">
          <a:avLst/>
        </a:prstGeom>
        <a:solidFill>
          <a:schemeClr val="accent5">
            <a:hueOff val="-25106"/>
            <a:satOff val="-4817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.Data and its source</a:t>
          </a:r>
          <a:endParaRPr lang="en-US" sz="3100" kern="1200" dirty="0"/>
        </a:p>
      </dsp:txBody>
      <dsp:txXfrm>
        <a:off x="34526" y="880276"/>
        <a:ext cx="6764123" cy="638212"/>
      </dsp:txXfrm>
    </dsp:sp>
    <dsp:sp modelId="{220DC897-7866-4D95-BE27-B4A273D5FE97}">
      <dsp:nvSpPr>
        <dsp:cNvPr id="0" name=""/>
        <dsp:cNvSpPr/>
      </dsp:nvSpPr>
      <dsp:spPr>
        <a:xfrm>
          <a:off x="0" y="1642295"/>
          <a:ext cx="6833175" cy="707264"/>
        </a:xfrm>
        <a:prstGeom prst="roundRect">
          <a:avLst/>
        </a:prstGeom>
        <a:solidFill>
          <a:schemeClr val="accent5">
            <a:hueOff val="-50212"/>
            <a:satOff val="-9634"/>
            <a:lumOff val="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Purpose of analysis</a:t>
          </a:r>
        </a:p>
      </dsp:txBody>
      <dsp:txXfrm>
        <a:off x="34526" y="1676821"/>
        <a:ext cx="6764123" cy="638212"/>
      </dsp:txXfrm>
    </dsp:sp>
    <dsp:sp modelId="{0EA28B59-580D-450D-9D5D-F4983CE37B4C}">
      <dsp:nvSpPr>
        <dsp:cNvPr id="0" name=""/>
        <dsp:cNvSpPr/>
      </dsp:nvSpPr>
      <dsp:spPr>
        <a:xfrm>
          <a:off x="0" y="2438840"/>
          <a:ext cx="6833175" cy="707264"/>
        </a:xfrm>
        <a:prstGeom prst="roundRect">
          <a:avLst/>
        </a:prstGeom>
        <a:solidFill>
          <a:schemeClr val="accent5">
            <a:hueOff val="-75317"/>
            <a:satOff val="-14450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.Data cleaning</a:t>
          </a:r>
          <a:endParaRPr lang="en-US" sz="3100" kern="1200" dirty="0"/>
        </a:p>
      </dsp:txBody>
      <dsp:txXfrm>
        <a:off x="34526" y="2473366"/>
        <a:ext cx="6764123" cy="638212"/>
      </dsp:txXfrm>
    </dsp:sp>
    <dsp:sp modelId="{7D799147-3005-4DB2-9EB1-BDB92A31EA01}">
      <dsp:nvSpPr>
        <dsp:cNvPr id="0" name=""/>
        <dsp:cNvSpPr/>
      </dsp:nvSpPr>
      <dsp:spPr>
        <a:xfrm>
          <a:off x="0" y="3235385"/>
          <a:ext cx="6833175" cy="707264"/>
        </a:xfrm>
        <a:prstGeom prst="roundRect">
          <a:avLst/>
        </a:prstGeom>
        <a:solidFill>
          <a:schemeClr val="accent5">
            <a:hueOff val="-100423"/>
            <a:satOff val="-19267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.Data Analysis</a:t>
          </a:r>
          <a:endParaRPr lang="en-US" sz="3100" kern="1200"/>
        </a:p>
      </dsp:txBody>
      <dsp:txXfrm>
        <a:off x="34526" y="3269911"/>
        <a:ext cx="6764123" cy="638212"/>
      </dsp:txXfrm>
    </dsp:sp>
    <dsp:sp modelId="{74AAD619-8BA7-48C2-8C6B-3F8F7B9CD374}">
      <dsp:nvSpPr>
        <dsp:cNvPr id="0" name=""/>
        <dsp:cNvSpPr/>
      </dsp:nvSpPr>
      <dsp:spPr>
        <a:xfrm>
          <a:off x="0" y="4031930"/>
          <a:ext cx="6833175" cy="707264"/>
        </a:xfrm>
        <a:prstGeom prst="roundRect">
          <a:avLst/>
        </a:prstGeom>
        <a:solidFill>
          <a:schemeClr val="accent5">
            <a:hueOff val="-125529"/>
            <a:satOff val="-24084"/>
            <a:lumOff val="34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.Insights (Data visualization)</a:t>
          </a:r>
          <a:endParaRPr lang="en-US" sz="3100" kern="1200"/>
        </a:p>
      </dsp:txBody>
      <dsp:txXfrm>
        <a:off x="34526" y="4066456"/>
        <a:ext cx="6764123" cy="638212"/>
      </dsp:txXfrm>
    </dsp:sp>
    <dsp:sp modelId="{C67601BD-7EA0-4B1B-9431-30EF6DCA4AE4}">
      <dsp:nvSpPr>
        <dsp:cNvPr id="0" name=""/>
        <dsp:cNvSpPr/>
      </dsp:nvSpPr>
      <dsp:spPr>
        <a:xfrm>
          <a:off x="0" y="4828475"/>
          <a:ext cx="6833175" cy="707264"/>
        </a:xfrm>
        <a:prstGeom prst="roundRect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.Findings and recommendation.</a:t>
          </a:r>
          <a:endParaRPr lang="en-US" sz="3100" kern="1200"/>
        </a:p>
      </dsp:txBody>
      <dsp:txXfrm>
        <a:off x="34526" y="4863001"/>
        <a:ext cx="6764123" cy="63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346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4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8F32D-D8B6-4B9E-9CBF-DCAC30B7B93D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0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CC9E8EA5-01EF-53E2-50A0-132550E15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0" t="9091" r="99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90DBA-A471-4499-8121-BD7A1E757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2D1C7-F243-4C88-9105-987376AC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GB"/>
              <a:t>Divvy-Bike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83F00-4720-4941-B44C-495F4459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GB"/>
              <a:t>Case study</a:t>
            </a:r>
          </a:p>
          <a:p>
            <a:r>
              <a:rPr lang="en-GB"/>
              <a:t>01/04/2022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569277-5ECC-409B-A8BD-94C47FD91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714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37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D22E-8B5B-4ADF-ADBE-E191066E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RECOMMENDATION &amp; Further analysis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792E-AB92-47C9-A280-CE0D307D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 Casual riders need to be concentrated on weekdays.</a:t>
            </a:r>
          </a:p>
          <a:p>
            <a:r>
              <a:rPr lang="en-GB" dirty="0"/>
              <a:t>* We need to approach casual riders in terms of more ride length.</a:t>
            </a:r>
          </a:p>
          <a:p>
            <a:r>
              <a:rPr lang="en-GB" dirty="0"/>
              <a:t>* They buy membership only when we offer more facilities to help casual </a:t>
            </a:r>
            <a:r>
              <a:rPr lang="en-GB"/>
              <a:t>riders to complete </a:t>
            </a:r>
            <a:r>
              <a:rPr lang="en-GB" dirty="0"/>
              <a:t>long rides easily.</a:t>
            </a:r>
          </a:p>
          <a:p>
            <a:r>
              <a:rPr lang="en-GB" dirty="0"/>
              <a:t>* We would need to limit the length of rides for casual riders in weekdays.</a:t>
            </a:r>
          </a:p>
          <a:p>
            <a:r>
              <a:rPr lang="en-GB" dirty="0"/>
              <a:t>* Trend clearly show they must need a bike for lengthy rides. So they go for membership</a:t>
            </a:r>
          </a:p>
          <a:p>
            <a:r>
              <a:rPr lang="en-GB" dirty="0"/>
              <a:t>* We need to do use public transport as digital media for ad, because they are busy in weekdays.</a:t>
            </a:r>
          </a:p>
        </p:txBody>
      </p:sp>
    </p:spTree>
    <p:extLst>
      <p:ext uri="{BB962C8B-B14F-4D97-AF65-F5344CB8AC3E}">
        <p14:creationId xmlns:p14="http://schemas.microsoft.com/office/powerpoint/2010/main" val="40152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6F9-E0AC-4687-A72B-4B4555EA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GB" sz="610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8F4F22-A810-EDBB-FEB7-C5627B6D2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6154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4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3BEC-1AB1-46A7-AACE-CFDEB893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GB"/>
              <a:t>Introduction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6E2BDC-2863-4B1C-B076-BCC55DDDF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72B1-4CD5-4D47-9630-E655ADA3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05" y="1843549"/>
            <a:ext cx="6772853" cy="3931920"/>
          </a:xfrm>
        </p:spPr>
        <p:txBody>
          <a:bodyPr>
            <a:noAutofit/>
          </a:bodyPr>
          <a:lstStyle/>
          <a:p>
            <a:r>
              <a:rPr lang="en-GB" sz="2000" dirty="0"/>
              <a:t>In 2016, Cyclists launched a successful bike-share offering. Since then, the program has grown to a fleet of 5,824 bicycles that are tracked and locked into a network of 692 stations across Chicago. The bikes can be unlocked from one station and returned to any other station in the system anytime</a:t>
            </a:r>
          </a:p>
          <a:p>
            <a:r>
              <a:rPr lang="en-GB" sz="2000" dirty="0"/>
              <a:t>*Pricing plans: single-ride passes,</a:t>
            </a:r>
          </a:p>
          <a:p>
            <a:r>
              <a:rPr lang="en-GB" sz="2000" dirty="0"/>
              <a:t>                          A)full-day passes,</a:t>
            </a:r>
          </a:p>
          <a:p>
            <a:r>
              <a:rPr lang="en-GB" sz="2000" dirty="0"/>
              <a:t>                          B)annual memberships. </a:t>
            </a:r>
          </a:p>
          <a:p>
            <a:r>
              <a:rPr lang="en-GB" sz="2000" dirty="0"/>
              <a:t>*Types of Riders</a:t>
            </a:r>
          </a:p>
          <a:p>
            <a:r>
              <a:rPr lang="en-GB" sz="2000" dirty="0"/>
              <a:t>                      A)  Single-ride or full-day passes - Casual riders.</a:t>
            </a:r>
          </a:p>
          <a:p>
            <a:r>
              <a:rPr lang="en-GB" sz="2000" dirty="0"/>
              <a:t>                      B) Annual memberships are         -  Members.</a:t>
            </a:r>
            <a:endParaRPr lang="en-GB" sz="2000" b="1" dirty="0"/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8548E482-BC47-7953-24E0-C12AF5A2D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5407" y="2286000"/>
            <a:ext cx="3509134" cy="34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13447-E485-CE4B-6710-C572813BD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784EC-B201-4724-B15F-6A8C22DE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2905978" cy="5571066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Purpose </a:t>
            </a:r>
            <a:br>
              <a:rPr lang="en-GB" dirty="0"/>
            </a:br>
            <a:r>
              <a:rPr lang="en-GB" dirty="0"/>
              <a:t>of </a:t>
            </a:r>
            <a:br>
              <a:rPr lang="en-GB" dirty="0"/>
            </a:br>
            <a:r>
              <a:rPr lang="en-GB" dirty="0"/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rgbClr val="A38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178C-F1C7-4A53-8E89-E04789E0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98" y="624348"/>
            <a:ext cx="7543754" cy="557106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GB" sz="2800" dirty="0"/>
              <a:t>How do annual members and casual riders use Cyclistic bikes differently? </a:t>
            </a:r>
          </a:p>
          <a:p>
            <a:pPr marL="457200" indent="-457200">
              <a:buAutoNum type="arabicPeriod"/>
            </a:pPr>
            <a:r>
              <a:rPr lang="en-GB" sz="2800" dirty="0"/>
              <a:t>Why would casual riders buy Cyclistic annual memberships? </a:t>
            </a:r>
          </a:p>
          <a:p>
            <a:pPr marL="457200" indent="-457200">
              <a:buAutoNum type="arabicPeriod"/>
            </a:pPr>
            <a:r>
              <a:rPr lang="en-GB" sz="2800" dirty="0"/>
              <a:t> How can Cyclistic use digital media to influence casual riders to become members?</a:t>
            </a:r>
          </a:p>
        </p:txBody>
      </p:sp>
    </p:spTree>
    <p:extLst>
      <p:ext uri="{BB962C8B-B14F-4D97-AF65-F5344CB8AC3E}">
        <p14:creationId xmlns:p14="http://schemas.microsoft.com/office/powerpoint/2010/main" val="39368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4BEA-98D7-4307-B20E-2B7D05D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76534"/>
          </a:xfrm>
        </p:spPr>
        <p:txBody>
          <a:bodyPr/>
          <a:lstStyle/>
          <a:p>
            <a:r>
              <a:rPr lang="en-GB" sz="44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4182-F661-447E-AD93-8CD9E002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92594"/>
            <a:ext cx="10506991" cy="3686997"/>
          </a:xfrm>
        </p:spPr>
        <p:txBody>
          <a:bodyPr>
            <a:noAutofit/>
          </a:bodyPr>
          <a:lstStyle/>
          <a:p>
            <a:r>
              <a:rPr lang="en-GB" sz="1800" dirty="0"/>
              <a:t> * I used the last 12 months of Divvy bike trip data.</a:t>
            </a:r>
          </a:p>
          <a:p>
            <a:r>
              <a:rPr lang="en-GB" sz="1800" dirty="0"/>
              <a:t> * All 12 different files are checked for empty rows and columns.</a:t>
            </a:r>
          </a:p>
          <a:p>
            <a:r>
              <a:rPr lang="en-GB" sz="1800" dirty="0"/>
              <a:t> * All file column names have been checked and renamed in a consistently</a:t>
            </a:r>
          </a:p>
          <a:p>
            <a:r>
              <a:rPr lang="en-GB" sz="1800" dirty="0"/>
              <a:t> * A data frame has been created to merge all the 12 different files.</a:t>
            </a:r>
          </a:p>
          <a:p>
            <a:r>
              <a:rPr lang="en-GB" sz="1800" dirty="0"/>
              <a:t> * Checking the types of observation in each column.</a:t>
            </a:r>
          </a:p>
          <a:p>
            <a:r>
              <a:rPr lang="en-GB" sz="1800" dirty="0"/>
              <a:t> * Recode four observations in a member-casual column into two :</a:t>
            </a:r>
          </a:p>
          <a:p>
            <a:r>
              <a:rPr lang="en-GB" sz="1800" dirty="0"/>
              <a:t>                   “subscriber=member” and “Customer=Casual” </a:t>
            </a:r>
          </a:p>
          <a:p>
            <a:r>
              <a:rPr lang="en-GB" sz="1800" dirty="0"/>
              <a:t> * Creating separate column named :</a:t>
            </a:r>
          </a:p>
          <a:p>
            <a:r>
              <a:rPr lang="en-GB" sz="1800" dirty="0"/>
              <a:t>                  Ride length, month, year, day.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3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Ferris wheel">
            <a:extLst>
              <a:ext uri="{FF2B5EF4-FFF2-40B4-BE49-F238E27FC236}">
                <a16:creationId xmlns:a16="http://schemas.microsoft.com/office/drawing/2014/main" id="{16EA87A4-79C0-3404-C83A-82125EC3D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125" r="-1" b="1258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39DCB-1417-48B2-96D2-48C56EEE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GB"/>
              <a:t>Data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rgbClr val="468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B6AF88F-5372-4504-BDE8-2F8906DC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* A descriptive analysis of ride length (all figures in seconds)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   longest ride</a:t>
            </a:r>
            <a:r>
              <a:rPr lang="en-GB" dirty="0"/>
              <a:t>,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shortest ride, average(total ride length / rides)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 * The four lines to one line using summary() on the specific attribute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summary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* Compare members and casual users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* Notice that the days of the week are out of order.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* </a:t>
            </a:r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nalyse ridership data by type and weekday</a:t>
            </a:r>
            <a:endParaRPr lang="en-GB" b="0" dirty="0">
              <a:effectLst/>
            </a:endParaRPr>
          </a:p>
          <a:p>
            <a:br>
              <a:rPr lang="en-GB" b="0" dirty="0"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54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A47F-D2A1-4180-8BCF-CE30DD95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997833" cy="115550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Insights- Ride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F407EB-DEE0-45A7-8D9C-905C9E848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468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4B248D-66B0-F531-4F2A-17CBE6C5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2400" dirty="0"/>
              <a:t>Duration of Ride length between casual and membership riders.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38793-92AF-4B8F-B079-4EA8EB38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90" y="2359156"/>
            <a:ext cx="6909577" cy="4266662"/>
          </a:xfrm>
          <a:prstGeom prst="rect">
            <a:avLst/>
          </a:prstGeom>
          <a:ln>
            <a:gradFill>
              <a:gsLst>
                <a:gs pos="42183">
                  <a:srgbClr val="E7E6DB"/>
                </a:gs>
                <a:gs pos="17686">
                  <a:srgbClr val="F3F2EC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89619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3119-6D6B-402E-B1A7-F5DD61AF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870013" cy="1499616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 Number OF RIDEs (Casual vs member)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F407EB-DEE0-45A7-8D9C-905C9E848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1C789C-3801-B69A-45D6-AB411344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2800" dirty="0"/>
              <a:t>Here, we can see the</a:t>
            </a:r>
            <a:r>
              <a:rPr lang="en-US" sz="2800" b="1" dirty="0"/>
              <a:t> members</a:t>
            </a:r>
            <a:r>
              <a:rPr lang="en-US" sz="2800" b="1" u="sng" dirty="0"/>
              <a:t> </a:t>
            </a:r>
            <a:r>
              <a:rPr lang="en-US" sz="2800" dirty="0"/>
              <a:t>initiate a </a:t>
            </a:r>
            <a:r>
              <a:rPr lang="en-US" sz="2800" u="sng" dirty="0"/>
              <a:t>maximum</a:t>
            </a:r>
            <a:r>
              <a:rPr lang="en-US" sz="2800" dirty="0"/>
              <a:t> number of </a:t>
            </a:r>
            <a:r>
              <a:rPr lang="en-US" sz="2800" b="1" dirty="0"/>
              <a:t>rides</a:t>
            </a:r>
            <a:r>
              <a:rPr lang="en-US" sz="2800" dirty="0"/>
              <a:t>, compared to casual riders.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8BBD2FC-F9A5-4290-9240-BA0A2DE8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05" y="2286000"/>
            <a:ext cx="6909577" cy="43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yclist riding bicycles on road during daytime">
            <a:extLst>
              <a:ext uri="{FF2B5EF4-FFF2-40B4-BE49-F238E27FC236}">
                <a16:creationId xmlns:a16="http://schemas.microsoft.com/office/drawing/2014/main" id="{C6E1F6E0-1C73-4292-B3AE-5B632B821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1525" y="19665"/>
            <a:ext cx="12190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77B66-5246-4816-BC5F-711A98AD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Findings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65-8459-4F5F-A5B4-295E0BEE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46" y="984585"/>
            <a:ext cx="10591589" cy="4264468"/>
          </a:xfrm>
        </p:spPr>
        <p:txBody>
          <a:bodyPr>
            <a:noAutofit/>
          </a:bodyPr>
          <a:lstStyle/>
          <a:p>
            <a:endParaRPr lang="en-GB" sz="2400" dirty="0">
              <a:solidFill>
                <a:srgbClr val="FFFFFF"/>
              </a:solidFill>
            </a:endParaRPr>
          </a:p>
          <a:p>
            <a:endParaRPr lang="en-GB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* Casual riders </a:t>
            </a:r>
          </a:p>
          <a:p>
            <a:r>
              <a:rPr lang="en-GB" sz="2400" dirty="0">
                <a:solidFill>
                  <a:srgbClr val="FFFFFF"/>
                </a:solidFill>
              </a:rPr>
              <a:t>   A) are the ones, who initiate </a:t>
            </a:r>
            <a:r>
              <a:rPr lang="en-GB" sz="2400" b="1" u="sng" dirty="0">
                <a:solidFill>
                  <a:srgbClr val="FFFFFF"/>
                </a:solidFill>
              </a:rPr>
              <a:t>lengthy</a:t>
            </a:r>
            <a:r>
              <a:rPr lang="en-GB" sz="2400" dirty="0">
                <a:solidFill>
                  <a:srgbClr val="FFFFFF"/>
                </a:solidFill>
              </a:rPr>
              <a:t> rides.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   B) But they take only </a:t>
            </a:r>
            <a:r>
              <a:rPr lang="en-GB" sz="2400" b="1" u="sng" dirty="0">
                <a:solidFill>
                  <a:srgbClr val="FFFFFF"/>
                </a:solidFill>
              </a:rPr>
              <a:t>less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  <a:r>
              <a:rPr lang="en-GB" sz="2400" b="1" u="sng" dirty="0">
                <a:solidFill>
                  <a:srgbClr val="FFFFFF"/>
                </a:solidFill>
              </a:rPr>
              <a:t>number</a:t>
            </a:r>
            <a:r>
              <a:rPr lang="en-GB" sz="2400" dirty="0">
                <a:solidFill>
                  <a:srgbClr val="FFFFFF"/>
                </a:solidFill>
              </a:rPr>
              <a:t> of rides.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   C) They are busy on </a:t>
            </a:r>
            <a:r>
              <a:rPr lang="en-GB" sz="2400" b="1" u="sng" dirty="0">
                <a:solidFill>
                  <a:srgbClr val="FFFFFF"/>
                </a:solidFill>
              </a:rPr>
              <a:t>weekdays</a:t>
            </a:r>
            <a:r>
              <a:rPr lang="en-GB" sz="2400" dirty="0">
                <a:solidFill>
                  <a:srgbClr val="FFFFFF"/>
                </a:solidFill>
              </a:rPr>
              <a:t> only.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*Members</a:t>
            </a:r>
          </a:p>
          <a:p>
            <a:r>
              <a:rPr lang="en-GB" sz="2400" dirty="0">
                <a:solidFill>
                  <a:srgbClr val="FFFFFF"/>
                </a:solidFill>
              </a:rPr>
              <a:t>  A) They are doing only a consistent length (short) of rides.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  B) And also, members scores low on no. of. rides category as well.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  C) They look slightly more busy on weekends than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3807889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593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Divvy-Bike trip</vt:lpstr>
      <vt:lpstr>Contents</vt:lpstr>
      <vt:lpstr>Introduction</vt:lpstr>
      <vt:lpstr>Purpose  of  Analysis</vt:lpstr>
      <vt:lpstr>Data Cleaning</vt:lpstr>
      <vt:lpstr>Data Analysis</vt:lpstr>
      <vt:lpstr>Insights- Ride length</vt:lpstr>
      <vt:lpstr> Number OF RIDEs (Casual vs member)</vt:lpstr>
      <vt:lpstr>Findings </vt:lpstr>
      <vt:lpstr>RECOMMENDATION &amp; Further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Divvy-Bike trip</dc:title>
  <dc:creator>Ramachandran, Ramprasanth (Student)</dc:creator>
  <cp:lastModifiedBy>Ramachandran, Ramprasanth (Student)</cp:lastModifiedBy>
  <cp:revision>3</cp:revision>
  <dcterms:created xsi:type="dcterms:W3CDTF">2022-04-01T08:48:01Z</dcterms:created>
  <dcterms:modified xsi:type="dcterms:W3CDTF">2022-04-01T14:33:04Z</dcterms:modified>
</cp:coreProperties>
</file>