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436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9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2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08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6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8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5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5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8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6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A4B0-D3BE-4F3D-9E42-3293CC60826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3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-36512" y="4455368"/>
            <a:ext cx="2952328" cy="914400"/>
          </a:xfrm>
          <a:prstGeom prst="rect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-36512" y="5943600"/>
            <a:ext cx="6804248" cy="914400"/>
          </a:xfrm>
          <a:prstGeom prst="rect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12073" y="1484784"/>
            <a:ext cx="2543703" cy="914400"/>
          </a:xfrm>
          <a:prstGeom prst="rect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2267744" cy="941859"/>
          </a:xfrm>
          <a:prstGeom prst="rect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/>
          <p:cNvSpPr txBox="1"/>
          <p:nvPr/>
        </p:nvSpPr>
        <p:spPr>
          <a:xfrm>
            <a:off x="2915816" y="332655"/>
            <a:ext cx="5040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Bahnschrift SemiBold Condensed" pitchFamily="34" charset="0"/>
              </a:rPr>
              <a:t>KEYLOGGER PROJECT</a:t>
            </a:r>
            <a:endParaRPr lang="en-IN" sz="8800" dirty="0">
              <a:latin typeface="Bahnschrift SemiBold Condensed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15816" y="3624371"/>
            <a:ext cx="189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Presented by</a:t>
            </a:r>
            <a:r>
              <a:rPr lang="en-US" sz="2400" u="sng" dirty="0" smtClean="0"/>
              <a:t>:</a:t>
            </a:r>
            <a:endParaRPr lang="en-US" sz="2400" u="sng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12073" y="2950071"/>
            <a:ext cx="1577343" cy="914400"/>
          </a:xfrm>
          <a:prstGeom prst="rect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/>
          <p:cNvSpPr txBox="1"/>
          <p:nvPr/>
        </p:nvSpPr>
        <p:spPr>
          <a:xfrm>
            <a:off x="2984426" y="4292550"/>
            <a:ext cx="58400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" pitchFamily="34" charset="0"/>
              </a:rPr>
              <a:t>Ram </a:t>
            </a:r>
            <a:r>
              <a:rPr lang="en-US" sz="2800" dirty="0" err="1" smtClean="0">
                <a:latin typeface="Bahnschrift" pitchFamily="34" charset="0"/>
              </a:rPr>
              <a:t>Prasath</a:t>
            </a:r>
            <a:r>
              <a:rPr lang="en-US" sz="2800" dirty="0" smtClean="0">
                <a:latin typeface="Bahnschrift" pitchFamily="34" charset="0"/>
              </a:rPr>
              <a:t> P</a:t>
            </a:r>
          </a:p>
          <a:p>
            <a:r>
              <a:rPr lang="en-US" sz="2800" dirty="0" err="1" smtClean="0">
                <a:latin typeface="Bahnschrift" pitchFamily="34" charset="0"/>
              </a:rPr>
              <a:t>Priyadharshini</a:t>
            </a:r>
            <a:r>
              <a:rPr lang="en-US" sz="2800" dirty="0" smtClean="0">
                <a:latin typeface="Bahnschrift" pitchFamily="34" charset="0"/>
              </a:rPr>
              <a:t> Engineering College</a:t>
            </a:r>
            <a:endParaRPr lang="en-IN" sz="28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1" y="1471596"/>
            <a:ext cx="1628801" cy="9144004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72133" y="687386"/>
            <a:ext cx="53848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Bahnschrift Condensed" pitchFamily="34" charset="0"/>
              </a:rPr>
              <a:t>Deployement</a:t>
            </a:r>
            <a:r>
              <a:rPr lang="en-US" sz="4400" dirty="0" smtClean="0">
                <a:latin typeface="Bahnschrift Condensed" pitchFamily="34" charset="0"/>
              </a:rPr>
              <a:t> Consideration:</a:t>
            </a:r>
            <a:endParaRPr lang="en-IN" sz="4400" dirty="0">
              <a:latin typeface="Bahnschrift Condense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341" y="1916832"/>
            <a:ext cx="33701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Target Platform: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Installation and Configuration: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Security Measures: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Legal and Ethical Compliance: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Awareness: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Updates and Maintenance:</a:t>
            </a:r>
          </a:p>
        </p:txBody>
      </p:sp>
    </p:spTree>
    <p:extLst>
      <p:ext uri="{BB962C8B-B14F-4D97-AF65-F5344CB8AC3E}">
        <p14:creationId xmlns:p14="http://schemas.microsoft.com/office/powerpoint/2010/main" val="26062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1" y="1471596"/>
            <a:ext cx="1628801" cy="9144004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72133" y="188640"/>
            <a:ext cx="1803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ahnschrift Condensed" pitchFamily="34" charset="0"/>
              </a:rPr>
              <a:t>Result</a:t>
            </a:r>
            <a:endParaRPr lang="en-IN" sz="6000" dirty="0">
              <a:latin typeface="Bahnschrift Condense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916832"/>
            <a:ext cx="86635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 the result is a responsible and transparent </a:t>
            </a:r>
            <a:r>
              <a:rPr lang="en-US" sz="3000" dirty="0" err="1" smtClean="0"/>
              <a:t>keylogging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solution that meets specified requirements while </a:t>
            </a:r>
          </a:p>
          <a:p>
            <a:r>
              <a:rPr lang="en-US" sz="3000" dirty="0" smtClean="0"/>
              <a:t>upholding user privacy and legal </a:t>
            </a:r>
            <a:r>
              <a:rPr lang="en-US" sz="3000" dirty="0" err="1" smtClean="0"/>
              <a:t>compliance.It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provides valuable insights for authorized users while </a:t>
            </a:r>
          </a:p>
          <a:p>
            <a:r>
              <a:rPr lang="en-US" sz="3000" dirty="0" smtClean="0"/>
              <a:t>respecting the rights and consent of individuals being </a:t>
            </a:r>
          </a:p>
          <a:p>
            <a:r>
              <a:rPr lang="en-US" sz="3000" dirty="0" smtClean="0"/>
              <a:t>monitored.</a:t>
            </a:r>
          </a:p>
        </p:txBody>
      </p:sp>
    </p:spTree>
    <p:extLst>
      <p:ext uri="{BB962C8B-B14F-4D97-AF65-F5344CB8AC3E}">
        <p14:creationId xmlns:p14="http://schemas.microsoft.com/office/powerpoint/2010/main" val="6090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1" y="1471596"/>
            <a:ext cx="1628801" cy="9144004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72133" y="188640"/>
            <a:ext cx="1869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ahnschrift Condensed" pitchFamily="34" charset="0"/>
              </a:rPr>
              <a:t>Output</a:t>
            </a:r>
            <a:endParaRPr lang="en-IN" sz="6000" dirty="0">
              <a:latin typeface="Bahnschrift Condense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5" r="40937" b="35810"/>
          <a:stretch/>
        </p:blipFill>
        <p:spPr>
          <a:xfrm>
            <a:off x="1115617" y="1600843"/>
            <a:ext cx="5934754" cy="33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1" y="1471596"/>
            <a:ext cx="1628801" cy="9144004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88640"/>
            <a:ext cx="2941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ahnschrift Condensed" pitchFamily="34" charset="0"/>
              </a:rPr>
              <a:t>Conclusion</a:t>
            </a:r>
            <a:endParaRPr lang="en-IN" sz="6000" dirty="0"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248902"/>
            <a:ext cx="84980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conclusion, the development and deployment of a </a:t>
            </a:r>
            <a:r>
              <a:rPr lang="en-US" dirty="0" err="1" smtClean="0"/>
              <a:t>keylogger</a:t>
            </a:r>
            <a:r>
              <a:rPr lang="en-US" dirty="0" smtClean="0"/>
              <a:t> software solution </a:t>
            </a:r>
          </a:p>
          <a:p>
            <a:r>
              <a:rPr lang="en-US" dirty="0" smtClean="0"/>
              <a:t>involve careful consideration of various factors, including functionality, security, legality, </a:t>
            </a:r>
          </a:p>
          <a:p>
            <a:r>
              <a:rPr lang="en-US" dirty="0" smtClean="0"/>
              <a:t>and ethical implications. By following a systematic approach and adhering to best </a:t>
            </a:r>
          </a:p>
          <a:p>
            <a:r>
              <a:rPr lang="en-US" dirty="0" smtClean="0"/>
              <a:t>practices, developers can create a solution that meets the specified requirements while </a:t>
            </a:r>
          </a:p>
          <a:p>
            <a:r>
              <a:rPr lang="en-US" dirty="0" smtClean="0"/>
              <a:t>respecting user privacy and legal requirements.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keylogger</a:t>
            </a:r>
            <a:r>
              <a:rPr lang="en-US" dirty="0" smtClean="0"/>
              <a:t> algorithm ensures effective capture and logging of keystrokes, while </a:t>
            </a:r>
          </a:p>
          <a:p>
            <a:r>
              <a:rPr lang="en-US" dirty="0" smtClean="0"/>
              <a:t>deployment considerations address issues such as stealth operation, data security, legal </a:t>
            </a:r>
          </a:p>
          <a:p>
            <a:r>
              <a:rPr lang="en-US" dirty="0" smtClean="0"/>
              <a:t>compliance, user awareness, and ongoing maintenance.</a:t>
            </a:r>
          </a:p>
          <a:p>
            <a:endParaRPr lang="en-US" dirty="0" smtClean="0"/>
          </a:p>
          <a:p>
            <a:r>
              <a:rPr lang="en-US" dirty="0" smtClean="0"/>
              <a:t>Ultimately, the result is a </a:t>
            </a:r>
            <a:r>
              <a:rPr lang="en-US" dirty="0" err="1" smtClean="0"/>
              <a:t>keylogger</a:t>
            </a:r>
            <a:r>
              <a:rPr lang="en-US" dirty="0" smtClean="0"/>
              <a:t> software solution that provides valuable insights for </a:t>
            </a:r>
          </a:p>
          <a:p>
            <a:r>
              <a:rPr lang="en-US" dirty="0" smtClean="0"/>
              <a:t>authorized users in scenarios such as parental control or employee monitoring, while</a:t>
            </a:r>
          </a:p>
          <a:p>
            <a:r>
              <a:rPr lang="en-US" dirty="0" smtClean="0"/>
              <a:t> also prioritizing user privacy, consent, and ethical use. Clear communication and </a:t>
            </a:r>
          </a:p>
          <a:p>
            <a:r>
              <a:rPr lang="en-US" dirty="0" smtClean="0"/>
              <a:t>transparency are essential to ensure that users understand the presence and purpose of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keylogger</a:t>
            </a:r>
            <a:r>
              <a:rPr lang="en-US" dirty="0" smtClean="0"/>
              <a:t>, and that their rights are respected throughout the process.</a:t>
            </a:r>
          </a:p>
          <a:p>
            <a:endParaRPr lang="en-US" dirty="0" smtClean="0"/>
          </a:p>
          <a:p>
            <a:r>
              <a:rPr lang="en-US" dirty="0" smtClean="0"/>
              <a:t>By implementing these principles and considerations, developers can create a </a:t>
            </a:r>
            <a:r>
              <a:rPr lang="en-US" dirty="0" err="1" smtClean="0"/>
              <a:t>keylogger</a:t>
            </a:r>
            <a:endParaRPr lang="en-US" dirty="0" smtClean="0"/>
          </a:p>
          <a:p>
            <a:r>
              <a:rPr lang="en-US" dirty="0" smtClean="0"/>
              <a:t>solution that strikes a balance between functionality and ethical responsibility, </a:t>
            </a:r>
          </a:p>
          <a:p>
            <a:r>
              <a:rPr lang="en-US" dirty="0" smtClean="0"/>
              <a:t>benefiting both users and society as a whole.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0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1" y="1471596"/>
            <a:ext cx="1628801" cy="9144004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88640"/>
            <a:ext cx="35173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ahnschrift Condensed" pitchFamily="34" charset="0"/>
              </a:rPr>
              <a:t>Future Scope</a:t>
            </a:r>
            <a:endParaRPr lang="en-IN" sz="6000" dirty="0"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85823"/>
            <a:ext cx="84158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future, </a:t>
            </a:r>
            <a:r>
              <a:rPr lang="en-US" dirty="0" err="1"/>
              <a:t>keylogger</a:t>
            </a:r>
            <a:r>
              <a:rPr lang="en-US" dirty="0"/>
              <a:t> software may evolve to incorporate advanced features such as 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algorithms for improved keystroke recognition and context-aware </a:t>
            </a:r>
            <a:endParaRPr lang="en-US" dirty="0" smtClean="0"/>
          </a:p>
          <a:p>
            <a:r>
              <a:rPr lang="en-US" dirty="0" smtClean="0"/>
              <a:t>logging</a:t>
            </a:r>
            <a:r>
              <a:rPr lang="en-US" dirty="0"/>
              <a:t>. Additionally, integration with other monitoring technologies like screen </a:t>
            </a:r>
            <a:endParaRPr lang="en-US" dirty="0" smtClean="0"/>
          </a:p>
          <a:p>
            <a:r>
              <a:rPr lang="en-US" dirty="0" smtClean="0"/>
              <a:t>capture </a:t>
            </a:r>
            <a:r>
              <a:rPr lang="en-US" dirty="0"/>
              <a:t>and webcam recording could provide a more comprehensive understanding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user behavior. Furthermore, </a:t>
            </a:r>
            <a:r>
              <a:rPr lang="en-US" dirty="0" err="1"/>
              <a:t>keyloggers</a:t>
            </a:r>
            <a:r>
              <a:rPr lang="en-US" dirty="0"/>
              <a:t> could find applications in </a:t>
            </a:r>
            <a:r>
              <a:rPr lang="en-US" dirty="0" err="1"/>
              <a:t>cybersecurity</a:t>
            </a:r>
            <a:r>
              <a:rPr lang="en-US" dirty="0"/>
              <a:t> for </a:t>
            </a:r>
            <a:endParaRPr lang="en-US" dirty="0" smtClean="0"/>
          </a:p>
          <a:p>
            <a:r>
              <a:rPr lang="en-US" dirty="0" smtClean="0"/>
              <a:t>proactive </a:t>
            </a:r>
            <a:r>
              <a:rPr lang="en-US" dirty="0"/>
              <a:t>threat detection and incident response, enabling organizations to detect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mitigate security breaches more effectively. Enhanced security measures, such as </a:t>
            </a:r>
            <a:endParaRPr lang="en-US" dirty="0" smtClean="0"/>
          </a:p>
          <a:p>
            <a:r>
              <a:rPr lang="en-US" dirty="0" smtClean="0"/>
              <a:t>biometric </a:t>
            </a:r>
            <a:r>
              <a:rPr lang="en-US" dirty="0"/>
              <a:t>authentication for accessing logged data, may be implemented to </a:t>
            </a:r>
            <a:r>
              <a:rPr lang="en-US" dirty="0" smtClean="0"/>
              <a:t>protect</a:t>
            </a:r>
          </a:p>
          <a:p>
            <a:r>
              <a:rPr lang="en-US" dirty="0" smtClean="0"/>
              <a:t>against </a:t>
            </a:r>
            <a:r>
              <a:rPr lang="en-US" dirty="0"/>
              <a:t>unauthorized access. However, as technology advances, there will be a greater </a:t>
            </a:r>
            <a:r>
              <a:rPr lang="en-US" dirty="0" smtClean="0"/>
              <a:t>e</a:t>
            </a:r>
          </a:p>
          <a:p>
            <a:r>
              <a:rPr lang="en-US" dirty="0" err="1" smtClean="0"/>
              <a:t>mphasis</a:t>
            </a:r>
            <a:r>
              <a:rPr lang="en-US" dirty="0" smtClean="0"/>
              <a:t> </a:t>
            </a:r>
            <a:r>
              <a:rPr lang="en-US" dirty="0"/>
              <a:t>on ethical considerations, privacy protection, and regulatory compliance to 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/>
              <a:t>responsible deployment and usage of </a:t>
            </a:r>
            <a:r>
              <a:rPr lang="en-US" dirty="0" err="1"/>
              <a:t>keylogging</a:t>
            </a:r>
            <a:r>
              <a:rPr lang="en-US" dirty="0"/>
              <a:t>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9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1" y="1471596"/>
            <a:ext cx="1628801" cy="9144004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88640"/>
            <a:ext cx="3062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ahnschrift Condensed" pitchFamily="34" charset="0"/>
              </a:rPr>
              <a:t>References</a:t>
            </a:r>
            <a:endParaRPr lang="en-IN" sz="6000" dirty="0"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85823"/>
            <a:ext cx="84158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future, </a:t>
            </a:r>
            <a:r>
              <a:rPr lang="en-US" dirty="0" err="1"/>
              <a:t>keylogger</a:t>
            </a:r>
            <a:r>
              <a:rPr lang="en-US" dirty="0"/>
              <a:t> software may evolve to incorporate advanced features such as 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algorithms for improved keystroke recognition and context-aware </a:t>
            </a:r>
            <a:endParaRPr lang="en-US" dirty="0" smtClean="0"/>
          </a:p>
          <a:p>
            <a:r>
              <a:rPr lang="en-US" dirty="0" smtClean="0"/>
              <a:t>logging</a:t>
            </a:r>
            <a:r>
              <a:rPr lang="en-US" dirty="0"/>
              <a:t>. Additionally, integration with other monitoring technologies like screen </a:t>
            </a:r>
            <a:endParaRPr lang="en-US" dirty="0" smtClean="0"/>
          </a:p>
          <a:p>
            <a:r>
              <a:rPr lang="en-US" dirty="0" smtClean="0"/>
              <a:t>capture </a:t>
            </a:r>
            <a:r>
              <a:rPr lang="en-US" dirty="0"/>
              <a:t>and webcam recording could provide a more comprehensive understanding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user behavior. Furthermore, </a:t>
            </a:r>
            <a:r>
              <a:rPr lang="en-US" dirty="0" err="1"/>
              <a:t>keyloggers</a:t>
            </a:r>
            <a:r>
              <a:rPr lang="en-US" dirty="0"/>
              <a:t> could find applications in </a:t>
            </a:r>
            <a:r>
              <a:rPr lang="en-US" dirty="0" err="1"/>
              <a:t>cybersecurity</a:t>
            </a:r>
            <a:r>
              <a:rPr lang="en-US" dirty="0"/>
              <a:t> for </a:t>
            </a:r>
            <a:endParaRPr lang="en-US" dirty="0" smtClean="0"/>
          </a:p>
          <a:p>
            <a:r>
              <a:rPr lang="en-US" dirty="0" smtClean="0"/>
              <a:t>proactive </a:t>
            </a:r>
            <a:r>
              <a:rPr lang="en-US" dirty="0"/>
              <a:t>threat detection and incident response, enabling organizations to detect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mitigate security breaches more effectively. Enhanced security measures, such as </a:t>
            </a:r>
            <a:endParaRPr lang="en-US" dirty="0" smtClean="0"/>
          </a:p>
          <a:p>
            <a:r>
              <a:rPr lang="en-US" dirty="0" smtClean="0"/>
              <a:t>biometric </a:t>
            </a:r>
            <a:r>
              <a:rPr lang="en-US" dirty="0"/>
              <a:t>authentication for accessing logged data, may be implemented to </a:t>
            </a:r>
            <a:r>
              <a:rPr lang="en-US" dirty="0" smtClean="0"/>
              <a:t>protect</a:t>
            </a:r>
          </a:p>
          <a:p>
            <a:r>
              <a:rPr lang="en-US" dirty="0" smtClean="0"/>
              <a:t>against </a:t>
            </a:r>
            <a:r>
              <a:rPr lang="en-US" dirty="0"/>
              <a:t>unauthorized access. However, as technology advances, there will be a greater </a:t>
            </a:r>
            <a:r>
              <a:rPr lang="en-US" dirty="0" smtClean="0"/>
              <a:t>e</a:t>
            </a:r>
          </a:p>
          <a:p>
            <a:r>
              <a:rPr lang="en-US" dirty="0" err="1" smtClean="0"/>
              <a:t>mphasis</a:t>
            </a:r>
            <a:r>
              <a:rPr lang="en-US" dirty="0" smtClean="0"/>
              <a:t> </a:t>
            </a:r>
            <a:r>
              <a:rPr lang="en-US" dirty="0"/>
              <a:t>on ethical considerations, privacy protection, and regulatory compliance to 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/>
              <a:t>responsible deployment and usage of </a:t>
            </a:r>
            <a:r>
              <a:rPr lang="en-US" dirty="0" err="1"/>
              <a:t>keylogging</a:t>
            </a:r>
            <a:r>
              <a:rPr lang="en-US" dirty="0"/>
              <a:t>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9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C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276872"/>
            <a:ext cx="5832648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0" u="sng" dirty="0" smtClean="0">
                <a:solidFill>
                  <a:schemeClr val="bg1">
                    <a:lumMod val="95000"/>
                  </a:schemeClr>
                </a:solidFill>
                <a:latin typeface="Bahnschrift Condensed" pitchFamily="34" charset="0"/>
              </a:rPr>
              <a:t>THANK YOU</a:t>
            </a:r>
            <a:endParaRPr lang="en-IN" sz="11000" u="sng" dirty="0">
              <a:solidFill>
                <a:schemeClr val="bg1">
                  <a:lumMod val="95000"/>
                </a:schemeClr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506" y="688920"/>
            <a:ext cx="1997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ahnschrift SemiBold Condensed" pitchFamily="34" charset="0"/>
              </a:rPr>
              <a:t>Outline</a:t>
            </a:r>
            <a:endParaRPr lang="en-IN" sz="6000" dirty="0">
              <a:latin typeface="Bahnschrift SemiBold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2550" y="1797179"/>
            <a:ext cx="55226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Problem Statement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Proposed Solution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System Development Approach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Algorithm &amp; Development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Result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Conclusion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Future Scope References</a:t>
            </a:r>
            <a:endParaRPr lang="en-IN" sz="3600" dirty="0">
              <a:latin typeface="Bahnschrift Condensed" pitchFamily="34" charset="0"/>
            </a:endParaRPr>
          </a:p>
        </p:txBody>
      </p:sp>
      <p:sp>
        <p:nvSpPr>
          <p:cNvPr id="3" name="Right Triangle 2"/>
          <p:cNvSpPr/>
          <p:nvPr/>
        </p:nvSpPr>
        <p:spPr>
          <a:xfrm>
            <a:off x="0" y="0"/>
            <a:ext cx="2627784" cy="6858000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Triangle 6"/>
          <p:cNvSpPr/>
          <p:nvPr/>
        </p:nvSpPr>
        <p:spPr>
          <a:xfrm rot="16200000" flipH="1">
            <a:off x="4401108" y="2115108"/>
            <a:ext cx="6858000" cy="2627784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 flipV="1">
            <a:off x="7308304" y="0"/>
            <a:ext cx="1835696" cy="6858000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023506" y="688920"/>
            <a:ext cx="4639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Bahnschrift SemiBold Condensed" pitchFamily="34" charset="0"/>
              </a:rPr>
              <a:t>Problem Statement</a:t>
            </a:r>
            <a:endParaRPr lang="en-IN" sz="5400" dirty="0">
              <a:latin typeface="Bahnschrift SemiBold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797179"/>
            <a:ext cx="70631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ahnschrift Condensed" pitchFamily="34" charset="0"/>
              </a:rPr>
              <a:t>Develop a </a:t>
            </a:r>
            <a:r>
              <a:rPr lang="en-US" sz="3600" dirty="0" err="1" smtClean="0">
                <a:latin typeface="Bahnschrift Condensed" pitchFamily="34" charset="0"/>
              </a:rPr>
              <a:t>keylogger</a:t>
            </a:r>
            <a:r>
              <a:rPr lang="en-US" sz="3600" dirty="0" smtClean="0">
                <a:latin typeface="Bahnschrift Condensed" pitchFamily="34" charset="0"/>
              </a:rPr>
              <a:t> software solution </a:t>
            </a:r>
          </a:p>
          <a:p>
            <a:r>
              <a:rPr lang="en-US" sz="3600" dirty="0" smtClean="0">
                <a:latin typeface="Bahnschrift Condensed" pitchFamily="34" charset="0"/>
              </a:rPr>
              <a:t>that allows authorized users, such as</a:t>
            </a:r>
          </a:p>
          <a:p>
            <a:r>
              <a:rPr lang="en-US" sz="3600" dirty="0" smtClean="0">
                <a:latin typeface="Bahnschrift Condensed" pitchFamily="34" charset="0"/>
              </a:rPr>
              <a:t>parents or employers, to monitor and track </a:t>
            </a:r>
          </a:p>
          <a:p>
            <a:r>
              <a:rPr lang="en-US" sz="3600" dirty="0" smtClean="0">
                <a:latin typeface="Bahnschrift Condensed" pitchFamily="34" charset="0"/>
              </a:rPr>
              <a:t>Keyboard activity on designated devices for</a:t>
            </a:r>
          </a:p>
          <a:p>
            <a:r>
              <a:rPr lang="en-US" sz="3600" dirty="0" smtClean="0">
                <a:latin typeface="Bahnschrift Condensed" pitchFamily="34" charset="0"/>
              </a:rPr>
              <a:t>the purpose of ensuring responsible usage,</a:t>
            </a:r>
          </a:p>
          <a:p>
            <a:r>
              <a:rPr lang="en-US" sz="3600" dirty="0" smtClean="0">
                <a:latin typeface="Bahnschrift Condensed" pitchFamily="34" charset="0"/>
              </a:rPr>
              <a:t>protecting against unauthorized access, and </a:t>
            </a:r>
          </a:p>
          <a:p>
            <a:r>
              <a:rPr lang="en-US" sz="3600" dirty="0" smtClean="0">
                <a:latin typeface="Bahnschrift Condensed" pitchFamily="34" charset="0"/>
              </a:rPr>
              <a:t>promoting productivity.</a:t>
            </a:r>
            <a:endParaRPr lang="en-IN" sz="3600" dirty="0">
              <a:latin typeface="Bahnschrift Condensed" pitchFamily="34" charset="0"/>
            </a:endParaRPr>
          </a:p>
        </p:txBody>
      </p:sp>
      <p:sp>
        <p:nvSpPr>
          <p:cNvPr id="3" name="Right Triangle 2"/>
          <p:cNvSpPr/>
          <p:nvPr/>
        </p:nvSpPr>
        <p:spPr>
          <a:xfrm>
            <a:off x="-1" y="0"/>
            <a:ext cx="1801925" cy="6858000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0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1" y="1471598"/>
            <a:ext cx="1628799" cy="9144000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86156" y="312915"/>
            <a:ext cx="3863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Bahnschrift Condensed" pitchFamily="34" charset="0"/>
              </a:rPr>
              <a:t>Proposed Solution</a:t>
            </a:r>
            <a:endParaRPr lang="en-IN" sz="4800" dirty="0">
              <a:latin typeface="Bahnschrift Condense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996" y="1456824"/>
            <a:ext cx="78214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Stealth Mode: The </a:t>
            </a:r>
            <a:r>
              <a:rPr lang="en-US" sz="2000" dirty="0" err="1" smtClean="0"/>
              <a:t>keylogger</a:t>
            </a:r>
            <a:r>
              <a:rPr lang="en-US" sz="2000" dirty="0" smtClean="0"/>
              <a:t> should operate discreetly in the background without alerting the user or interfering with regular computer usage.</a:t>
            </a:r>
          </a:p>
          <a:p>
            <a:endParaRPr lang="en-US" sz="2000" dirty="0" smtClean="0"/>
          </a:p>
          <a:p>
            <a:r>
              <a:rPr lang="en-US" sz="2000" dirty="0" smtClean="0"/>
              <a:t>Keystroke Logging: Capture and record all keystrokes made on the target device, including text input, system commands, and keyboard shortcuts.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Timestamping</a:t>
            </a:r>
            <a:r>
              <a:rPr lang="en-US" sz="2000" dirty="0" smtClean="0"/>
              <a:t>: Associate each keystroke with a timestamp to provide chronological context for analysis.</a:t>
            </a:r>
          </a:p>
          <a:p>
            <a:endParaRPr lang="en-US" sz="2000" dirty="0" smtClean="0"/>
          </a:p>
          <a:p>
            <a:r>
              <a:rPr lang="en-US" sz="2000" dirty="0" smtClean="0"/>
              <a:t>User Identification: Implement user identification mechanisms to distinguish between multiple users on shared devices, if applicable.</a:t>
            </a:r>
          </a:p>
          <a:p>
            <a:endParaRPr lang="en-US" sz="2000" dirty="0" smtClean="0"/>
          </a:p>
          <a:p>
            <a:r>
              <a:rPr lang="en-US" sz="2000" dirty="0" smtClean="0"/>
              <a:t>Data Encryption: Securely store logged keystrokes using encryption techniques to prevent unauthorized access to sensitive information.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91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0" y="1471597"/>
            <a:ext cx="1628799" cy="9144002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9592" y="548680"/>
            <a:ext cx="782034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Remote Access: Enable authorized users to remotely access and view logged keystrokes through a secure and authenticated interface.</a:t>
            </a:r>
          </a:p>
          <a:p>
            <a:endParaRPr lang="en-US" sz="2000" dirty="0" smtClean="0"/>
          </a:p>
          <a:p>
            <a:r>
              <a:rPr lang="en-US" sz="2000" dirty="0" smtClean="0"/>
              <a:t>Configurable Settings: Provide configurable settings to allow users to customize logging parameters, such as frequency of data collection and types of keystrokes to capture.</a:t>
            </a:r>
          </a:p>
          <a:p>
            <a:endParaRPr lang="en-US" sz="2000" dirty="0" smtClean="0"/>
          </a:p>
          <a:p>
            <a:r>
              <a:rPr lang="en-US" sz="2000" dirty="0" smtClean="0"/>
              <a:t>Compliance: Ensure compliance with relevant privacy laws and regulations, including obtaining appropriate consent from users before deploying the </a:t>
            </a:r>
            <a:r>
              <a:rPr lang="en-US" sz="2000" dirty="0" err="1" smtClean="0"/>
              <a:t>keylogger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Reporting and Analysis: Facilitate analysis of logged data through comprehensive reporting features, including filtering, search capabilities, and visualization tools.</a:t>
            </a:r>
          </a:p>
          <a:p>
            <a:endParaRPr lang="en-US" sz="2000" dirty="0" smtClean="0"/>
          </a:p>
          <a:p>
            <a:r>
              <a:rPr lang="en-US" sz="2000" dirty="0" smtClean="0"/>
              <a:t>User Notifications: Notify users about the presence of </a:t>
            </a:r>
            <a:r>
              <a:rPr lang="en-US" sz="2000" dirty="0" err="1" smtClean="0"/>
              <a:t>keylogging</a:t>
            </a:r>
            <a:r>
              <a:rPr lang="en-US" sz="2000" dirty="0" smtClean="0"/>
              <a:t> software on their devices and obtain their explicit consent before initiating monitoring activities.</a:t>
            </a:r>
            <a:endParaRPr lang="en-IN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128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1" y="1471596"/>
            <a:ext cx="1628801" cy="9144004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9552" y="312914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hnschrift Condensed" pitchFamily="34" charset="0"/>
              </a:rPr>
              <a:t>System </a:t>
            </a:r>
            <a:r>
              <a:rPr lang="en-US" sz="4800" dirty="0" smtClean="0">
                <a:latin typeface="Bahnschrift Condensed" pitchFamily="34" charset="0"/>
              </a:rPr>
              <a:t>Approach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569566"/>
            <a:ext cx="8275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"system approach" to a </a:t>
            </a:r>
            <a:r>
              <a:rPr lang="en-US" dirty="0" err="1" smtClean="0"/>
              <a:t>keylogger</a:t>
            </a:r>
            <a:r>
              <a:rPr lang="en-US" dirty="0" smtClean="0"/>
              <a:t> refers to a methodical and organized way of</a:t>
            </a:r>
          </a:p>
          <a:p>
            <a:r>
              <a:rPr lang="en-US" dirty="0" smtClean="0"/>
              <a:t> designing and implementing the </a:t>
            </a:r>
            <a:r>
              <a:rPr lang="en-US" dirty="0" err="1" smtClean="0"/>
              <a:t>keylogger</a:t>
            </a:r>
            <a:r>
              <a:rPr lang="en-US" dirty="0" smtClean="0"/>
              <a:t> software within a broader system context. </a:t>
            </a:r>
          </a:p>
          <a:p>
            <a:r>
              <a:rPr lang="en-US" dirty="0" smtClean="0"/>
              <a:t>Here's an outline of the system approach for developing a </a:t>
            </a:r>
            <a:r>
              <a:rPr lang="en-US" dirty="0" err="1" smtClean="0"/>
              <a:t>keylogger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2996952"/>
            <a:ext cx="32776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Requirements Gathering: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Design: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Implementatiion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Monitoring and </a:t>
            </a:r>
            <a:r>
              <a:rPr lang="en-US" dirty="0" err="1" smtClean="0"/>
              <a:t>Maintanance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Docementation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1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1" y="1471596"/>
            <a:ext cx="1628801" cy="9144004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9552" y="312914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ahnschrift Condensed" pitchFamily="34" charset="0"/>
              </a:rPr>
              <a:t>Algorithm &amp;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997666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1.Initialization: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Initialize the </a:t>
            </a:r>
            <a:r>
              <a:rPr lang="en-US" dirty="0" err="1" smtClean="0"/>
              <a:t>keylogger</a:t>
            </a:r>
            <a:r>
              <a:rPr lang="en-US" dirty="0" smtClean="0"/>
              <a:t>, setting up necessary data structures and variables.</a:t>
            </a:r>
          </a:p>
          <a:p>
            <a:endParaRPr lang="en-US" dirty="0" smtClean="0"/>
          </a:p>
          <a:p>
            <a:r>
              <a:rPr lang="en-US" dirty="0" smtClean="0"/>
              <a:t>2.Keyboard Hook Installation: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Install a keyboard hook to intercept keystrokes before they reach the target application.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3.Keystroke Logging: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Capture each keystroke event intercepted by the hook.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Record the keystroke along with metadata such as timestamp, window title, and user identifier (if applicable).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Optionally filter out sensitive information such as passwords or credit card numbers.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1228225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hnschrift Condensed" pitchFamily="34" charset="0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10066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1" y="1471596"/>
            <a:ext cx="1628801" cy="9144004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9552" y="312914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ahnschrift Condensed" pitchFamily="34" charset="0"/>
              </a:rPr>
              <a:t>Algorithm &amp;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997666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1.Initialization: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Initialize the </a:t>
            </a:r>
            <a:r>
              <a:rPr lang="en-US" dirty="0" err="1" smtClean="0"/>
              <a:t>keylogger</a:t>
            </a:r>
            <a:r>
              <a:rPr lang="en-US" dirty="0" smtClean="0"/>
              <a:t>, setting up necessary data structures and variables.</a:t>
            </a:r>
          </a:p>
          <a:p>
            <a:endParaRPr lang="en-US" dirty="0" smtClean="0"/>
          </a:p>
          <a:p>
            <a:r>
              <a:rPr lang="en-US" dirty="0" smtClean="0"/>
              <a:t>2.Keyboard Hook Installation: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Install a keyboard hook to intercept keystrokes before they reach the target application.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3.Keystroke Logging: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Capture each keystroke event intercepted by the hook.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Record the keystroke along with metadata such as timestamp, window title, and user identifier (if applicable).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Optionally filter out sensitive information such as passwords or credit card numbers.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1228225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hnschrift Condensed" pitchFamily="34" charset="0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24202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3757601" y="1471596"/>
            <a:ext cx="1628801" cy="9144004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rot="5400000">
            <a:off x="3843587" y="-3843588"/>
            <a:ext cx="1456826" cy="9144003"/>
          </a:xfrm>
          <a:prstGeom prst="rtTriangle">
            <a:avLst/>
          </a:prstGeom>
          <a:solidFill>
            <a:srgbClr val="44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83568" y="404664"/>
            <a:ext cx="82444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.Data Storage: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Store the logged keystrokes securely, either in memory or in a persistent storage medium such as a file or database.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 encryption mechanisms to protect the stored data from unauthorized access.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.Stealth Mode: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Ensure that the </a:t>
            </a:r>
            <a:r>
              <a:rPr lang="en-US" dirty="0" err="1" smtClean="0"/>
              <a:t>keylogger</a:t>
            </a:r>
            <a:r>
              <a:rPr lang="en-US" dirty="0" smtClean="0"/>
              <a:t> operates stealthily, without raising suspicion or alerting the user.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Hide any visible indicators of the </a:t>
            </a:r>
            <a:r>
              <a:rPr lang="en-US" dirty="0" err="1" smtClean="0"/>
              <a:t>keylogger's</a:t>
            </a:r>
            <a:r>
              <a:rPr lang="en-US" dirty="0" smtClean="0"/>
              <a:t> presence, such as window titles or taskbar icons.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/>
              <a:t>6</a:t>
            </a:r>
            <a:r>
              <a:rPr lang="en-US" dirty="0" smtClean="0"/>
              <a:t>.Remote Access (Optional):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remote access is a requirement, implement mechanisms for transmitting logged data to a remote server or endpoint securely.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encryption and authentication to protect the integrity and confidentiality of transmitted data.</a:t>
            </a:r>
          </a:p>
          <a:p>
            <a:endParaRPr lang="en-US" dirty="0" smtClean="0"/>
          </a:p>
          <a:p>
            <a:r>
              <a:rPr lang="en-US" dirty="0" smtClean="0"/>
              <a:t>7.Error Handling: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 error handling mechanisms to gracefully handle exceptions and errors that may occur during runtime.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 any errors or anomalies for debugging and troubleshooting purposes.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2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ram1</Template>
  <TotalTime>7</TotalTime>
  <Words>1174</Words>
  <Application>Microsoft Office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ram1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CSE6</dc:creator>
  <cp:lastModifiedBy>CSE6</cp:lastModifiedBy>
  <cp:revision>1</cp:revision>
  <dcterms:created xsi:type="dcterms:W3CDTF">2024-04-05T07:09:33Z</dcterms:created>
  <dcterms:modified xsi:type="dcterms:W3CDTF">2024-04-05T07:16:42Z</dcterms:modified>
</cp:coreProperties>
</file>