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9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303" r:id="rId10"/>
    <p:sldId id="294" r:id="rId11"/>
    <p:sldId id="295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4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4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2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7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7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3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4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5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6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3145728" name="直接连接符 7"/>
          <p:cNvCxnSpPr>
            <a:cxnSpLocks/>
          </p:cNvCxnSpPr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8"/>
          <p:cNvCxnSpPr>
            <a:cxnSpLocks/>
          </p:cNvCxnSpPr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59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96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45731" name="直接连接符 6"/>
          <p:cNvCxnSpPr>
            <a:cxnSpLocks/>
          </p:cNvCxnSpPr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7"/>
          <p:cNvCxnSpPr>
            <a:cxnSpLocks/>
          </p:cNvCxnSpPr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 8"/>
          <p:cNvCxnSpPr>
            <a:cxnSpLocks/>
          </p:cNvCxnSpPr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直接连接符 6"/>
          <p:cNvCxnSpPr>
            <a:cxnSpLocks/>
          </p:cNvCxnSpPr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16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048717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</a:lvl2pPr>
            <a:lvl3pPr marL="455295" indent="0">
              <a:buNone/>
            </a:lvl3pPr>
            <a:lvl4pPr marL="662940" indent="0">
              <a:buNone/>
            </a:lvl4pPr>
            <a:lvl5pPr marL="851535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6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3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104857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slide" Target="slide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" Target="slide5.xml"/><Relationship Id="rId5" Type="http://schemas.openxmlformats.org/officeDocument/2006/relationships/tags" Target="../tags/tag15.xml"/><Relationship Id="rId10" Type="http://schemas.openxmlformats.org/officeDocument/2006/relationships/image" Target="../media/image13.bin"/><Relationship Id="rId4" Type="http://schemas.openxmlformats.org/officeDocument/2006/relationships/tags" Target="../tags/tag14.xml"/><Relationship Id="rId9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openxmlformats.org/officeDocument/2006/relationships/slide" Target="slide6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slide" Target="slide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5.jpeg"/><Relationship Id="rId5" Type="http://schemas.openxmlformats.org/officeDocument/2006/relationships/tags" Target="../tags/tag23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slide" Target="slide3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tags" Target="../tags/tag40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" Target="slide5.xml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5" Type="http://schemas.openxmlformats.org/officeDocument/2006/relationships/slide" Target="slide6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slide" Target="slide1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" Target="slide1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Programmed learning Material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olidFill>
                  <a:srgbClr val="000000"/>
                </a:solidFill>
              </a:rPr>
              <a:t>        S. Crossvina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extBox 1048633"/>
          <p:cNvSpPr txBox="1"/>
          <p:nvPr/>
        </p:nvSpPr>
        <p:spPr>
          <a:xfrm>
            <a:off x="3810000" y="3251200"/>
            <a:ext cx="4572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35" name="TextBox 1048634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07315" y="468666"/>
            <a:ext cx="6460085" cy="4503383"/>
          </a:xfrm>
          <a:prstGeom prst="rect">
            <a:avLst/>
          </a:prstGeom>
        </p:spPr>
      </p:pic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AB3B57FD-2097-A01C-BBD1-266B14AF83A6}"/>
              </a:ext>
            </a:extLst>
          </p:cNvPr>
          <p:cNvSpPr/>
          <p:nvPr/>
        </p:nvSpPr>
        <p:spPr>
          <a:xfrm>
            <a:off x="7900367" y="5198664"/>
            <a:ext cx="3622849" cy="1326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alatino Linotype" panose="02040502050505030304" pitchFamily="18" charset="0"/>
              </a:rPr>
              <a:t>GO TO NEXT SLIDE</a:t>
            </a:r>
            <a:endParaRPr lang="ta-IN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49"/>
          <p:cNvGrpSpPr/>
          <p:nvPr>
            <p:custDataLst>
              <p:tags r:id="rId2"/>
            </p:custDataLst>
          </p:nvPr>
        </p:nvGrpSpPr>
        <p:grpSpPr>
          <a:xfrm>
            <a:off x="6244146" y="2434343"/>
            <a:ext cx="1696049" cy="2659238"/>
            <a:chOff x="4610154" y="2033317"/>
            <a:chExt cx="1296600" cy="2032942"/>
          </a:xfrm>
        </p:grpSpPr>
        <p:sp>
          <p:nvSpPr>
            <p:cNvPr id="1048639" name="任意多边形 50"/>
            <p:cNvSpPr/>
            <p:nvPr>
              <p:custDataLst>
                <p:tags r:id="rId6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rgbClr val="3F3F40"/>
                </a:solidFill>
              </a:endParaRPr>
            </a:p>
          </p:txBody>
        </p:sp>
        <p:sp>
          <p:nvSpPr>
            <p:cNvPr id="1048640" name="任意多边形 51"/>
            <p:cNvSpPr/>
            <p:nvPr>
              <p:custDataLst>
                <p:tags r:id="rId7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55" name="组合 52"/>
          <p:cNvGrpSpPr/>
          <p:nvPr>
            <p:custDataLst>
              <p:tags r:id="rId3"/>
            </p:custDataLst>
          </p:nvPr>
        </p:nvGrpSpPr>
        <p:grpSpPr>
          <a:xfrm flipH="1">
            <a:off x="4253005" y="2434343"/>
            <a:ext cx="1696049" cy="2659238"/>
            <a:chOff x="4610154" y="2033317"/>
            <a:chExt cx="1296600" cy="2032942"/>
          </a:xfrm>
        </p:grpSpPr>
        <p:sp>
          <p:nvSpPr>
            <p:cNvPr id="1048641" name="任意多边形 53"/>
            <p:cNvSpPr/>
            <p:nvPr>
              <p:custDataLst>
                <p:tags r:id="rId4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rgbClr val="3F3F40"/>
                </a:solidFill>
              </a:endParaRPr>
            </a:p>
          </p:txBody>
        </p:sp>
        <p:sp>
          <p:nvSpPr>
            <p:cNvPr id="1048642" name="任意多边形 54"/>
            <p:cNvSpPr/>
            <p:nvPr>
              <p:custDataLst>
                <p:tags r:id="rId5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pic>
        <p:nvPicPr>
          <p:cNvPr id="2097163" name="Picture 2097162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48" y="709567"/>
            <a:ext cx="8577276" cy="4824604"/>
          </a:xfrm>
          <a:prstGeom prst="rect">
            <a:avLst/>
          </a:prstGeom>
        </p:spPr>
      </p:pic>
      <p:sp>
        <p:nvSpPr>
          <p:cNvPr id="2" name="Oval 1">
            <a:hlinkClick r:id="rId11" action="ppaction://hlinksldjump"/>
            <a:extLst>
              <a:ext uri="{FF2B5EF4-FFF2-40B4-BE49-F238E27FC236}">
                <a16:creationId xmlns:a16="http://schemas.microsoft.com/office/drawing/2014/main" id="{5ACEA01C-5BF7-16E6-C2F8-EE68DE1534D1}"/>
              </a:ext>
            </a:extLst>
          </p:cNvPr>
          <p:cNvSpPr/>
          <p:nvPr/>
        </p:nvSpPr>
        <p:spPr>
          <a:xfrm>
            <a:off x="8271842" y="5531576"/>
            <a:ext cx="3622849" cy="1326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alatino Linotype" panose="02040502050505030304" pitchFamily="18" charset="0"/>
              </a:rPr>
              <a:t>GO TO NEXT SLIDE</a:t>
            </a:r>
            <a:endParaRPr lang="ta-IN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209716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69" y="406400"/>
            <a:ext cx="9435822" cy="4332570"/>
          </a:xfrm>
          <a:prstGeom prst="rect">
            <a:avLst/>
          </a:prstGeom>
        </p:spPr>
      </p:pic>
      <p:sp>
        <p:nvSpPr>
          <p:cNvPr id="2" name="Oval 1">
            <a:hlinkClick r:id="rId5" action="ppaction://hlinksldjump"/>
            <a:extLst>
              <a:ext uri="{FF2B5EF4-FFF2-40B4-BE49-F238E27FC236}">
                <a16:creationId xmlns:a16="http://schemas.microsoft.com/office/drawing/2014/main" id="{43F8F352-2B7E-F84A-E4AB-18310085628B}"/>
              </a:ext>
            </a:extLst>
          </p:cNvPr>
          <p:cNvSpPr/>
          <p:nvPr/>
        </p:nvSpPr>
        <p:spPr>
          <a:xfrm>
            <a:off x="7900367" y="5198664"/>
            <a:ext cx="3622849" cy="1326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alatino Linotype" panose="02040502050505030304" pitchFamily="18" charset="0"/>
              </a:rPr>
              <a:t>GO TO NEXT SLIDE</a:t>
            </a:r>
            <a:endParaRPr lang="ta-IN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32"/>
          <p:cNvGrpSpPr/>
          <p:nvPr>
            <p:custDataLst>
              <p:tags r:id="rId2"/>
            </p:custDataLst>
          </p:nvPr>
        </p:nvGrpSpPr>
        <p:grpSpPr>
          <a:xfrm>
            <a:off x="3667725" y="2736880"/>
            <a:ext cx="2327798" cy="1484657"/>
            <a:chOff x="2450785" y="2762255"/>
            <a:chExt cx="2032942" cy="1296600"/>
          </a:xfrm>
        </p:grpSpPr>
        <p:sp>
          <p:nvSpPr>
            <p:cNvPr id="1048659" name="任意多边形 33"/>
            <p:cNvSpPr/>
            <p:nvPr>
              <p:custDataLst>
                <p:tags r:id="rId7"/>
              </p:custDataLst>
            </p:nvPr>
          </p:nvSpPr>
          <p:spPr>
            <a:xfrm rot="11280000">
              <a:off x="2450785" y="2762255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>
                <a:solidFill>
                  <a:srgbClr val="3F3F40"/>
                </a:solidFill>
              </a:endParaRPr>
            </a:p>
          </p:txBody>
        </p:sp>
        <p:sp>
          <p:nvSpPr>
            <p:cNvPr id="1048660" name="任意多边形 34"/>
            <p:cNvSpPr/>
            <p:nvPr>
              <p:custDataLst>
                <p:tags r:id="rId8"/>
              </p:custDataLst>
            </p:nvPr>
          </p:nvSpPr>
          <p:spPr>
            <a:xfrm>
              <a:off x="2542032" y="2792703"/>
              <a:ext cx="1123189" cy="1123191"/>
            </a:xfrm>
            <a:custGeom>
              <a:avLst/>
              <a:gdLst>
                <a:gd name="connsiteX0" fmla="*/ 540091 w 1123189"/>
                <a:gd name="connsiteY0" fmla="*/ 387 h 1123191"/>
                <a:gd name="connsiteX1" fmla="*/ 639744 w 1123189"/>
                <a:gd name="connsiteY1" fmla="*/ 5535 h 1123191"/>
                <a:gd name="connsiteX2" fmla="*/ 1117655 w 1123189"/>
                <a:gd name="connsiteY2" fmla="*/ 639745 h 1123191"/>
                <a:gd name="connsiteX3" fmla="*/ 483445 w 1123189"/>
                <a:gd name="connsiteY3" fmla="*/ 1117657 h 1123191"/>
                <a:gd name="connsiteX4" fmla="*/ 5534 w 1123189"/>
                <a:gd name="connsiteY4" fmla="*/ 483447 h 1123191"/>
                <a:gd name="connsiteX5" fmla="*/ 32581 w 1123189"/>
                <a:gd name="connsiteY5" fmla="*/ 372968 h 1123191"/>
                <a:gd name="connsiteX6" fmla="*/ 540091 w 1123189"/>
                <a:gd name="connsiteY6" fmla="*/ 387 h 112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1">
                  <a:moveTo>
                    <a:pt x="540091" y="387"/>
                  </a:moveTo>
                  <a:cubicBezTo>
                    <a:pt x="572842" y="-830"/>
                    <a:pt x="606154" y="814"/>
                    <a:pt x="639744" y="5535"/>
                  </a:cubicBezTo>
                  <a:cubicBezTo>
                    <a:pt x="946848" y="48696"/>
                    <a:pt x="1160816" y="332641"/>
                    <a:pt x="1117655" y="639745"/>
                  </a:cubicBezTo>
                  <a:cubicBezTo>
                    <a:pt x="1074494" y="946849"/>
                    <a:pt x="790550" y="1160818"/>
                    <a:pt x="483445" y="1117657"/>
                  </a:cubicBezTo>
                  <a:cubicBezTo>
                    <a:pt x="176341" y="1074496"/>
                    <a:pt x="-37627" y="790551"/>
                    <a:pt x="5534" y="483447"/>
                  </a:cubicBezTo>
                  <a:cubicBezTo>
                    <a:pt x="10930" y="445060"/>
                    <a:pt x="20087" y="408126"/>
                    <a:pt x="32581" y="372968"/>
                  </a:cubicBezTo>
                  <a:cubicBezTo>
                    <a:pt x="109111" y="157632"/>
                    <a:pt x="310837" y="8904"/>
                    <a:pt x="540091" y="38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69" name="组合 35"/>
          <p:cNvGrpSpPr/>
          <p:nvPr>
            <p:custDataLst>
              <p:tags r:id="rId3"/>
            </p:custDataLst>
          </p:nvPr>
        </p:nvGrpSpPr>
        <p:grpSpPr>
          <a:xfrm>
            <a:off x="5789836" y="1485900"/>
            <a:ext cx="1484657" cy="2327798"/>
            <a:chOff x="4304094" y="1669735"/>
            <a:chExt cx="1296600" cy="2032942"/>
          </a:xfrm>
        </p:grpSpPr>
        <p:sp>
          <p:nvSpPr>
            <p:cNvPr id="1048661" name="任意多边形 36"/>
            <p:cNvSpPr/>
            <p:nvPr>
              <p:custDataLst>
                <p:tags r:id="rId5"/>
              </p:custDataLst>
            </p:nvPr>
          </p:nvSpPr>
          <p:spPr>
            <a:xfrm rot="16680000">
              <a:off x="3935923" y="203790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62" name="任意多边形 37"/>
            <p:cNvSpPr/>
            <p:nvPr>
              <p:custDataLst>
                <p:tags r:id="rId6"/>
              </p:custDataLst>
            </p:nvPr>
          </p:nvSpPr>
          <p:spPr>
            <a:xfrm>
              <a:off x="4447057" y="1760981"/>
              <a:ext cx="1123189" cy="1123190"/>
            </a:xfrm>
            <a:custGeom>
              <a:avLst/>
              <a:gdLst>
                <a:gd name="connsiteX0" fmla="*/ 526090 w 1123189"/>
                <a:gd name="connsiteY0" fmla="*/ 1082 h 1123190"/>
                <a:gd name="connsiteX1" fmla="*/ 639744 w 1123189"/>
                <a:gd name="connsiteY1" fmla="*/ 5535 h 1123190"/>
                <a:gd name="connsiteX2" fmla="*/ 750222 w 1123189"/>
                <a:gd name="connsiteY2" fmla="*/ 32582 h 1123190"/>
                <a:gd name="connsiteX3" fmla="*/ 1117655 w 1123189"/>
                <a:gd name="connsiteY3" fmla="*/ 639745 h 1123190"/>
                <a:gd name="connsiteX4" fmla="*/ 483445 w 1123189"/>
                <a:gd name="connsiteY4" fmla="*/ 1117656 h 1123190"/>
                <a:gd name="connsiteX5" fmla="*/ 5534 w 1123189"/>
                <a:gd name="connsiteY5" fmla="*/ 483446 h 1123190"/>
                <a:gd name="connsiteX6" fmla="*/ 526090 w 1123189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0">
                  <a:moveTo>
                    <a:pt x="526090" y="1082"/>
                  </a:moveTo>
                  <a:cubicBezTo>
                    <a:pt x="563330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0" y="371029"/>
                    <a:pt x="1117655" y="639745"/>
                  </a:cubicBezTo>
                  <a:cubicBezTo>
                    <a:pt x="1074494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1048663" name="文本框 14"/>
          <p:cNvSpPr txBox="1"/>
          <p:nvPr>
            <p:custDataLst>
              <p:tags r:id="rId4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3600" dirty="0"/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518586" y="344072"/>
            <a:ext cx="7381269" cy="4476503"/>
          </a:xfrm>
          <a:prstGeom prst="rect">
            <a:avLst/>
          </a:prstGeom>
        </p:spPr>
      </p:pic>
      <p:sp>
        <p:nvSpPr>
          <p:cNvPr id="2" name="Oval 1">
            <a:hlinkClick r:id="rId12" action="ppaction://hlinksldjump"/>
            <a:extLst>
              <a:ext uri="{FF2B5EF4-FFF2-40B4-BE49-F238E27FC236}">
                <a16:creationId xmlns:a16="http://schemas.microsoft.com/office/drawing/2014/main" id="{08F56AAF-FE0D-CCDA-B3C5-7CC02DB04876}"/>
              </a:ext>
            </a:extLst>
          </p:cNvPr>
          <p:cNvSpPr/>
          <p:nvPr/>
        </p:nvSpPr>
        <p:spPr>
          <a:xfrm>
            <a:off x="7947992" y="5187504"/>
            <a:ext cx="3622849" cy="1326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alatino Linotype" panose="02040502050505030304" pitchFamily="18" charset="0"/>
              </a:rPr>
              <a:t>GO TO NEXT SLIDE</a:t>
            </a:r>
            <a:endParaRPr lang="ta-IN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13"/>
          <p:cNvGrpSpPr/>
          <p:nvPr>
            <p:custDataLst>
              <p:tags r:id="rId2"/>
            </p:custDataLst>
          </p:nvPr>
        </p:nvGrpSpPr>
        <p:grpSpPr>
          <a:xfrm>
            <a:off x="6135800" y="3216465"/>
            <a:ext cx="2330006" cy="1486065"/>
            <a:chOff x="4618189" y="3213890"/>
            <a:chExt cx="2032942" cy="1296600"/>
          </a:xfrm>
        </p:grpSpPr>
        <p:sp>
          <p:nvSpPr>
            <p:cNvPr id="1048669" name="任意多边形 14"/>
            <p:cNvSpPr/>
            <p:nvPr>
              <p:custDataLst>
                <p:tags r:id="rId10"/>
              </p:custDataLst>
            </p:nvPr>
          </p:nvSpPr>
          <p:spPr>
            <a:xfrm rot="21000000">
              <a:off x="4618189" y="3213890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70" name="任意多边形 15"/>
            <p:cNvSpPr/>
            <p:nvPr>
              <p:custDataLst>
                <p:tags r:id="rId11"/>
              </p:custDataLst>
            </p:nvPr>
          </p:nvSpPr>
          <p:spPr>
            <a:xfrm>
              <a:off x="5436259" y="3241706"/>
              <a:ext cx="1123239" cy="1123238"/>
            </a:xfrm>
            <a:custGeom>
              <a:avLst/>
              <a:gdLst>
                <a:gd name="connsiteX0" fmla="*/ 577540 w 1123239"/>
                <a:gd name="connsiteY0" fmla="*/ 209 h 1123238"/>
                <a:gd name="connsiteX1" fmla="*/ 1114614 w 1123239"/>
                <a:gd name="connsiteY1" fmla="*/ 464112 h 1123238"/>
                <a:gd name="connsiteX2" fmla="*/ 1123031 w 1123239"/>
                <a:gd name="connsiteY2" fmla="*/ 577541 h 1123238"/>
                <a:gd name="connsiteX3" fmla="*/ 659127 w 1123239"/>
                <a:gd name="connsiteY3" fmla="*/ 1114614 h 1123238"/>
                <a:gd name="connsiteX4" fmla="*/ 8625 w 1123239"/>
                <a:gd name="connsiteY4" fmla="*/ 659128 h 1123238"/>
                <a:gd name="connsiteX5" fmla="*/ 464112 w 1123239"/>
                <a:gd name="connsiteY5" fmla="*/ 8625 h 1123238"/>
                <a:gd name="connsiteX6" fmla="*/ 577540 w 1123239"/>
                <a:gd name="connsiteY6" fmla="*/ 209 h 112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239" h="1123238">
                  <a:moveTo>
                    <a:pt x="577540" y="209"/>
                  </a:moveTo>
                  <a:cubicBezTo>
                    <a:pt x="838623" y="7341"/>
                    <a:pt x="1067493" y="196877"/>
                    <a:pt x="1114614" y="464112"/>
                  </a:cubicBezTo>
                  <a:cubicBezTo>
                    <a:pt x="1121345" y="502287"/>
                    <a:pt x="1124049" y="540243"/>
                    <a:pt x="1123031" y="577541"/>
                  </a:cubicBezTo>
                  <a:cubicBezTo>
                    <a:pt x="1115897" y="838623"/>
                    <a:pt x="926361" y="1067494"/>
                    <a:pt x="659127" y="1114614"/>
                  </a:cubicBezTo>
                  <a:cubicBezTo>
                    <a:pt x="353716" y="1168466"/>
                    <a:pt x="62477" y="964539"/>
                    <a:pt x="8625" y="659128"/>
                  </a:cubicBezTo>
                  <a:cubicBezTo>
                    <a:pt x="-45227" y="353716"/>
                    <a:pt x="158701" y="62477"/>
                    <a:pt x="464112" y="8625"/>
                  </a:cubicBezTo>
                  <a:cubicBezTo>
                    <a:pt x="502288" y="1894"/>
                    <a:pt x="540243" y="-810"/>
                    <a:pt x="577540" y="209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76" name="组合 19"/>
          <p:cNvGrpSpPr/>
          <p:nvPr>
            <p:custDataLst>
              <p:tags r:id="rId3"/>
            </p:custDataLst>
          </p:nvPr>
        </p:nvGrpSpPr>
        <p:grpSpPr>
          <a:xfrm>
            <a:off x="3727394" y="2296382"/>
            <a:ext cx="2330006" cy="1576867"/>
            <a:chOff x="2516842" y="2411113"/>
            <a:chExt cx="2032942" cy="1375825"/>
          </a:xfrm>
        </p:grpSpPr>
        <p:sp>
          <p:nvSpPr>
            <p:cNvPr id="1048673" name="任意多边形 20"/>
            <p:cNvSpPr/>
            <p:nvPr>
              <p:custDataLst>
                <p:tags r:id="rId8"/>
              </p:custDataLst>
            </p:nvPr>
          </p:nvSpPr>
          <p:spPr>
            <a:xfrm rot="12360000">
              <a:off x="2516842" y="249033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74" name="任意多边形 21"/>
            <p:cNvSpPr/>
            <p:nvPr>
              <p:custDataLst>
                <p:tags r:id="rId9"/>
              </p:custDataLst>
            </p:nvPr>
          </p:nvSpPr>
          <p:spPr>
            <a:xfrm>
              <a:off x="2643212" y="2411113"/>
              <a:ext cx="1123305" cy="1123306"/>
            </a:xfrm>
            <a:custGeom>
              <a:avLst/>
              <a:gdLst>
                <a:gd name="connsiteX0" fmla="*/ 523981 w 1123305"/>
                <a:gd name="connsiteY0" fmla="*/ 1298 h 1123306"/>
                <a:gd name="connsiteX1" fmla="*/ 807809 w 1123305"/>
                <a:gd name="connsiteY1" fmla="*/ 56957 h 1123306"/>
                <a:gd name="connsiteX2" fmla="*/ 1066348 w 1123305"/>
                <a:gd name="connsiteY2" fmla="*/ 807809 h 1123306"/>
                <a:gd name="connsiteX3" fmla="*/ 315496 w 1123305"/>
                <a:gd name="connsiteY3" fmla="*/ 1066349 h 1123306"/>
                <a:gd name="connsiteX4" fmla="*/ 56957 w 1123305"/>
                <a:gd name="connsiteY4" fmla="*/ 315497 h 1123306"/>
                <a:gd name="connsiteX5" fmla="*/ 116820 w 1123305"/>
                <a:gd name="connsiteY5" fmla="*/ 218784 h 1123306"/>
                <a:gd name="connsiteX6" fmla="*/ 523981 w 1123305"/>
                <a:gd name="connsiteY6" fmla="*/ 1298 h 112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05" h="1123306">
                  <a:moveTo>
                    <a:pt x="523981" y="1298"/>
                  </a:moveTo>
                  <a:cubicBezTo>
                    <a:pt x="618706" y="-5159"/>
                    <a:pt x="716349" y="12349"/>
                    <a:pt x="807809" y="56957"/>
                  </a:cubicBezTo>
                  <a:cubicBezTo>
                    <a:pt x="1086545" y="192906"/>
                    <a:pt x="1202297" y="529073"/>
                    <a:pt x="1066348" y="807809"/>
                  </a:cubicBezTo>
                  <a:cubicBezTo>
                    <a:pt x="930399" y="1086545"/>
                    <a:pt x="594232" y="1202298"/>
                    <a:pt x="315496" y="1066349"/>
                  </a:cubicBezTo>
                  <a:cubicBezTo>
                    <a:pt x="36760" y="930400"/>
                    <a:pt x="-78992" y="594233"/>
                    <a:pt x="56957" y="315497"/>
                  </a:cubicBezTo>
                  <a:cubicBezTo>
                    <a:pt x="73951" y="280656"/>
                    <a:pt x="94073" y="248359"/>
                    <a:pt x="116820" y="218784"/>
                  </a:cubicBezTo>
                  <a:cubicBezTo>
                    <a:pt x="216339" y="89392"/>
                    <a:pt x="366106" y="12060"/>
                    <a:pt x="523981" y="1298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77" name="组合 22"/>
          <p:cNvGrpSpPr/>
          <p:nvPr>
            <p:custDataLst>
              <p:tags r:id="rId4"/>
            </p:custDataLst>
          </p:nvPr>
        </p:nvGrpSpPr>
        <p:grpSpPr>
          <a:xfrm>
            <a:off x="5654821" y="1504950"/>
            <a:ext cx="1486065" cy="2330006"/>
            <a:chOff x="4198532" y="1720584"/>
            <a:chExt cx="1296600" cy="2032942"/>
          </a:xfrm>
        </p:grpSpPr>
        <p:sp>
          <p:nvSpPr>
            <p:cNvPr id="1048675" name="任意多边形 23"/>
            <p:cNvSpPr/>
            <p:nvPr>
              <p:custDataLst>
                <p:tags r:id="rId6"/>
              </p:custDataLst>
            </p:nvPr>
          </p:nvSpPr>
          <p:spPr>
            <a:xfrm rot="16680000">
              <a:off x="3830361" y="2088755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76" name="任意多边形 24"/>
            <p:cNvSpPr/>
            <p:nvPr>
              <p:custDataLst>
                <p:tags r:id="rId7"/>
              </p:custDataLst>
            </p:nvPr>
          </p:nvSpPr>
          <p:spPr>
            <a:xfrm>
              <a:off x="4341494" y="1811830"/>
              <a:ext cx="1123190" cy="1123190"/>
            </a:xfrm>
            <a:custGeom>
              <a:avLst/>
              <a:gdLst>
                <a:gd name="connsiteX0" fmla="*/ 526090 w 1123190"/>
                <a:gd name="connsiteY0" fmla="*/ 1082 h 1123190"/>
                <a:gd name="connsiteX1" fmla="*/ 639744 w 1123190"/>
                <a:gd name="connsiteY1" fmla="*/ 5535 h 1123190"/>
                <a:gd name="connsiteX2" fmla="*/ 750222 w 1123190"/>
                <a:gd name="connsiteY2" fmla="*/ 32582 h 1123190"/>
                <a:gd name="connsiteX3" fmla="*/ 1117656 w 1123190"/>
                <a:gd name="connsiteY3" fmla="*/ 639745 h 1123190"/>
                <a:gd name="connsiteX4" fmla="*/ 483445 w 1123190"/>
                <a:gd name="connsiteY4" fmla="*/ 1117656 h 1123190"/>
                <a:gd name="connsiteX5" fmla="*/ 5534 w 1123190"/>
                <a:gd name="connsiteY5" fmla="*/ 483446 h 1123190"/>
                <a:gd name="connsiteX6" fmla="*/ 526090 w 1123190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90">
                  <a:moveTo>
                    <a:pt x="526090" y="1082"/>
                  </a:moveTo>
                  <a:cubicBezTo>
                    <a:pt x="563329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1" y="371029"/>
                    <a:pt x="1117656" y="639745"/>
                  </a:cubicBezTo>
                  <a:cubicBezTo>
                    <a:pt x="1074495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1048677" name="文本框 25"/>
          <p:cNvSpPr txBox="1"/>
          <p:nvPr>
            <p:custDataLst>
              <p:tags r:id="rId5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  <p:pic>
        <p:nvPicPr>
          <p:cNvPr id="2097166" name="Picture 2097165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710095" y="434570"/>
            <a:ext cx="8052165" cy="4314984"/>
          </a:xfrm>
          <a:prstGeom prst="rect">
            <a:avLst/>
          </a:prstGeom>
        </p:spPr>
      </p:pic>
      <p:sp>
        <p:nvSpPr>
          <p:cNvPr id="2" name="Rectangle: Rounded Corners 1">
            <a:hlinkClick r:id="rId15" action="ppaction://hlinksldjump"/>
            <a:extLst>
              <a:ext uri="{FF2B5EF4-FFF2-40B4-BE49-F238E27FC236}">
                <a16:creationId xmlns:a16="http://schemas.microsoft.com/office/drawing/2014/main" id="{E1E4A340-C911-C9BD-A219-3C002650A5B7}"/>
              </a:ext>
            </a:extLst>
          </p:cNvPr>
          <p:cNvSpPr/>
          <p:nvPr/>
        </p:nvSpPr>
        <p:spPr>
          <a:xfrm>
            <a:off x="9105160" y="5168493"/>
            <a:ext cx="2635363" cy="86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/>
              <a:t>Try Again</a:t>
            </a:r>
            <a:endParaRPr lang="en-IN" sz="3600" u="sng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6"/>
          <p:cNvGrpSpPr/>
          <p:nvPr>
            <p:custDataLst>
              <p:tags r:id="rId2"/>
            </p:custDataLst>
          </p:nvPr>
        </p:nvGrpSpPr>
        <p:grpSpPr>
          <a:xfrm>
            <a:off x="4116835" y="2173090"/>
            <a:ext cx="2257277" cy="1599331"/>
            <a:chOff x="2788990" y="2250411"/>
            <a:chExt cx="2032942" cy="1440386"/>
          </a:xfrm>
        </p:grpSpPr>
        <p:sp>
          <p:nvSpPr>
            <p:cNvPr id="1048681" name="任意多边形 7"/>
            <p:cNvSpPr/>
            <p:nvPr>
              <p:custDataLst>
                <p:tags r:id="rId4"/>
              </p:custDataLst>
            </p:nvPr>
          </p:nvSpPr>
          <p:spPr>
            <a:xfrm rot="13080000">
              <a:off x="2788990" y="2394197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82" name="任意多边形 8"/>
            <p:cNvSpPr/>
            <p:nvPr>
              <p:custDataLst>
                <p:tags r:id="rId5"/>
              </p:custDataLst>
            </p:nvPr>
          </p:nvSpPr>
          <p:spPr>
            <a:xfrm>
              <a:off x="2957126" y="2250411"/>
              <a:ext cx="1123101" cy="1123100"/>
            </a:xfrm>
            <a:custGeom>
              <a:avLst/>
              <a:gdLst>
                <a:gd name="connsiteX0" fmla="*/ 546854 w 1123101"/>
                <a:gd name="connsiteY0" fmla="*/ 202 h 1123100"/>
                <a:gd name="connsiteX1" fmla="*/ 907260 w 1123101"/>
                <a:gd name="connsiteY1" fmla="*/ 119062 h 1123100"/>
                <a:gd name="connsiteX2" fmla="*/ 1004039 w 1123101"/>
                <a:gd name="connsiteY2" fmla="*/ 907260 h 1123100"/>
                <a:gd name="connsiteX3" fmla="*/ 215841 w 1123101"/>
                <a:gd name="connsiteY3" fmla="*/ 1004038 h 1123100"/>
                <a:gd name="connsiteX4" fmla="*/ 119063 w 1123101"/>
                <a:gd name="connsiteY4" fmla="*/ 215841 h 1123100"/>
                <a:gd name="connsiteX5" fmla="*/ 197725 w 1123101"/>
                <a:gd name="connsiteY5" fmla="*/ 133687 h 1123100"/>
                <a:gd name="connsiteX6" fmla="*/ 546854 w 1123101"/>
                <a:gd name="connsiteY6" fmla="*/ 202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546854" y="202"/>
                  </a:moveTo>
                  <a:cubicBezTo>
                    <a:pt x="672659" y="-3162"/>
                    <a:pt x="800344" y="35531"/>
                    <a:pt x="907260" y="119062"/>
                  </a:cubicBezTo>
                  <a:cubicBezTo>
                    <a:pt x="1151640" y="309993"/>
                    <a:pt x="1194969" y="662880"/>
                    <a:pt x="1004039" y="907260"/>
                  </a:cubicBezTo>
                  <a:cubicBezTo>
                    <a:pt x="813108" y="1151639"/>
                    <a:pt x="460221" y="1194969"/>
                    <a:pt x="215841" y="1004038"/>
                  </a:cubicBezTo>
                  <a:cubicBezTo>
                    <a:pt x="-28538" y="813108"/>
                    <a:pt x="-71868" y="460221"/>
                    <a:pt x="119063" y="215841"/>
                  </a:cubicBezTo>
                  <a:cubicBezTo>
                    <a:pt x="142929" y="185294"/>
                    <a:pt x="169326" y="157887"/>
                    <a:pt x="197725" y="133687"/>
                  </a:cubicBezTo>
                  <a:cubicBezTo>
                    <a:pt x="297122" y="48989"/>
                    <a:pt x="421048" y="3567"/>
                    <a:pt x="546854" y="20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1048693" name="文本框 2"/>
          <p:cNvSpPr txBox="1"/>
          <p:nvPr>
            <p:custDataLst>
              <p:tags r:id="rId3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3600" dirty="0"/>
          </a:p>
        </p:txBody>
      </p:sp>
      <p:pic>
        <p:nvPicPr>
          <p:cNvPr id="1032" name="Picture 8" descr="Girl wrong answer - Stock Illustration [69001019] - PIXTA">
            <a:extLst>
              <a:ext uri="{FF2B5EF4-FFF2-40B4-BE49-F238E27FC236}">
                <a16:creationId xmlns:a16="http://schemas.microsoft.com/office/drawing/2014/main" id="{626A1E69-C735-BB1C-3E86-BDFD58B6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3" y="489641"/>
            <a:ext cx="5353051" cy="51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hlinkClick r:id="rId9" action="ppaction://hlinksldjump"/>
            <a:extLst>
              <a:ext uri="{FF2B5EF4-FFF2-40B4-BE49-F238E27FC236}">
                <a16:creationId xmlns:a16="http://schemas.microsoft.com/office/drawing/2014/main" id="{4DA75081-5EE3-0553-D17C-8FAB30F987BC}"/>
              </a:ext>
            </a:extLst>
          </p:cNvPr>
          <p:cNvSpPr/>
          <p:nvPr/>
        </p:nvSpPr>
        <p:spPr>
          <a:xfrm>
            <a:off x="8174280" y="5615521"/>
            <a:ext cx="2998545" cy="9472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/>
              <a:t>Try Again</a:t>
            </a:r>
            <a:endParaRPr lang="en-IN" sz="3600" u="sng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 27"/>
          <p:cNvSpPr txBox="1"/>
          <p:nvPr>
            <p:custDataLst>
              <p:tags r:id="rId2"/>
            </p:custDataLst>
          </p:nvPr>
        </p:nvSpPr>
        <p:spPr>
          <a:xfrm>
            <a:off x="7453770" y="-4683234"/>
            <a:ext cx="3900630" cy="4599445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11883" y="435194"/>
            <a:ext cx="8524946" cy="4446238"/>
          </a:xfrm>
          <a:prstGeom prst="rect">
            <a:avLst/>
          </a:prstGeom>
        </p:spPr>
      </p:pic>
      <p:sp>
        <p:nvSpPr>
          <p:cNvPr id="2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9146AEB7-658D-9161-26FB-BAC59AC86A0D}"/>
              </a:ext>
            </a:extLst>
          </p:cNvPr>
          <p:cNvSpPr/>
          <p:nvPr/>
        </p:nvSpPr>
        <p:spPr>
          <a:xfrm>
            <a:off x="9021018" y="5178018"/>
            <a:ext cx="2635363" cy="86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/>
              <a:t>Try Again</a:t>
            </a:r>
            <a:endParaRPr lang="en-IN" sz="3600" u="sng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06" y="602272"/>
            <a:ext cx="8399569" cy="4176603"/>
          </a:xfrm>
          <a:prstGeom prst="rect">
            <a:avLst/>
          </a:prstGeom>
        </p:spPr>
      </p:pic>
      <p:sp>
        <p:nvSpPr>
          <p:cNvPr id="2" name="Rectangle: Rounded Corners 1">
            <a:hlinkClick r:id="rId5" action="ppaction://hlinksldjump"/>
            <a:extLst>
              <a:ext uri="{FF2B5EF4-FFF2-40B4-BE49-F238E27FC236}">
                <a16:creationId xmlns:a16="http://schemas.microsoft.com/office/drawing/2014/main" id="{FFC00278-657A-523A-5266-56BC79D1BDA4}"/>
              </a:ext>
            </a:extLst>
          </p:cNvPr>
          <p:cNvSpPr/>
          <p:nvPr/>
        </p:nvSpPr>
        <p:spPr>
          <a:xfrm>
            <a:off x="9021018" y="5178018"/>
            <a:ext cx="2635363" cy="86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/>
              <a:t>Try Again</a:t>
            </a:r>
            <a:endParaRPr lang="en-IN" sz="3600" u="sng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FFFFFF"/>
                </a:solidFill>
              </a:rPr>
              <a:t>Introductory Frame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02735" y="1274170"/>
            <a:ext cx="5193264" cy="3745221"/>
          </a:xfrm>
          <a:prstGeom prst="rect">
            <a:avLst/>
          </a:prstGeom>
        </p:spPr>
      </p:pic>
      <p:sp>
        <p:nvSpPr>
          <p:cNvPr id="1048605" name="TextBox 1048604"/>
          <p:cNvSpPr txBox="1"/>
          <p:nvPr/>
        </p:nvSpPr>
        <p:spPr>
          <a:xfrm>
            <a:off x="765976" y="5473379"/>
            <a:ext cx="9734781" cy="12852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            My sister is a cute girl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FFFF00"/>
                </a:solidFill>
              </a:rPr>
              <a:t>Find out the adjective in the above sentence</a:t>
            </a:r>
            <a:endParaRPr lang="en-IN" sz="280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 rot="21521390">
            <a:off x="855632" y="-87331"/>
            <a:ext cx="5181600" cy="626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FFCB00"/>
                </a:solidFill>
              </a:rPr>
              <a:t> Kinds of adjective:-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48588" name="内容占位符 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 rot="21598018">
            <a:off x="373520" y="718665"/>
            <a:ext cx="7511462" cy="62856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sz="3600" dirty="0"/>
          </a:p>
          <a:p>
            <a:pPr>
              <a:buFont typeface="Wingdings" charset="2"/>
              <a:buChar char="¡"/>
            </a:pPr>
            <a:r>
              <a:rPr lang="en-US" altLang="en-US" sz="3600" dirty="0"/>
              <a:t>      These  adjectives show a particular colour or different colour of a noun. </a:t>
            </a:r>
            <a:endParaRPr lang="zh-CN" altLang="en-US" sz="3600" dirty="0"/>
          </a:p>
          <a:p>
            <a:pPr>
              <a:buFont typeface="Wingdings" charset="2"/>
              <a:buChar char="¡"/>
            </a:pPr>
            <a:r>
              <a:rPr lang="en-US" altLang="en-US" sz="3600" dirty="0"/>
              <a:t>     For example ___ </a:t>
            </a:r>
            <a:r>
              <a:rPr lang="en-US" altLang="en-US" sz="3600" dirty="0">
                <a:solidFill>
                  <a:srgbClr val="CC99FF"/>
                </a:solidFill>
              </a:rPr>
              <a:t>pink</a:t>
            </a:r>
            <a:r>
              <a:rPr lang="en-US" altLang="en-US" sz="3600" dirty="0">
                <a:solidFill>
                  <a:srgbClr val="99CCFF"/>
                </a:solidFill>
              </a:rPr>
              <a:t> </a:t>
            </a:r>
            <a:r>
              <a:rPr lang="en-US" altLang="en-US" sz="3600" dirty="0">
                <a:solidFill>
                  <a:srgbClr val="FFFFFF"/>
                </a:solidFill>
              </a:rPr>
              <a:t>balloon</a:t>
            </a:r>
            <a:endParaRPr lang="zh-CN" altLang="en-US" sz="3600" dirty="0"/>
          </a:p>
          <a:p>
            <a:endParaRPr lang="en-US" altLang="en-US" sz="3600" dirty="0">
              <a:solidFill>
                <a:srgbClr val="65FF65"/>
              </a:solidFill>
            </a:endParaRPr>
          </a:p>
          <a:p>
            <a:r>
              <a:rPr lang="en-US" altLang="en-US" sz="3600" dirty="0">
                <a:solidFill>
                  <a:srgbClr val="65FF65"/>
                </a:solidFill>
              </a:rPr>
              <a:t>The sheep is _____</a:t>
            </a:r>
            <a:endParaRPr lang="zh-CN" altLang="en-US" sz="3600" dirty="0"/>
          </a:p>
          <a:p>
            <a:pPr marL="0" indent="0">
              <a:buNone/>
            </a:pPr>
            <a:r>
              <a:rPr lang="en-US" altLang="en-US" sz="3600" dirty="0">
                <a:solidFill>
                  <a:srgbClr val="65FF65"/>
                </a:solidFill>
              </a:rPr>
              <a:t> a. </a:t>
            </a:r>
            <a:r>
              <a:rPr lang="en-US" altLang="en-US" sz="3600" dirty="0">
                <a:solidFill>
                  <a:srgbClr val="65FF65"/>
                </a:solidFill>
                <a:hlinkClick r:id="rId6" action="ppaction://hlinksldjump"/>
              </a:rPr>
              <a:t>White</a:t>
            </a:r>
            <a:r>
              <a:rPr lang="en-US" altLang="en-US" sz="3600" dirty="0">
                <a:solidFill>
                  <a:srgbClr val="65FF65"/>
                </a:solidFill>
              </a:rPr>
              <a:t>       b. </a:t>
            </a:r>
            <a:r>
              <a:rPr lang="en-US" altLang="en-US" sz="3600" dirty="0">
                <a:solidFill>
                  <a:srgbClr val="65FF65"/>
                </a:solidFill>
                <a:hlinkClick r:id="rId7" action="ppaction://hlinksldjump"/>
              </a:rPr>
              <a:t>Yellow</a:t>
            </a:r>
            <a:endParaRPr lang="zh-CN" altLang="en-US" sz="3600" dirty="0"/>
          </a:p>
          <a:p>
            <a:pPr marL="0" indent="0">
              <a:buNone/>
            </a:pPr>
            <a:r>
              <a:rPr lang="en-US" altLang="en-US" sz="3600" dirty="0">
                <a:solidFill>
                  <a:srgbClr val="65FF65"/>
                </a:solidFill>
              </a:rPr>
              <a:t>   C. </a:t>
            </a:r>
            <a:r>
              <a:rPr lang="en-US" altLang="en-US" sz="3600" dirty="0">
                <a:solidFill>
                  <a:srgbClr val="65FF65"/>
                </a:solidFill>
                <a:hlinkClick r:id="rId7" action="ppaction://hlinksldjump"/>
              </a:rPr>
              <a:t>Pink</a:t>
            </a:r>
            <a:r>
              <a:rPr lang="en-US" altLang="en-US" sz="3600" dirty="0">
                <a:solidFill>
                  <a:srgbClr val="65FF65"/>
                </a:solidFill>
              </a:rPr>
              <a:t>         d. </a:t>
            </a:r>
            <a:r>
              <a:rPr lang="en-US" altLang="en-US" sz="3600" dirty="0">
                <a:solidFill>
                  <a:srgbClr val="65FF65"/>
                </a:solidFill>
                <a:hlinkClick r:id="rId7" action="ppaction://hlinksldjump"/>
              </a:rPr>
              <a:t>Blue</a:t>
            </a:r>
            <a:r>
              <a:rPr lang="en-US" altLang="en-US" sz="3600" dirty="0">
                <a:solidFill>
                  <a:srgbClr val="65FF65"/>
                </a:solidFill>
              </a:rPr>
              <a:t> </a:t>
            </a:r>
            <a:endParaRPr lang="zh-CN" altLang="en-US" sz="3600" dirty="0"/>
          </a:p>
          <a:p>
            <a:pPr>
              <a:buFont typeface="Wingdings" charset="2"/>
              <a:buChar char="¡"/>
            </a:pPr>
            <a:endParaRPr lang="zh-CN" altLang="en-US" dirty="0"/>
          </a:p>
        </p:txBody>
      </p:sp>
      <p:sp>
        <p:nvSpPr>
          <p:cNvPr id="1048589" name="TextBox 1048588"/>
          <p:cNvSpPr txBox="1"/>
          <p:nvPr/>
        </p:nvSpPr>
        <p:spPr>
          <a:xfrm>
            <a:off x="371709" y="1045726"/>
            <a:ext cx="8936332" cy="624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98CC00"/>
                </a:solidFill>
              </a:rPr>
              <a:t>Adjectives of colour </a:t>
            </a:r>
            <a:endParaRPr lang="en-IN" sz="3600">
              <a:solidFill>
                <a:srgbClr val="98CC00"/>
              </a:solidFill>
            </a:endParaRPr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422540" y="2073747"/>
            <a:ext cx="3398193" cy="44896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 Placeholder 1048596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98CC00"/>
                </a:solidFill>
              </a:rPr>
              <a:t>Adjective of shape</a:t>
            </a:r>
            <a:endParaRPr lang="en-IN" sz="14400" dirty="0"/>
          </a:p>
          <a:p>
            <a:r>
              <a:rPr lang="en-US" sz="14400" dirty="0">
                <a:solidFill>
                  <a:srgbClr val="FFFFFF"/>
                </a:solidFill>
              </a:rPr>
              <a:t>   </a:t>
            </a:r>
            <a:endParaRPr lang="en-IN" sz="14400" dirty="0">
              <a:solidFill>
                <a:srgbClr val="FFFFFF"/>
              </a:solidFill>
            </a:endParaRPr>
          </a:p>
          <a:p>
            <a:pPr marL="571500" indent="-571500">
              <a:buFont typeface="Wingdings" charset="2"/>
              <a:buChar char="u"/>
            </a:pPr>
            <a:r>
              <a:rPr lang="en-US" sz="14400" dirty="0">
                <a:solidFill>
                  <a:srgbClr val="FFFFFF"/>
                </a:solidFill>
              </a:rPr>
              <a:t>      These adjective show the form of a noun </a:t>
            </a:r>
            <a:endParaRPr lang="en-IN" sz="14400" dirty="0">
              <a:solidFill>
                <a:srgbClr val="FFFFFF"/>
              </a:solidFill>
            </a:endParaRPr>
          </a:p>
          <a:p>
            <a:r>
              <a:rPr lang="en-US" sz="14400" dirty="0">
                <a:solidFill>
                  <a:srgbClr val="FFFFFF"/>
                </a:solidFill>
              </a:rPr>
              <a:t>        </a:t>
            </a:r>
            <a:endParaRPr lang="en-IN" sz="14400" dirty="0">
              <a:solidFill>
                <a:srgbClr val="FFFFFF"/>
              </a:solidFill>
            </a:endParaRPr>
          </a:p>
          <a:p>
            <a:pPr marL="571500" indent="-571500">
              <a:buFont typeface="Wingdings" charset="2"/>
              <a:buChar char="u"/>
            </a:pPr>
            <a:r>
              <a:rPr lang="en-US" sz="14400" dirty="0">
                <a:solidFill>
                  <a:srgbClr val="FFFFFF"/>
                </a:solidFill>
              </a:rPr>
              <a:t>       For example ___</a:t>
            </a:r>
            <a:r>
              <a:rPr lang="en-US" sz="14400" dirty="0">
                <a:solidFill>
                  <a:srgbClr val="CC99FF"/>
                </a:solidFill>
              </a:rPr>
              <a:t>Round</a:t>
            </a:r>
            <a:r>
              <a:rPr lang="en-US" sz="14400" dirty="0">
                <a:solidFill>
                  <a:srgbClr val="FFFFFF"/>
                </a:solidFill>
              </a:rPr>
              <a:t> table</a:t>
            </a:r>
            <a:endParaRPr lang="en-IN" sz="14400" dirty="0">
              <a:solidFill>
                <a:srgbClr val="FFFFFF"/>
              </a:solidFill>
            </a:endParaRPr>
          </a:p>
          <a:p>
            <a:pPr marL="571500" indent="-571500">
              <a:buFont typeface="Wingdings" charset="2"/>
              <a:buChar char="u"/>
            </a:pPr>
            <a:endParaRPr lang="en-IN" sz="8800" dirty="0">
              <a:solidFill>
                <a:srgbClr val="FFFFFF"/>
              </a:solidFill>
            </a:endParaRPr>
          </a:p>
          <a:p>
            <a:endParaRPr lang="en-IN" sz="8800" dirty="0">
              <a:solidFill>
                <a:srgbClr val="FFFFFF"/>
              </a:solidFill>
            </a:endParaRPr>
          </a:p>
          <a:p>
            <a:endParaRPr lang="en-IN" sz="8800" dirty="0">
              <a:solidFill>
                <a:srgbClr val="FFFFFF"/>
              </a:solidFill>
            </a:endParaRPr>
          </a:p>
          <a:p>
            <a:pPr marL="571500" indent="-571500">
              <a:buFont typeface="Wingdings" charset="2"/>
              <a:buChar char="u"/>
            </a:pPr>
            <a:r>
              <a:rPr lang="en-US" sz="14400" dirty="0">
                <a:solidFill>
                  <a:srgbClr val="65FF65"/>
                </a:solidFill>
              </a:rPr>
              <a:t>The mirror is ______</a:t>
            </a:r>
          </a:p>
          <a:p>
            <a:r>
              <a:rPr lang="en-US" sz="14400" dirty="0">
                <a:solidFill>
                  <a:srgbClr val="92D04F"/>
                </a:solidFill>
              </a:rPr>
              <a:t>a. </a:t>
            </a:r>
            <a:r>
              <a:rPr lang="en-US" sz="14400" dirty="0">
                <a:solidFill>
                  <a:srgbClr val="92D04F"/>
                </a:solidFill>
                <a:hlinkClick r:id="rId2" action="ppaction://hlinksldjump"/>
              </a:rPr>
              <a:t>Oval</a:t>
            </a:r>
            <a:r>
              <a:rPr lang="en-US" sz="14400" dirty="0">
                <a:solidFill>
                  <a:srgbClr val="92D04F"/>
                </a:solidFill>
              </a:rPr>
              <a:t>    b. </a:t>
            </a:r>
            <a:r>
              <a:rPr lang="en-US" sz="14400" dirty="0">
                <a:solidFill>
                  <a:srgbClr val="92D04F"/>
                </a:solidFill>
                <a:hlinkClick r:id="rId3" action="ppaction://hlinksldjump"/>
              </a:rPr>
              <a:t>Round</a:t>
            </a:r>
            <a:endParaRPr lang="en-IN" sz="14400" dirty="0">
              <a:solidFill>
                <a:srgbClr val="92D04F"/>
              </a:solidFill>
            </a:endParaRPr>
          </a:p>
          <a:p>
            <a:r>
              <a:rPr lang="en-US" sz="14400" dirty="0">
                <a:solidFill>
                  <a:srgbClr val="92D04F"/>
                </a:solidFill>
              </a:rPr>
              <a:t>C. </a:t>
            </a:r>
            <a:r>
              <a:rPr lang="en-US" sz="14400" dirty="0">
                <a:solidFill>
                  <a:srgbClr val="92D04F"/>
                </a:solidFill>
                <a:hlinkClick r:id="rId3" action="ppaction://hlinksldjump"/>
              </a:rPr>
              <a:t>Square</a:t>
            </a:r>
            <a:r>
              <a:rPr lang="en-US" sz="14400" dirty="0">
                <a:solidFill>
                  <a:srgbClr val="92D04F"/>
                </a:solidFill>
              </a:rPr>
              <a:t>  d. </a:t>
            </a:r>
            <a:r>
              <a:rPr lang="en-US" sz="14400" dirty="0">
                <a:solidFill>
                  <a:srgbClr val="92D04F"/>
                </a:solidFill>
                <a:hlinkClick r:id="rId3" action="ppaction://hlinksldjump"/>
              </a:rPr>
              <a:t>Flat</a:t>
            </a:r>
            <a:endParaRPr lang="en-IN" sz="14400" dirty="0">
              <a:solidFill>
                <a:srgbClr val="92D04F"/>
              </a:solidFill>
            </a:endParaRPr>
          </a:p>
          <a:p>
            <a:r>
              <a:rPr lang="en-US" dirty="0">
                <a:solidFill>
                  <a:srgbClr val="92D04F"/>
                </a:solidFill>
              </a:rPr>
              <a:t>       </a:t>
            </a:r>
            <a:endParaRPr lang="en-IN" dirty="0">
              <a:solidFill>
                <a:srgbClr val="92D04F"/>
              </a:solidFill>
            </a:endParaRPr>
          </a:p>
          <a:p>
            <a:r>
              <a:rPr lang="en-US" sz="4000" dirty="0">
                <a:solidFill>
                  <a:srgbClr val="98CC00"/>
                </a:solidFill>
              </a:rPr>
              <a:t>      </a:t>
            </a:r>
            <a:endParaRPr lang="en-IN" dirty="0"/>
          </a:p>
          <a:p>
            <a:r>
              <a:rPr lang="en-US" sz="4000" dirty="0">
                <a:solidFill>
                  <a:srgbClr val="98CC00"/>
                </a:solidFill>
              </a:rPr>
              <a:t>  </a:t>
            </a:r>
            <a:endParaRPr lang="en-IN" dirty="0"/>
          </a:p>
        </p:txBody>
      </p:sp>
      <p:sp>
        <p:nvSpPr>
          <p:cNvPr id="1048598" name="TextBox 1048597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          </a:t>
            </a:r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66872" y="2745100"/>
            <a:ext cx="4586373" cy="39511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0486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92D04F"/>
                </a:solidFill>
              </a:rPr>
              <a:t>Adjective of size</a:t>
            </a:r>
            <a:endParaRPr lang="en-IN" sz="4400" dirty="0">
              <a:solidFill>
                <a:srgbClr val="92D04F"/>
              </a:solidFill>
            </a:endParaRPr>
          </a:p>
        </p:txBody>
      </p:sp>
      <p:sp>
        <p:nvSpPr>
          <p:cNvPr id="1048610" name="Content Placeholder 1048609"/>
          <p:cNvSpPr>
            <a:spLocks noGrp="1"/>
          </p:cNvSpPr>
          <p:nvPr>
            <p:ph sz="half" idx="1"/>
          </p:nvPr>
        </p:nvSpPr>
        <p:spPr/>
        <p:txBody>
          <a:bodyPr>
            <a:normAutofit fontScale="80000" lnSpcReduction="10000"/>
          </a:bodyPr>
          <a:lstStyle/>
          <a:p>
            <a:r>
              <a:rPr lang="en-US" dirty="0"/>
              <a:t> </a:t>
            </a:r>
            <a:r>
              <a:rPr lang="en-US" sz="4000" dirty="0"/>
              <a:t>These adjectives show the mass of a noun</a:t>
            </a:r>
            <a:endParaRPr lang="en-IN" sz="4000" dirty="0"/>
          </a:p>
          <a:p>
            <a:r>
              <a:rPr lang="en-US" sz="4000" dirty="0"/>
              <a:t>For example ____ </a:t>
            </a:r>
            <a:r>
              <a:rPr lang="en-US" sz="4000" dirty="0">
                <a:solidFill>
                  <a:srgbClr val="CC99FF"/>
                </a:solidFill>
              </a:rPr>
              <a:t>small</a:t>
            </a:r>
            <a:r>
              <a:rPr lang="en-US" sz="4000" dirty="0"/>
              <a:t> bottle</a:t>
            </a:r>
            <a:endParaRPr lang="en-IN" sz="4000" dirty="0"/>
          </a:p>
          <a:p>
            <a:endParaRPr lang="en-IN" dirty="0"/>
          </a:p>
          <a:p>
            <a:r>
              <a:rPr lang="en-US" sz="4166" dirty="0">
                <a:solidFill>
                  <a:srgbClr val="92D04F"/>
                </a:solidFill>
              </a:rPr>
              <a:t>Tom has a _______ box</a:t>
            </a:r>
            <a:endParaRPr lang="en-IN" sz="4166" dirty="0">
              <a:solidFill>
                <a:srgbClr val="92D04F"/>
              </a:solidFill>
            </a:endParaRPr>
          </a:p>
          <a:p>
            <a:pPr marL="0" indent="0">
              <a:buNone/>
            </a:pPr>
            <a:endParaRPr lang="en-IN" sz="4166" dirty="0">
              <a:solidFill>
                <a:srgbClr val="92D04F"/>
              </a:solidFill>
            </a:endParaRPr>
          </a:p>
          <a:p>
            <a:pPr marL="0" indent="0">
              <a:buNone/>
            </a:pPr>
            <a:r>
              <a:rPr lang="en-US" sz="4166" dirty="0">
                <a:solidFill>
                  <a:srgbClr val="92D04F"/>
                </a:solidFill>
              </a:rPr>
              <a:t>a. </a:t>
            </a:r>
            <a:r>
              <a:rPr lang="en-US" sz="4166" dirty="0">
                <a:solidFill>
                  <a:srgbClr val="92D04F"/>
                </a:solidFill>
                <a:hlinkClick r:id="rId2" action="ppaction://hlinksldjump"/>
              </a:rPr>
              <a:t>Big</a:t>
            </a:r>
            <a:r>
              <a:rPr lang="en-US" sz="4166" dirty="0">
                <a:solidFill>
                  <a:srgbClr val="92D04F"/>
                </a:solidFill>
              </a:rPr>
              <a:t>        b. </a:t>
            </a:r>
            <a:r>
              <a:rPr lang="en-US" sz="4166" dirty="0">
                <a:solidFill>
                  <a:srgbClr val="92D04F"/>
                </a:solidFill>
                <a:hlinkClick r:id="rId3" action="ppaction://hlinksldjump"/>
              </a:rPr>
              <a:t>Small</a:t>
            </a:r>
            <a:endParaRPr lang="en-IN" sz="4166" dirty="0">
              <a:solidFill>
                <a:srgbClr val="92D04F"/>
              </a:solidFill>
            </a:endParaRPr>
          </a:p>
          <a:p>
            <a:pPr marL="0" indent="0">
              <a:buNone/>
            </a:pPr>
            <a:r>
              <a:rPr lang="en-US" sz="4166" dirty="0">
                <a:solidFill>
                  <a:srgbClr val="92D04F"/>
                </a:solidFill>
              </a:rPr>
              <a:t>C. </a:t>
            </a:r>
            <a:r>
              <a:rPr lang="en-US" sz="4166" dirty="0">
                <a:solidFill>
                  <a:srgbClr val="92D04F"/>
                </a:solidFill>
                <a:hlinkClick r:id="rId3" action="ppaction://hlinksldjump"/>
              </a:rPr>
              <a:t>Huge</a:t>
            </a:r>
            <a:r>
              <a:rPr lang="en-US" sz="4166" dirty="0">
                <a:solidFill>
                  <a:srgbClr val="92D04F"/>
                </a:solidFill>
              </a:rPr>
              <a:t>      d. </a:t>
            </a:r>
            <a:r>
              <a:rPr lang="en-US" sz="4166" dirty="0">
                <a:solidFill>
                  <a:srgbClr val="92D04F"/>
                </a:solidFill>
                <a:hlinkClick r:id="rId3" action="ppaction://hlinksldjump"/>
              </a:rPr>
              <a:t>Thin</a:t>
            </a:r>
            <a:endParaRPr lang="en-IN" sz="4166" dirty="0">
              <a:solidFill>
                <a:srgbClr val="92D04F"/>
              </a:solidFill>
            </a:endParaRPr>
          </a:p>
        </p:txBody>
      </p:sp>
      <p:sp>
        <p:nvSpPr>
          <p:cNvPr id="1048611" name="Content Placeholder 10486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0000" lnSpcReduction="10000"/>
          </a:bodyPr>
          <a:lstStyle/>
          <a:p>
            <a:endParaRPr lang="en-IN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21557796">
            <a:off x="6241799" y="1817645"/>
            <a:ext cx="5911784" cy="5040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0486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rgbClr val="65FF65"/>
                </a:solidFill>
              </a:rPr>
              <a:t>Adjective of origin </a:t>
            </a:r>
            <a:endParaRPr lang="en-IN" sz="4800">
              <a:solidFill>
                <a:srgbClr val="65FF65"/>
              </a:solidFill>
            </a:endParaRPr>
          </a:p>
        </p:txBody>
      </p:sp>
      <p:sp>
        <p:nvSpPr>
          <p:cNvPr id="1048623" name="Content Placeholder 1048622"/>
          <p:cNvSpPr>
            <a:spLocks noGrp="1"/>
          </p:cNvSpPr>
          <p:nvPr>
            <p:ph sz="half" idx="1"/>
          </p:nvPr>
        </p:nvSpPr>
        <p:spPr>
          <a:xfrm>
            <a:off x="838200" y="1182916"/>
            <a:ext cx="5181600" cy="5679528"/>
          </a:xfrm>
          <a:noFill/>
        </p:spPr>
        <p:txBody>
          <a:bodyPr/>
          <a:lstStyle/>
          <a:p>
            <a:r>
              <a:rPr lang="en-US" sz="3600" dirty="0"/>
              <a:t>These adjective describe where something comes from </a:t>
            </a:r>
            <a:endParaRPr lang="en-IN" sz="3600" dirty="0"/>
          </a:p>
          <a:p>
            <a:r>
              <a:rPr lang="en-US" sz="3600" dirty="0"/>
              <a:t>For example __ American girl</a:t>
            </a:r>
            <a:endParaRPr lang="en-IN" sz="3600" dirty="0"/>
          </a:p>
          <a:p>
            <a:endParaRPr lang="en-IN" sz="3600" dirty="0"/>
          </a:p>
          <a:p>
            <a:r>
              <a:rPr lang="en-US" sz="3600" dirty="0">
                <a:solidFill>
                  <a:srgbClr val="92D04F"/>
                </a:solidFill>
              </a:rPr>
              <a:t>It is an _____ pizza </a:t>
            </a:r>
            <a:endParaRPr lang="en-IN" sz="3600" dirty="0">
              <a:solidFill>
                <a:srgbClr val="92D04F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2D04F"/>
                </a:solidFill>
              </a:rPr>
              <a:t> a. </a:t>
            </a:r>
            <a:r>
              <a:rPr lang="en-US" sz="3600" dirty="0">
                <a:solidFill>
                  <a:srgbClr val="92D04F"/>
                </a:solidFill>
                <a:hlinkClick r:id="rId2" action="ppaction://hlinksldjump"/>
              </a:rPr>
              <a:t>Italian</a:t>
            </a:r>
            <a:r>
              <a:rPr lang="en-US" sz="3600" dirty="0">
                <a:solidFill>
                  <a:srgbClr val="92D04F"/>
                </a:solidFill>
              </a:rPr>
              <a:t>     b. </a:t>
            </a:r>
            <a:r>
              <a:rPr lang="en-US" sz="3600" dirty="0">
                <a:solidFill>
                  <a:srgbClr val="92D04F"/>
                </a:solidFill>
                <a:hlinkClick r:id="rId3" action="ppaction://hlinksldjump"/>
              </a:rPr>
              <a:t>Kerala</a:t>
            </a:r>
            <a:endParaRPr lang="en-IN" sz="3600" dirty="0">
              <a:solidFill>
                <a:srgbClr val="92D04F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2D04F"/>
                </a:solidFill>
              </a:rPr>
              <a:t> C. </a:t>
            </a:r>
            <a:r>
              <a:rPr lang="en-US" sz="3600" dirty="0">
                <a:solidFill>
                  <a:srgbClr val="92D04F"/>
                </a:solidFill>
                <a:hlinkClick r:id="rId3" action="ppaction://hlinksldjump"/>
              </a:rPr>
              <a:t>Delhi</a:t>
            </a:r>
            <a:r>
              <a:rPr lang="en-US" sz="3600" dirty="0">
                <a:solidFill>
                  <a:srgbClr val="92D04F"/>
                </a:solidFill>
              </a:rPr>
              <a:t>       d. </a:t>
            </a:r>
            <a:r>
              <a:rPr lang="en-US" sz="3600" dirty="0">
                <a:solidFill>
                  <a:srgbClr val="92D04F"/>
                </a:solidFill>
                <a:hlinkClick r:id="rId3" action="ppaction://hlinksldjump"/>
              </a:rPr>
              <a:t>Kolkata</a:t>
            </a:r>
            <a:endParaRPr lang="en-IN" sz="3600" dirty="0">
              <a:solidFill>
                <a:srgbClr val="92D04F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48624" name="Content Placeholder 104862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48815" y="1420488"/>
            <a:ext cx="5218671" cy="48612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 Placeholder 1048624"/>
          <p:cNvSpPr>
            <a:spLocks noGrp="1"/>
          </p:cNvSpPr>
          <p:nvPr>
            <p:ph type="body" sz="quarter" idx="13"/>
          </p:nvPr>
        </p:nvSpPr>
        <p:spPr>
          <a:xfrm>
            <a:off x="249621" y="0"/>
            <a:ext cx="13302334" cy="5817709"/>
          </a:xfrm>
        </p:spPr>
        <p:txBody>
          <a:bodyPr>
            <a:normAutofit fontScale="25000" lnSpcReduction="20000"/>
          </a:bodyPr>
          <a:lstStyle/>
          <a:p>
            <a:r>
              <a:rPr lang="en-US" sz="34285">
                <a:solidFill>
                  <a:srgbClr val="65FF65"/>
                </a:solidFill>
              </a:rPr>
              <a:t>Summary</a:t>
            </a:r>
            <a:r>
              <a:rPr lang="en-US" sz="9600">
                <a:solidFill>
                  <a:srgbClr val="99CCFF"/>
                </a:solidFill>
              </a:rPr>
              <a:t>:-</a:t>
            </a:r>
            <a:endParaRPr lang="en-IN" sz="9600"/>
          </a:p>
          <a:p>
            <a:endParaRPr lang="en-IN" sz="9600"/>
          </a:p>
          <a:p>
            <a:endParaRPr lang="en-IN" sz="9600"/>
          </a:p>
          <a:p>
            <a:r>
              <a:rPr lang="en-US" sz="9600">
                <a:solidFill>
                  <a:srgbClr val="99CCFF"/>
                </a:solidFill>
              </a:rPr>
              <a:t>      </a:t>
            </a:r>
            <a:r>
              <a:rPr lang="en-US" sz="9600">
                <a:solidFill>
                  <a:srgbClr val="FFFFFF"/>
                </a:solidFill>
              </a:rPr>
              <a:t>Adjective of colour</a:t>
            </a:r>
            <a:endParaRPr lang="en-IN" sz="9600">
              <a:solidFill>
                <a:srgbClr val="FFFFFF"/>
              </a:solidFill>
            </a:endParaRPr>
          </a:p>
          <a:p>
            <a:pPr marL="685800" indent="-685800">
              <a:buFont typeface="Wingdings" charset="2"/>
              <a:buChar char="n"/>
            </a:pPr>
            <a:r>
              <a:rPr lang="en-US" sz="9600">
                <a:solidFill>
                  <a:srgbClr val="99CCFF"/>
                </a:solidFill>
              </a:rPr>
              <a:t>  Blue eye, Red rose , Black lady</a:t>
            </a:r>
            <a:endParaRPr lang="en-IN" sz="9600"/>
          </a:p>
          <a:p>
            <a:pPr marL="685800" indent="-685800">
              <a:buFont typeface="Wingdings" charset="2"/>
              <a:buChar char="n"/>
            </a:pPr>
            <a:endParaRPr lang="en-IN" sz="9600"/>
          </a:p>
          <a:p>
            <a:pPr marL="0" indent="0">
              <a:buNone/>
            </a:pPr>
            <a:r>
              <a:rPr lang="en-US" sz="9600">
                <a:solidFill>
                  <a:srgbClr val="99CCFF"/>
                </a:solidFill>
              </a:rPr>
              <a:t>        </a:t>
            </a:r>
            <a:r>
              <a:rPr lang="en-US" sz="9600">
                <a:solidFill>
                  <a:srgbClr val="FFE5E5"/>
                </a:solidFill>
              </a:rPr>
              <a:t>Adjective of shape </a:t>
            </a:r>
            <a:endParaRPr lang="en-IN" sz="9600">
              <a:solidFill>
                <a:srgbClr val="FFE5E5"/>
              </a:solidFill>
            </a:endParaRPr>
          </a:p>
          <a:p>
            <a:pPr marL="571500" indent="-571500">
              <a:buFont typeface="Wingdings" charset="2"/>
              <a:buChar char="n"/>
            </a:pPr>
            <a:r>
              <a:rPr lang="en-US" sz="9600">
                <a:solidFill>
                  <a:srgbClr val="99CCFF"/>
                </a:solidFill>
              </a:rPr>
              <a:t>Flat mat, Oval mirror , Wide place </a:t>
            </a:r>
            <a:endParaRPr lang="en-IN" sz="9600">
              <a:solidFill>
                <a:srgbClr val="FF9900"/>
              </a:solidFill>
            </a:endParaRPr>
          </a:p>
          <a:p>
            <a:pPr marL="571500" indent="-571500">
              <a:buFont typeface="Wingdings" charset="2"/>
              <a:buChar char="n"/>
            </a:pPr>
            <a:endParaRPr lang="en-IN" sz="960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9600">
                <a:solidFill>
                  <a:srgbClr val="99CCFF"/>
                </a:solidFill>
              </a:rPr>
              <a:t>          </a:t>
            </a:r>
            <a:r>
              <a:rPr lang="en-US" sz="9600">
                <a:solidFill>
                  <a:srgbClr val="FFE5E5"/>
                </a:solidFill>
              </a:rPr>
              <a:t>Adjective of  size </a:t>
            </a:r>
            <a:endParaRPr lang="en-IN" sz="9600">
              <a:solidFill>
                <a:srgbClr val="FFE5E5"/>
              </a:solidFill>
            </a:endParaRPr>
          </a:p>
          <a:p>
            <a:pPr marL="685800" indent="-685800">
              <a:buFont typeface="Wingdings" charset="2"/>
              <a:buChar char="n"/>
            </a:pPr>
            <a:r>
              <a:rPr lang="en-US" sz="9600">
                <a:solidFill>
                  <a:srgbClr val="99CCFF"/>
                </a:solidFill>
              </a:rPr>
              <a:t>Little chair, Tall boy, Huge water</a:t>
            </a:r>
            <a:endParaRPr lang="en-IN" sz="9600">
              <a:solidFill>
                <a:srgbClr val="99CCFF"/>
              </a:solidFill>
            </a:endParaRPr>
          </a:p>
          <a:p>
            <a:pPr marL="685800" indent="-685800">
              <a:buFont typeface="Wingdings" charset="2"/>
              <a:buChar char="n"/>
            </a:pPr>
            <a:endParaRPr lang="en-IN" sz="9600">
              <a:solidFill>
                <a:srgbClr val="99CCFF"/>
              </a:solidFill>
            </a:endParaRPr>
          </a:p>
          <a:p>
            <a:pPr marL="0" indent="0">
              <a:buNone/>
            </a:pPr>
            <a:r>
              <a:rPr lang="en-US" sz="9600">
                <a:solidFill>
                  <a:srgbClr val="99CCFF"/>
                </a:solidFill>
              </a:rPr>
              <a:t>        </a:t>
            </a:r>
            <a:r>
              <a:rPr lang="en-US" sz="9600">
                <a:solidFill>
                  <a:srgbClr val="FFFFFF"/>
                </a:solidFill>
              </a:rPr>
              <a:t>Adjective of origin</a:t>
            </a:r>
            <a:endParaRPr lang="en-IN" sz="9600">
              <a:solidFill>
                <a:srgbClr val="FFFFFF"/>
              </a:solidFill>
            </a:endParaRPr>
          </a:p>
          <a:p>
            <a:pPr marL="685800" indent="-685800">
              <a:buFont typeface="Wingdings" charset="2"/>
              <a:buChar char="n"/>
            </a:pPr>
            <a:r>
              <a:rPr lang="en-US" sz="9600">
                <a:solidFill>
                  <a:srgbClr val="99CCFF"/>
                </a:solidFill>
              </a:rPr>
              <a:t>Australian bird, Mexican rice, Italian pizza </a:t>
            </a:r>
            <a:endParaRPr lang="en-IN" sz="9600">
              <a:solidFill>
                <a:srgbClr val="99CCFF"/>
              </a:solidFill>
            </a:endParaRPr>
          </a:p>
          <a:p>
            <a:pPr marL="0" indent="0">
              <a:buNone/>
            </a:pPr>
            <a:r>
              <a:rPr lang="en-US" sz="8000">
                <a:solidFill>
                  <a:srgbClr val="02A5E3"/>
                </a:solidFill>
              </a:rPr>
              <a:t>  </a:t>
            </a:r>
            <a:endParaRPr lang="en-IN" sz="8000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0486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Testing Frame:-</a:t>
            </a:r>
            <a:endParaRPr lang="en-IN" sz="4800"/>
          </a:p>
        </p:txBody>
      </p:sp>
      <p:sp>
        <p:nvSpPr>
          <p:cNvPr id="1048627" name="Content Placeholder 1048626"/>
          <p:cNvSpPr>
            <a:spLocks noGrp="1"/>
          </p:cNvSpPr>
          <p:nvPr>
            <p:ph idx="1"/>
          </p:nvPr>
        </p:nvSpPr>
        <p:spPr>
          <a:xfrm rot="21559306">
            <a:off x="929833" y="1040716"/>
            <a:ext cx="10421106" cy="5940701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4000"/>
              <a:t>Sam has a _______ plant. </a:t>
            </a:r>
            <a:endParaRPr lang="en-IN" sz="4000"/>
          </a:p>
          <a:p>
            <a:pPr marL="0" indent="0">
              <a:buNone/>
            </a:pPr>
            <a:r>
              <a:rPr lang="en-US" sz="4000"/>
              <a:t>    a. Green      b. Red</a:t>
            </a:r>
            <a:endParaRPr lang="en-IN" sz="4000"/>
          </a:p>
          <a:p>
            <a:pPr>
              <a:buFont typeface="Wingdings" charset="2"/>
              <a:buChar char="ü"/>
            </a:pPr>
            <a:r>
              <a:rPr lang="en-US" sz="4000"/>
              <a:t> The elephant is very _____</a:t>
            </a:r>
            <a:endParaRPr lang="en-IN" sz="4000"/>
          </a:p>
          <a:p>
            <a:pPr marL="0" indent="0">
              <a:buNone/>
            </a:pPr>
            <a:r>
              <a:rPr lang="en-US" sz="4000"/>
              <a:t>   a. Large    b. Little</a:t>
            </a:r>
            <a:endParaRPr lang="en-IN" sz="4000"/>
          </a:p>
          <a:p>
            <a:pPr>
              <a:buFont typeface="Wingdings" charset="2"/>
              <a:buChar char="ü"/>
            </a:pPr>
            <a:r>
              <a:rPr lang="en-US" sz="4000"/>
              <a:t> There is an ______ mirror</a:t>
            </a:r>
            <a:endParaRPr lang="en-IN" sz="4000"/>
          </a:p>
          <a:p>
            <a:pPr marL="0" indent="0">
              <a:buNone/>
            </a:pPr>
            <a:r>
              <a:rPr lang="en-US" sz="4000"/>
              <a:t>   a. Oval      b. Circle</a:t>
            </a:r>
            <a:endParaRPr lang="en-IN" sz="4000"/>
          </a:p>
          <a:p>
            <a:pPr>
              <a:buFont typeface="Wingdings" charset="2"/>
              <a:buChar char="ü"/>
            </a:pPr>
            <a:r>
              <a:rPr lang="en-US" sz="4000"/>
              <a:t>It is an _______ bird </a:t>
            </a:r>
            <a:endParaRPr lang="en-IN" sz="4000"/>
          </a:p>
          <a:p>
            <a:pPr marL="0" indent="0">
              <a:buNone/>
            </a:pPr>
            <a:r>
              <a:rPr lang="en-US" sz="4000"/>
              <a:t>  a. Australian     b. London</a:t>
            </a:r>
            <a:endParaRPr lang="en-IN" sz="4000"/>
          </a:p>
          <a:p>
            <a:pPr marL="0" indent="0">
              <a:buNone/>
            </a:pPr>
            <a:endParaRPr lang="en-IN" sz="4400"/>
          </a:p>
          <a:p>
            <a:pPr>
              <a:buFont typeface="Wingdings" charset="2"/>
              <a:buChar char="ü"/>
            </a:pPr>
            <a:endParaRPr lang="en-IN" sz="4400"/>
          </a:p>
          <a:p>
            <a:pPr marL="0" indent="0">
              <a:buNone/>
            </a:pPr>
            <a:endParaRPr lang="en-IN" sz="4400"/>
          </a:p>
          <a:p>
            <a:pPr>
              <a:buFont typeface="Wingdings" charset="2"/>
              <a:buChar char="ü"/>
            </a:pPr>
            <a:endParaRPr lang="en-IN" sz="4400"/>
          </a:p>
          <a:p>
            <a:pPr>
              <a:buFont typeface="Wingdings" charset="2"/>
              <a:buChar char="ü"/>
            </a:pPr>
            <a:endParaRPr lang="en-IN" sz="4400"/>
          </a:p>
          <a:p>
            <a:pPr marL="0" indent="0">
              <a:buNone/>
            </a:pPr>
            <a:endParaRPr lang="en-IN"/>
          </a:p>
        </p:txBody>
      </p:sp>
      <p:sp>
        <p:nvSpPr>
          <p:cNvPr id="1048628" name="TextBox 1048627"/>
          <p:cNvSpPr txBox="1"/>
          <p:nvPr/>
        </p:nvSpPr>
        <p:spPr>
          <a:xfrm rot="11756675">
            <a:off x="12166495" y="5253338"/>
            <a:ext cx="173631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65" y="5508608"/>
            <a:ext cx="2159175" cy="1225990"/>
          </a:xfrm>
          <a:prstGeom prst="rect">
            <a:avLst/>
          </a:prstGeom>
        </p:spPr>
      </p:pic>
      <p:pic>
        <p:nvPicPr>
          <p:cNvPr id="2097159" name="Picture 209715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58" y="3154002"/>
            <a:ext cx="2162001" cy="1392959"/>
          </a:xfrm>
          <a:prstGeom prst="rect">
            <a:avLst/>
          </a:prstGeom>
        </p:spPr>
      </p:pic>
      <p:pic>
        <p:nvPicPr>
          <p:cNvPr id="2097160" name="Picture 209715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140" y="2037586"/>
            <a:ext cx="1052660" cy="1812895"/>
          </a:xfrm>
          <a:prstGeom prst="rect">
            <a:avLst/>
          </a:prstGeom>
        </p:spPr>
      </p:pic>
      <p:pic>
        <p:nvPicPr>
          <p:cNvPr id="2097161" name="Picture 209716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627529" y="380274"/>
            <a:ext cx="2001742" cy="169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209716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9" y="477772"/>
            <a:ext cx="10564591" cy="59024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71*209"/>
  <p:tag name="KSO_WM_SLIDE_SIZE" val="219*168"/>
  <p:tag name="KSO_WM_DIAGRAM_GROUP_CODE" val="l1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97*201"/>
  <p:tag name="KSO_WM_SLIDE_SIZE" val="366*163"/>
  <p:tag name="KSO_WM_DIAGRAM_GROUP_CODE" val="l1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4*i*0"/>
  <p:tag name="KSO_WM_TEMPLATE_CATEGORY" val="custom"/>
  <p:tag name="KSO_WM_TEMPLATE_INDEX" val="160557"/>
  <p:tag name="KSO_WM_UNIT_INDEX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4*i*5"/>
  <p:tag name="KSO_WM_TEMPLATE_CATEGORY" val="custom"/>
  <p:tag name="KSO_WM_TEMPLATE_INDEX" val="160557"/>
  <p:tag name="KSO_WM_UNIT_INDEX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4*l_i*1_2"/>
  <p:tag name="KSO_WM_UNIT_CLEAR" val="1"/>
  <p:tag name="KSO_WM_UNIT_LAYERLEVEL" val="1_1"/>
  <p:tag name="KSO_WM_DIAGRAM_GROUP_CODE" val="l1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4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4*l_i*1_1"/>
  <p:tag name="KSO_WM_UNIT_CLEAR" val="1"/>
  <p:tag name="KSO_WM_UNIT_LAYERLEVEL" val="1_1"/>
  <p:tag name="KSO_WM_DIAGRAM_GROUP_CODE" val="l1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4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11*162"/>
  <p:tag name="KSO_WM_SLIDE_SIZE" val="338*315"/>
  <p:tag name="KSO_WM_DIAGRAM_GROUP_CODE" val="l1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89*125"/>
  <p:tag name="KSO_WM_SLIDE_SIZE" val="382*366"/>
  <p:tag name="KSO_WM_DIAGRAM_GROUP_CODE" val="l1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6*i*10"/>
  <p:tag name="KSO_WM_TEMPLATE_CATEGORY" val="custom"/>
  <p:tag name="KSO_WM_TEMPLATE_INDEX" val="160557"/>
  <p:tag name="KSO_WM_UNIT_INDEX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6*i*15"/>
  <p:tag name="KSO_WM_TEMPLATE_CATEGORY" val="custom"/>
  <p:tag name="KSO_WM_TEMPLATE_INDEX" val="160557"/>
  <p:tag name="KSO_WM_UNIT_INDEX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6*l_i*1_4"/>
  <p:tag name="KSO_WM_UNIT_CLEAR" val="1"/>
  <p:tag name="KSO_WM_UNIT_LAYERLEVEL" val="1_1"/>
  <p:tag name="KSO_WM_DIAGRAM_GROUP_CODE" val="l1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6*l_i*1_3"/>
  <p:tag name="KSO_WM_UNIT_CLEAR" val="1"/>
  <p:tag name="KSO_WM_UNIT_LAYERLEVEL" val="1_1"/>
  <p:tag name="KSO_WM_DIAGRAM_GROUP_CODE" val="l1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6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291*127"/>
  <p:tag name="KSO_WM_SLIDE_SIZE" val="375*364"/>
  <p:tag name="KSO_WM_DIAGRAM_GROUP_CODE" val="l1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7*i*5"/>
  <p:tag name="KSO_WM_TEMPLATE_CATEGORY" val="custom"/>
  <p:tag name="KSO_WM_TEMPLATE_INDEX" val="160557"/>
  <p:tag name="KSO_WM_UNIT_INDEX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7*i*15"/>
  <p:tag name="KSO_WM_TEMPLATE_CATEGORY" val="custom"/>
  <p:tag name="KSO_WM_TEMPLATE_INDEX" val="160557"/>
  <p:tag name="KSO_WM_UNIT_INDEX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7*i*20"/>
  <p:tag name="KSO_WM_TEMPLATE_CATEGORY" val="custom"/>
  <p:tag name="KSO_WM_TEMPLATE_INDEX" val="160557"/>
  <p:tag name="KSO_WM_UNIT_INDEX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7*l_i*1_5"/>
  <p:tag name="KSO_WM_UNIT_CLEAR" val="1"/>
  <p:tag name="KSO_WM_UNIT_LAYERLEVEL" val="1_1"/>
  <p:tag name="KSO_WM_DIAGRAM_GROUP_CODE" val="l1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7*l_i*1_4"/>
  <p:tag name="KSO_WM_UNIT_CLEAR" val="1"/>
  <p:tag name="KSO_WM_UNIT_LAYERLEVEL" val="1_1"/>
  <p:tag name="KSO_WM_DIAGRAM_GROUP_CODE" val="l1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7*l_i*1_2"/>
  <p:tag name="KSO_WM_UNIT_CLEAR" val="1"/>
  <p:tag name="KSO_WM_UNIT_LAYERLEVEL" val="1_1"/>
  <p:tag name="KSO_WM_DIAGRAM_GROUP_CODE" val="l1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7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291*140"/>
  <p:tag name="KSO_WM_SLIDE_SIZE" val="378*355"/>
  <p:tag name="KSO_WM_DIAGRAM_GROUP_CODE" val="l1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8*i*0"/>
  <p:tag name="KSO_WM_TEMPLATE_CATEGORY" val="custom"/>
  <p:tag name="KSO_WM_TEMPLATE_INDEX" val="160557"/>
  <p:tag name="KSO_WM_UNIT_INDE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8*l_i*1_1"/>
  <p:tag name="KSO_WM_UNIT_CLEAR" val="1"/>
  <p:tag name="KSO_WM_UNIT_LAYERLEVEL" val="1_1"/>
  <p:tag name="KSO_WM_DIAGRAM_GROUP_CODE" val="l1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8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3*190"/>
  <p:tag name="KSO_WM_SLIDE_SIZE" val="154*207"/>
  <p:tag name="KSO_WM_DIAGRAM_GROUP_CODE" val="l1-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6*190"/>
  <p:tag name="KSO_WM_SLIDE_SIZE" val="608*207"/>
  <p:tag name="KSO_WM_DIAGRAM_GROUP_CODE" val="l1-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2"/>
  <p:tag name="KSO_WM_UNIT_ID" val="custom160557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20"/>
</p:tagLst>
</file>

<file path=ppt/theme/theme1.xml><?xml version="1.0" encoding="utf-8"?>
<a:theme xmlns:a="http://schemas.openxmlformats.org/drawingml/2006/main" name="Office Theme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334</Words>
  <Application>Microsoft Office PowerPoint</Application>
  <PresentationFormat>Widescreen</PresentationFormat>
  <Paragraphs>101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Palatino Linotype</vt:lpstr>
      <vt:lpstr>Wingdings</vt:lpstr>
      <vt:lpstr>Office Theme</vt:lpstr>
      <vt:lpstr>Programmed learning Material            S. Crossvina</vt:lpstr>
      <vt:lpstr>Introductory Frame</vt:lpstr>
      <vt:lpstr>PowerPoint Presentation</vt:lpstr>
      <vt:lpstr>PowerPoint Presentation</vt:lpstr>
      <vt:lpstr>Adjective of size</vt:lpstr>
      <vt:lpstr>Adjective of origin </vt:lpstr>
      <vt:lpstr>PowerPoint Presentation</vt:lpstr>
      <vt:lpstr>Testing Frame:-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Ramprasath R</cp:lastModifiedBy>
  <cp:revision>3</cp:revision>
  <dcterms:created xsi:type="dcterms:W3CDTF">2015-09-18T09:34:00Z</dcterms:created>
  <dcterms:modified xsi:type="dcterms:W3CDTF">2024-02-13T18:24:21Z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2052-11.1.0.7958</vt:lpwstr>
  </property>
  <property fmtid="{D5CDD505-2E9C-101B-9397-08002B2CF9AE}" pid="3" name="ICV">
    <vt:lpwstr>561e79943a5442b8a48c5945a2859a6b</vt:lpwstr>
  </property>
  <property fmtid="{D5CDD505-2E9C-101B-9397-08002B2CF9AE}" pid="4" name="MSIP_Label_ecb69475-382c-4c7a-b21d-8ca64eeef1bd_Enabled">
    <vt:lpwstr>true</vt:lpwstr>
  </property>
  <property fmtid="{D5CDD505-2E9C-101B-9397-08002B2CF9AE}" pid="5" name="MSIP_Label_ecb69475-382c-4c7a-b21d-8ca64eeef1bd_SetDate">
    <vt:lpwstr>2024-02-13T18:15:33Z</vt:lpwstr>
  </property>
  <property fmtid="{D5CDD505-2E9C-101B-9397-08002B2CF9AE}" pid="6" name="MSIP_Label_ecb69475-382c-4c7a-b21d-8ca64eeef1bd_Method">
    <vt:lpwstr>Standard</vt:lpwstr>
  </property>
  <property fmtid="{D5CDD505-2E9C-101B-9397-08002B2CF9AE}" pid="7" name="MSIP_Label_ecb69475-382c-4c7a-b21d-8ca64eeef1bd_Name">
    <vt:lpwstr>Eviden For Internal Use - All Employees</vt:lpwstr>
  </property>
  <property fmtid="{D5CDD505-2E9C-101B-9397-08002B2CF9AE}" pid="8" name="MSIP_Label_ecb69475-382c-4c7a-b21d-8ca64eeef1bd_SiteId">
    <vt:lpwstr>7d1c7785-2d8a-437d-b842-1ed5d8fbe00a</vt:lpwstr>
  </property>
  <property fmtid="{D5CDD505-2E9C-101B-9397-08002B2CF9AE}" pid="9" name="MSIP_Label_ecb69475-382c-4c7a-b21d-8ca64eeef1bd_ActionId">
    <vt:lpwstr>46fdc0dd-ae69-4633-8a23-f5d5569ebe05</vt:lpwstr>
  </property>
  <property fmtid="{D5CDD505-2E9C-101B-9397-08002B2CF9AE}" pid="10" name="MSIP_Label_ecb69475-382c-4c7a-b21d-8ca64eeef1bd_ContentBits">
    <vt:lpwstr>0</vt:lpwstr>
  </property>
</Properties>
</file>