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1" r:id="rId3"/>
    <p:sldId id="261" r:id="rId4"/>
    <p:sldId id="262" r:id="rId5"/>
    <p:sldId id="263" r:id="rId6"/>
    <p:sldId id="264" r:id="rId7"/>
    <p:sldId id="272" r:id="rId8"/>
    <p:sldId id="273" r:id="rId9"/>
    <p:sldId id="259" r:id="rId10"/>
    <p:sldId id="265" r:id="rId11"/>
    <p:sldId id="266" r:id="rId12"/>
    <p:sldId id="267" r:id="rId13"/>
    <p:sldId id="274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7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slide" Target="slide13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n abstract genetic concept">
            <a:extLst>
              <a:ext uri="{FF2B5EF4-FFF2-40B4-BE49-F238E27FC236}">
                <a16:creationId xmlns:a16="http://schemas.microsoft.com/office/drawing/2014/main" id="{65AB72E0-FDFF-ED04-1803-3DA28124F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3" r="22717" b="11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0CD827-821E-D0BE-4CBA-13AD165C83D2}"/>
              </a:ext>
            </a:extLst>
          </p:cNvPr>
          <p:cNvSpPr txBox="1"/>
          <p:nvPr/>
        </p:nvSpPr>
        <p:spPr>
          <a:xfrm>
            <a:off x="1482831" y="2622239"/>
            <a:ext cx="102255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programmed  Learning</a:t>
            </a:r>
          </a:p>
          <a:p>
            <a:r>
              <a:rPr lang="en-US" sz="5400" b="1" dirty="0">
                <a:latin typeface="Algerian" panose="04020705040A02060702" pitchFamily="82" charset="0"/>
              </a:rPr>
              <a:t>              Material</a:t>
            </a:r>
          </a:p>
          <a:p>
            <a:r>
              <a:rPr lang="en-US" sz="4400" b="1" dirty="0">
                <a:solidFill>
                  <a:srgbClr val="002060"/>
                </a:solidFill>
                <a:latin typeface="Algerian" pitchFamily="82" charset="0"/>
              </a:rPr>
              <a:t>                             </a:t>
            </a:r>
          </a:p>
          <a:p>
            <a:r>
              <a:rPr lang="en-US" sz="4400" b="1" dirty="0">
                <a:solidFill>
                  <a:srgbClr val="002060"/>
                </a:solidFill>
                <a:latin typeface="Algerian" pitchFamily="82" charset="0"/>
              </a:rPr>
              <a:t>                                    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                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w. jeni hetsiya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Algerian" pitchFamily="82" charset="0"/>
            </a:endParaRPr>
          </a:p>
          <a:p>
            <a:r>
              <a:rPr lang="en-US" sz="4400" b="1" dirty="0">
                <a:solidFill>
                  <a:srgbClr val="002060"/>
                </a:solidFill>
                <a:latin typeface="Algerian" pitchFamily="82" charset="0"/>
              </a:rPr>
              <a:t>            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13357EC-B575-5F0A-877C-DBA80A52C6CC}"/>
              </a:ext>
            </a:extLst>
          </p:cNvPr>
          <p:cNvSpPr/>
          <p:nvPr/>
        </p:nvSpPr>
        <p:spPr>
          <a:xfrm>
            <a:off x="730537" y="4684622"/>
            <a:ext cx="1828800" cy="1828800"/>
          </a:xfrm>
          <a:prstGeom prst="smileyFace">
            <a:avLst>
              <a:gd name="adj" fmla="val 465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F84EB613-CB06-3A0D-110B-569A8BAB1868}"/>
              </a:ext>
            </a:extLst>
          </p:cNvPr>
          <p:cNvSpPr/>
          <p:nvPr/>
        </p:nvSpPr>
        <p:spPr>
          <a:xfrm>
            <a:off x="9507376" y="5712542"/>
            <a:ext cx="1563747" cy="735782"/>
          </a:xfrm>
          <a:prstGeom prst="notchedRightArrow">
            <a:avLst>
              <a:gd name="adj1" fmla="val 34531"/>
              <a:gd name="adj2" fmla="val 58007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158CD661-67CD-660B-2875-02ED23691D1D}"/>
              </a:ext>
            </a:extLst>
          </p:cNvPr>
          <p:cNvSpPr/>
          <p:nvPr/>
        </p:nvSpPr>
        <p:spPr>
          <a:xfrm>
            <a:off x="6027221" y="3283706"/>
            <a:ext cx="146304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6E677-00FE-7DD1-D136-06AB261E4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5" y="159518"/>
            <a:ext cx="2519452" cy="16396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82A334D-E6DC-A48E-24A6-E3CF6555955E}"/>
              </a:ext>
            </a:extLst>
          </p:cNvPr>
          <p:cNvSpPr/>
          <p:nvPr/>
        </p:nvSpPr>
        <p:spPr>
          <a:xfrm>
            <a:off x="8568302" y="324466"/>
            <a:ext cx="3348510" cy="2422095"/>
          </a:xfrm>
          <a:prstGeom prst="clou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F5E91A-1F5A-FB21-C335-FC2B0E175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74" y="635674"/>
            <a:ext cx="1617532" cy="15438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0447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3E0856-1077-E7C6-CB28-394AA9DF1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59" y="845574"/>
            <a:ext cx="7290293" cy="3901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BD0E85C-7902-134F-A9BB-AA29FBC0E0AA}"/>
              </a:ext>
            </a:extLst>
          </p:cNvPr>
          <p:cNvSpPr/>
          <p:nvPr/>
        </p:nvSpPr>
        <p:spPr>
          <a:xfrm>
            <a:off x="8367252" y="5279922"/>
            <a:ext cx="2389239" cy="87507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alatino Linotype" panose="0204050205050503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NEXT SLIDE</a:t>
            </a:r>
            <a:endParaRPr lang="ta-IN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8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46120B-E71D-CEA5-2CE5-953228AA7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68" y="831106"/>
            <a:ext cx="7052908" cy="37703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F915667-D6E0-6FE6-801E-5DF7AC4A6F72}"/>
              </a:ext>
            </a:extLst>
          </p:cNvPr>
          <p:cNvSpPr/>
          <p:nvPr/>
        </p:nvSpPr>
        <p:spPr>
          <a:xfrm>
            <a:off x="8457276" y="5289755"/>
            <a:ext cx="2359742" cy="10225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NEXT SLIDE</a:t>
            </a:r>
            <a:endParaRPr lang="ta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1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46CFB-F9B2-DBE2-552C-E2C15A5A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34" y="924232"/>
            <a:ext cx="7818510" cy="4050767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2AF9325-E813-E3CB-B366-80B000647B5D}"/>
              </a:ext>
            </a:extLst>
          </p:cNvPr>
          <p:cNvSpPr/>
          <p:nvPr/>
        </p:nvSpPr>
        <p:spPr>
          <a:xfrm>
            <a:off x="8436079" y="5083154"/>
            <a:ext cx="2664540" cy="107184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effectLst>
                  <a:reflection blurRad="6350" stA="60000" endA="900" endPos="58000" dir="5400000" sy="-100000" algn="bl" rotWithShape="0"/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NEXT SLIDE</a:t>
            </a:r>
            <a:endParaRPr lang="ta-IN" dirty="0">
              <a:solidFill>
                <a:schemeClr val="tx1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7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1FA1CE-1963-4338-7D4D-FB1043EE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31" y="779712"/>
            <a:ext cx="5897203" cy="4126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DF3786-7A4F-CA2A-F3F6-11E41114EE67}"/>
              </a:ext>
            </a:extLst>
          </p:cNvPr>
          <p:cNvSpPr/>
          <p:nvPr/>
        </p:nvSpPr>
        <p:spPr>
          <a:xfrm>
            <a:off x="8298425" y="5043948"/>
            <a:ext cx="2517058" cy="1160207"/>
          </a:xfrm>
          <a:prstGeom prst="ellipse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NEXT SLIDE</a:t>
            </a:r>
            <a:endParaRPr lang="ta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3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91772-9022-0699-5CF3-97887E078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14" y="0"/>
            <a:ext cx="8318499" cy="467082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92D050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FD01C8-7809-A13D-629E-6470574A3CF2}"/>
              </a:ext>
            </a:extLst>
          </p:cNvPr>
          <p:cNvSpPr/>
          <p:nvPr/>
        </p:nvSpPr>
        <p:spPr>
          <a:xfrm>
            <a:off x="8505210" y="5112775"/>
            <a:ext cx="2379406" cy="825909"/>
          </a:xfrm>
          <a:prstGeom prst="round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AGAIN</a:t>
            </a:r>
            <a:endParaRPr lang="ta-IN" sz="20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9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7DDE50-6ED9-4611-4C14-0E3316A5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91" y="724393"/>
            <a:ext cx="7183309" cy="435108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9CDE7A-6708-FBDC-8788-40D6A20E99E9}"/>
              </a:ext>
            </a:extLst>
          </p:cNvPr>
          <p:cNvSpPr/>
          <p:nvPr/>
        </p:nvSpPr>
        <p:spPr>
          <a:xfrm>
            <a:off x="8475407" y="5466736"/>
            <a:ext cx="2212258" cy="78658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ta-IN" sz="20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19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B2B89-E09B-8A81-1A25-D3A21578A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11" y="678425"/>
            <a:ext cx="6217808" cy="40695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6F23A4-B02F-6C9E-5ED9-C4D9D3BF4B8C}"/>
              </a:ext>
            </a:extLst>
          </p:cNvPr>
          <p:cNvSpPr/>
          <p:nvPr/>
        </p:nvSpPr>
        <p:spPr>
          <a:xfrm>
            <a:off x="8308256" y="5260260"/>
            <a:ext cx="2349910" cy="934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u="sng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AGAIN</a:t>
            </a:r>
            <a:endParaRPr lang="ta-IN" sz="2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D52-0548-3999-03B8-5464DAD6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24" y="394683"/>
            <a:ext cx="8243657" cy="1253389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</a:t>
            </a:r>
            <a:r>
              <a:rPr lang="en-IN" sz="4400" i="1" dirty="0">
                <a:solidFill>
                  <a:srgbClr val="7030A0"/>
                </a:solidFill>
                <a:latin typeface="Algerian" panose="04020705040A02060702" pitchFamily="82" charset="0"/>
              </a:rPr>
              <a:t>Introductory </a:t>
            </a:r>
            <a:br>
              <a:rPr lang="en-IN" sz="4400" i="1" dirty="0">
                <a:solidFill>
                  <a:srgbClr val="7030A0"/>
                </a:solidFill>
                <a:latin typeface="Algerian" panose="04020705040A02060702" pitchFamily="82" charset="0"/>
              </a:rPr>
            </a:br>
            <a:r>
              <a:rPr lang="en-IN" sz="4400" i="1" dirty="0">
                <a:solidFill>
                  <a:srgbClr val="7030A0"/>
                </a:solidFill>
                <a:latin typeface="Algerian" panose="04020705040A02060702" pitchFamily="82" charset="0"/>
              </a:rPr>
              <a:t>                                Frame </a:t>
            </a:r>
            <a:endParaRPr lang="en-US" sz="4400" i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A9E5-4901-3C76-D5B1-7EDF08B9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0" y="3555396"/>
            <a:ext cx="11078919" cy="35135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</a:t>
            </a:r>
            <a:r>
              <a:rPr lang="en-IN" sz="3600" b="1" dirty="0">
                <a:solidFill>
                  <a:srgbClr val="FF0000"/>
                </a:solidFill>
                <a:latin typeface="Algerian" pitchFamily="82" charset="0"/>
              </a:rPr>
              <a:t>What is in this picture?            </a:t>
            </a:r>
            <a:r>
              <a:rPr lang="en-IN" sz="3600" dirty="0">
                <a:solidFill>
                  <a:srgbClr val="FF0000"/>
                </a:solidFill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4CA57-4DFD-292A-2764-34A23259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73" y="2074606"/>
            <a:ext cx="3971872" cy="31350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67E30-14B0-F3D3-D3AF-CDDBDBFCD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2" y="169966"/>
            <a:ext cx="2123117" cy="3809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E7CC3-9CA6-4FEA-C512-BA20C3EEF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307" y="3979246"/>
            <a:ext cx="1631124" cy="1465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436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5C61-77F2-D341-4C5F-61A98CEB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35" y="48969"/>
            <a:ext cx="9265339" cy="113109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C000"/>
                </a:solidFill>
                <a:latin typeface="Algerian" pitchFamily="82" charset="0"/>
              </a:rPr>
              <a:t>     </a:t>
            </a:r>
            <a:r>
              <a:rPr lang="en-IN" sz="4400" dirty="0">
                <a:solidFill>
                  <a:srgbClr val="C00000"/>
                </a:solidFill>
                <a:latin typeface="Algerian" pitchFamily="82" charset="0"/>
              </a:rPr>
              <a:t>Definition  of  proper  noun :</a:t>
            </a:r>
            <a:endParaRPr lang="en-US" sz="44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9A25-2800-8032-832E-C3A8ED5E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771" y="1415845"/>
            <a:ext cx="10402457" cy="48276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latin typeface="Shonar Bangla" panose="02020603050405020304" pitchFamily="18" charset="0"/>
                <a:ea typeface="Arabic Typesetting" panose="02000000000000000000" pitchFamily="2" charset="0"/>
                <a:cs typeface="Shonar Bangla" panose="02020603050405020304" pitchFamily="18" charset="0"/>
              </a:rPr>
              <a:t>A proper noun is a noun that serves as the name for a specific      place, person, or thing</a:t>
            </a:r>
            <a:r>
              <a:rPr lang="en-IN" sz="3200" b="1" dirty="0">
                <a:latin typeface="Shonar Bangla" panose="02020603050405020304" pitchFamily="18" charset="0"/>
                <a:ea typeface="Arabic Typesetting" panose="02000000000000000000" pitchFamily="2" charset="0"/>
                <a:cs typeface="Shonar Bangla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sz="2400" b="1" dirty="0">
              <a:latin typeface="Arabic Typesetting" panose="02000000000000000000" pitchFamily="2" charset="0"/>
              <a:ea typeface="Arabic Typesetting" panose="02000000000000000000" pitchFamily="2" charset="0"/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rgbClr val="FF0000"/>
                </a:solidFill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</a:rPr>
              <a:t>My dog’s name is ___________</a:t>
            </a:r>
          </a:p>
          <a:p>
            <a:pPr marL="0" indent="0">
              <a:buNone/>
            </a:pPr>
            <a:r>
              <a:rPr lang="en-IN" sz="3600" b="1" dirty="0"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</a:rPr>
              <a:t>    a) </a:t>
            </a:r>
            <a:r>
              <a:rPr lang="en-IN" sz="3600" b="1" dirty="0"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Brownie</a:t>
            </a:r>
            <a:r>
              <a:rPr lang="en-IN" sz="3600" b="1" dirty="0"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</a:rPr>
              <a:t>       b) </a:t>
            </a:r>
            <a:r>
              <a:rPr lang="en-IN" sz="3600" b="1" dirty="0"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Students </a:t>
            </a:r>
            <a:r>
              <a:rPr lang="en-IN" sz="3600" b="1" dirty="0"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IN" sz="3600" b="1" dirty="0"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</a:rPr>
              <a:t>    c)</a:t>
            </a:r>
            <a:r>
              <a:rPr lang="en-IN" sz="3600" b="1" dirty="0"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Money</a:t>
            </a:r>
            <a:r>
              <a:rPr lang="en-IN" sz="3600" b="1" dirty="0"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</a:rPr>
              <a:t>           d) </a:t>
            </a:r>
            <a:r>
              <a:rPr lang="en-IN" sz="3600" b="1" dirty="0">
                <a:latin typeface="Aparajita" panose="02020603050405020304" pitchFamily="18" charset="0"/>
                <a:ea typeface="Arabic Typesetting" panose="02000000000000000000" pitchFamily="2" charset="0"/>
                <a:cs typeface="Aparajita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Gold</a:t>
            </a:r>
            <a:endParaRPr lang="en-IN" sz="3600" b="1" dirty="0">
              <a:latin typeface="Aparajita" panose="02020603050405020304" pitchFamily="18" charset="0"/>
              <a:ea typeface="Arabic Typesetting" panose="02000000000000000000" pitchFamily="2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EE6FC-E5FB-D0D0-BFDA-D05643578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19" y="3095092"/>
            <a:ext cx="3156155" cy="24784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8409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3C8B-5054-B9E5-F7F6-A2D6B8BA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787475" y="212441"/>
            <a:ext cx="9289152" cy="71306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Algerian" pitchFamily="82" charset="0"/>
              </a:rPr>
              <a:t>     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Definition  of common  noun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81D3-CB23-52D4-B25A-51E80313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56" y="1160206"/>
            <a:ext cx="11316699" cy="5397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latin typeface="Shonar Bangla" panose="02020603050405020304" pitchFamily="18" charset="0"/>
                <a:cs typeface="Shonar Bangla" panose="02020603050405020304" pitchFamily="18" charset="0"/>
              </a:rPr>
              <a:t>A Common noun is a non-specific person, place, or thing.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latin typeface="Shonar Bangla" panose="02020603050405020304" pitchFamily="18" charset="0"/>
                <a:cs typeface="Shonar Bangla" panose="02020603050405020304" pitchFamily="18" charset="0"/>
              </a:rPr>
              <a:t>For example, dog, girl, and country are examples of common nouns.</a:t>
            </a:r>
          </a:p>
          <a:p>
            <a:pPr marL="0" indent="0">
              <a:buNone/>
            </a:pPr>
            <a:endParaRPr lang="en-IN" sz="3600" b="1" dirty="0">
              <a:solidFill>
                <a:srgbClr val="FF0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 In which  _________ did your son study?</a:t>
            </a:r>
          </a:p>
          <a:p>
            <a:pPr marL="0" indent="0">
              <a:buNone/>
            </a:pPr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</a:rPr>
              <a:t>           a) </a:t>
            </a:r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Kavitha</a:t>
            </a:r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</a:rPr>
              <a:t>         b) </a:t>
            </a:r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school </a:t>
            </a:r>
            <a:endParaRPr lang="en-IN" sz="36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</a:rPr>
              <a:t>           c)</a:t>
            </a:r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Monday</a:t>
            </a:r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</a:rPr>
              <a:t>          d)</a:t>
            </a:r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Sand</a:t>
            </a:r>
            <a:endParaRPr lang="en-US" sz="36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54081-0D82-DFE3-C0EC-0622678AD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50" y="2609284"/>
            <a:ext cx="2624983" cy="22441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7646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559-7586-512E-D787-BA495F77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33" y="196645"/>
            <a:ext cx="9950103" cy="76691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             </a:t>
            </a:r>
            <a:r>
              <a:rPr lang="en-IN" sz="4000" dirty="0">
                <a:solidFill>
                  <a:srgbClr val="00B050"/>
                </a:solidFill>
                <a:latin typeface="Algerian" pitchFamily="82" charset="0"/>
              </a:rPr>
              <a:t>Countable  Noun</a:t>
            </a:r>
            <a:endParaRPr lang="en-US" sz="40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0BE1-C812-EDCF-4CF2-D7252AD2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1160206"/>
            <a:ext cx="11208775" cy="5185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Definition: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latin typeface="Shonar Bangla" panose="02020603050405020304" pitchFamily="18" charset="0"/>
                <a:cs typeface="Shonar Bangla" panose="02020603050405020304" pitchFamily="18" charset="0"/>
              </a:rPr>
              <a:t>countable Nouns, or count Nouns, are words that we can easily put a number next to</a:t>
            </a:r>
            <a:r>
              <a:rPr lang="en-IN" sz="3200" b="1" dirty="0">
                <a:latin typeface="Shonar Bangla" panose="02020603050405020304" pitchFamily="18" charset="0"/>
                <a:cs typeface="Shonar Bangla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b="1" i="1" dirty="0">
              <a:latin typeface="Amasis MT Pro" panose="02040804050005020304" pitchFamily="18" charset="0"/>
            </a:endParaRPr>
          </a:p>
          <a:p>
            <a:pPr marL="0" indent="0">
              <a:buNone/>
            </a:pPr>
            <a:endParaRPr lang="en-IN" sz="2400" b="1" i="1" dirty="0">
              <a:latin typeface="Amasis MT Pro" panose="02040804050005020304" pitchFamily="18" charset="0"/>
            </a:endParaRPr>
          </a:p>
          <a:p>
            <a:pPr marL="0" indent="0">
              <a:buNone/>
            </a:pPr>
            <a:r>
              <a:rPr lang="en-IN" sz="3200" b="1" i="1" dirty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    </a:t>
            </a:r>
            <a:r>
              <a:rPr lang="en-IN" sz="3600" b="1" i="1" dirty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_____ fell from his carry bag.</a:t>
            </a:r>
          </a:p>
          <a:p>
            <a:pPr marL="0" indent="0">
              <a:buNone/>
            </a:pPr>
            <a:r>
              <a:rPr lang="en-IN" sz="36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         a)</a:t>
            </a:r>
            <a:r>
              <a:rPr lang="en-IN" sz="3600" b="1" i="1" dirty="0">
                <a:latin typeface="Aparajita" panose="02020603050405020304" pitchFamily="18" charset="0"/>
                <a:cs typeface="Aparajita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Hair</a:t>
            </a:r>
            <a:r>
              <a:rPr lang="en-IN" sz="36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                b)</a:t>
            </a:r>
            <a:r>
              <a:rPr lang="en-IN" sz="3600" b="1" i="1" dirty="0">
                <a:latin typeface="Aparajita" panose="02020603050405020304" pitchFamily="18" charset="0"/>
                <a:cs typeface="Aparajita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</a:t>
            </a:r>
            <a:r>
              <a:rPr lang="en-IN" sz="36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36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        c)</a:t>
            </a:r>
            <a:r>
              <a:rPr lang="en-IN" sz="3600" b="1" i="1" dirty="0">
                <a:latin typeface="Aparajita" panose="02020603050405020304" pitchFamily="18" charset="0"/>
                <a:cs typeface="Aparajita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Onions</a:t>
            </a:r>
            <a:r>
              <a:rPr lang="en-IN" sz="36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           d)</a:t>
            </a:r>
            <a:r>
              <a:rPr lang="en-IN" sz="3600" b="1" i="1" dirty="0">
                <a:latin typeface="Aparajita" panose="02020603050405020304" pitchFamily="18" charset="0"/>
                <a:cs typeface="Aparajita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  <a:endParaRPr lang="en-US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C404C-3AC3-390A-136D-7AC87ADBD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99" y="2930013"/>
            <a:ext cx="3011963" cy="20451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0291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DF46-FB67-BC64-21B5-210062DC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0"/>
            <a:ext cx="9950103" cy="1178719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Algerian" pitchFamily="82" charset="0"/>
              </a:rPr>
              <a:t>        </a:t>
            </a:r>
            <a:r>
              <a:rPr lang="en-IN" sz="4000" dirty="0">
                <a:solidFill>
                  <a:srgbClr val="C00000"/>
                </a:solidFill>
                <a:latin typeface="Algerian" pitchFamily="82" charset="0"/>
              </a:rPr>
              <a:t>Definition of uncountable  Noun</a:t>
            </a:r>
            <a:endParaRPr lang="en-US" sz="40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EAD-AE0D-10D2-5814-9501D0729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55175"/>
            <a:ext cx="11267768" cy="5033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latin typeface="Shonar Bangla" panose="02020603050405020304" pitchFamily="18" charset="0"/>
                <a:ea typeface="Baguet Script" panose="02000000000000000000" pitchFamily="2" charset="0"/>
                <a:cs typeface="Shonar Bangla" panose="02020603050405020304" pitchFamily="18" charset="0"/>
              </a:rPr>
              <a:t>Uncountable nouns are for the things that we cannot count with numbers. </a:t>
            </a:r>
          </a:p>
          <a:p>
            <a:pPr marL="0" indent="0">
              <a:buNone/>
            </a:pPr>
            <a:endParaRPr lang="en-IN" sz="3600" b="1" dirty="0">
              <a:solidFill>
                <a:schemeClr val="accent1">
                  <a:lumMod val="75000"/>
                </a:schemeClr>
              </a:solidFill>
              <a:latin typeface="Aparajita" panose="02020603050405020304" pitchFamily="18" charset="0"/>
              <a:ea typeface="Baguet Script" panose="02000000000000000000" pitchFamily="2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rgbClr val="FF0000"/>
                </a:solidFill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</a:rPr>
              <a:t>      ______ is essential for lifestyle. 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</a:rPr>
              <a:t>          </a:t>
            </a:r>
            <a:r>
              <a:rPr lang="en-IN" sz="3600" b="1" dirty="0"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</a:rPr>
              <a:t>a)</a:t>
            </a:r>
            <a:r>
              <a:rPr lang="en-IN" sz="3600" b="1" dirty="0"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Princely</a:t>
            </a:r>
            <a:r>
              <a:rPr lang="en-IN" sz="3600" b="1" dirty="0"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</a:rPr>
              <a:t>          b)</a:t>
            </a:r>
            <a:r>
              <a:rPr lang="en-IN" sz="3600" b="1" dirty="0"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Chennai</a:t>
            </a:r>
            <a:endParaRPr lang="en-IN" sz="3600" b="1" dirty="0">
              <a:latin typeface="Aparajita" panose="02020603050405020304" pitchFamily="18" charset="0"/>
              <a:ea typeface="Baguet Script" panose="02000000000000000000" pitchFamily="2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IN" sz="3600" b="1" dirty="0"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</a:rPr>
              <a:t>          c)</a:t>
            </a:r>
            <a:r>
              <a:rPr lang="en-IN" sz="3600" b="1" dirty="0"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Students</a:t>
            </a:r>
            <a:r>
              <a:rPr lang="en-IN" sz="3600" b="1" dirty="0"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</a:rPr>
              <a:t>          d)</a:t>
            </a:r>
            <a:r>
              <a:rPr lang="en-IN" sz="3600" b="1" dirty="0"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Education</a:t>
            </a:r>
            <a:r>
              <a:rPr lang="en-IN" sz="3600" b="1" dirty="0">
                <a:latin typeface="Aparajita" panose="02020603050405020304" pitchFamily="18" charset="0"/>
                <a:ea typeface="Baguet Script" panose="02000000000000000000" pitchFamily="2" charset="0"/>
                <a:cs typeface="Aparajita" panose="02020603050405020304" pitchFamily="18" charset="0"/>
              </a:rPr>
              <a:t> </a:t>
            </a:r>
            <a:endParaRPr lang="en-US" sz="3600" b="1" dirty="0">
              <a:latin typeface="Aparajita" panose="02020603050405020304" pitchFamily="18" charset="0"/>
              <a:ea typeface="Baguet Script" panose="02000000000000000000" pitchFamily="2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7A46B-301C-F982-4401-1DE07C63C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57" y="2576051"/>
            <a:ext cx="2955746" cy="210410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159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4ABCAD-AEE3-6AC5-6751-F795EA6D00F3}"/>
              </a:ext>
            </a:extLst>
          </p:cNvPr>
          <p:cNvSpPr/>
          <p:nvPr/>
        </p:nvSpPr>
        <p:spPr>
          <a:xfrm>
            <a:off x="3824606" y="3429000"/>
            <a:ext cx="2095500" cy="30897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Proper noun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Princely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Yellow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Chennai </a:t>
            </a:r>
            <a:endParaRPr lang="en-US" sz="2000" b="1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1214F-3761-7AED-5EC1-34DC7938E75B}"/>
              </a:ext>
            </a:extLst>
          </p:cNvPr>
          <p:cNvSpPr/>
          <p:nvPr/>
        </p:nvSpPr>
        <p:spPr>
          <a:xfrm>
            <a:off x="6740900" y="1938397"/>
            <a:ext cx="2078298" cy="3439129"/>
          </a:xfrm>
          <a:prstGeom prst="rect">
            <a:avLst/>
          </a:prstGeom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Common noun</a:t>
            </a:r>
          </a:p>
          <a:p>
            <a:pPr marL="342900" indent="-342900" algn="ctr">
              <a:buFont typeface="+mj-lt"/>
              <a:buAutoNum type="arabicPeriod"/>
            </a:pPr>
            <a:endParaRPr lang="en-IN" b="1" i="1" dirty="0">
              <a:solidFill>
                <a:srgbClr val="002060"/>
              </a:solidFill>
              <a:latin typeface="Algerian" pitchFamily="82" charset="0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IN" sz="20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Students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sz="20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Girl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sz="20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Teacher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6BE288-F594-22B3-35AD-E64103092789}"/>
              </a:ext>
            </a:extLst>
          </p:cNvPr>
          <p:cNvSpPr/>
          <p:nvPr/>
        </p:nvSpPr>
        <p:spPr>
          <a:xfrm>
            <a:off x="9708818" y="324464"/>
            <a:ext cx="1916905" cy="4347625"/>
          </a:xfrm>
          <a:prstGeom prst="round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Countable Noun </a:t>
            </a:r>
          </a:p>
          <a:p>
            <a:pPr algn="ctr"/>
            <a:endParaRPr lang="en-IN" sz="2000" b="1" dirty="0">
              <a:solidFill>
                <a:schemeClr val="accent5">
                  <a:lumMod val="75000"/>
                </a:schemeClr>
              </a:solidFill>
              <a:latin typeface="Algerian" pitchFamily="82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IN" sz="20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Onion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sz="20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Pen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sz="20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School</a:t>
            </a:r>
            <a:endParaRPr lang="en-US" sz="2000" b="1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1BFC68-FD2D-3C78-D7CA-6514DEC62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6321">
            <a:off x="701719" y="2592444"/>
            <a:ext cx="2139207" cy="26566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83B15564-13AC-50CC-B6DC-A64241782F67}"/>
              </a:ext>
            </a:extLst>
          </p:cNvPr>
          <p:cNvSpPr/>
          <p:nvPr/>
        </p:nvSpPr>
        <p:spPr>
          <a:xfrm rot="20548068">
            <a:off x="148397" y="882114"/>
            <a:ext cx="2478318" cy="1006702"/>
          </a:xfrm>
          <a:prstGeom prst="flowChartTerminator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SUMMARY</a:t>
            </a:r>
            <a:endParaRPr lang="ta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3DD4-EDE6-0744-EC7E-5CB2435B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04169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002060"/>
                </a:solidFill>
                <a:latin typeface="Baguet Script" pitchFamily="2" charset="0"/>
              </a:rPr>
              <a:t>            </a:t>
            </a:r>
            <a:r>
              <a:rPr lang="en-IN" sz="4800" dirty="0">
                <a:solidFill>
                  <a:srgbClr val="002060"/>
                </a:solidFill>
                <a:latin typeface="Algerian" panose="04020705040A02060702" pitchFamily="82" charset="0"/>
              </a:rPr>
              <a:t>Testing frame                     </a:t>
            </a:r>
            <a:endParaRPr lang="en-US" sz="4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29C0-2B45-264F-2020-89AAB49F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57" y="2595949"/>
            <a:ext cx="10638414" cy="3433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3600" b="1" i="1" dirty="0">
                <a:solidFill>
                  <a:srgbClr val="7030A0"/>
                </a:solidFill>
                <a:latin typeface="Algerian" pitchFamily="82" charset="0"/>
              </a:rPr>
              <a:t> </a:t>
            </a:r>
            <a:r>
              <a:rPr lang="en-IN" sz="3200" b="1" i="1" dirty="0">
                <a:solidFill>
                  <a:srgbClr val="7030A0"/>
                </a:solidFill>
                <a:latin typeface="Palatino Linotype" panose="02040502050505030304" pitchFamily="18" charset="0"/>
              </a:rPr>
              <a:t>I brought a _____ yesterday</a:t>
            </a:r>
            <a:r>
              <a:rPr lang="en-IN" sz="3200" b="1" i="1" dirty="0">
                <a:solidFill>
                  <a:srgbClr val="7030A0"/>
                </a:solidFill>
                <a:latin typeface="Algerian" pitchFamily="82" charset="0"/>
              </a:rPr>
              <a:t>         </a:t>
            </a:r>
            <a:r>
              <a:rPr lang="en-IN" sz="3200" b="1" i="1" dirty="0">
                <a:solidFill>
                  <a:srgbClr val="7030A0"/>
                </a:solidFill>
                <a:latin typeface="Palatino Linotype" panose="02040502050505030304" pitchFamily="18" charset="0"/>
              </a:rPr>
              <a:t>a) book    b) Chennai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7030A0"/>
                </a:solidFill>
                <a:latin typeface="Palatino Linotype" panose="02040502050505030304" pitchFamily="18" charset="0"/>
              </a:rPr>
              <a:t>________ is a very good player     a) gold     b) </a:t>
            </a:r>
            <a:r>
              <a:rPr lang="en-IN" sz="3200" b="1" i="1" dirty="0" err="1">
                <a:solidFill>
                  <a:srgbClr val="7030A0"/>
                </a:solidFill>
                <a:latin typeface="Palatino Linotype" panose="02040502050505030304" pitchFamily="18" charset="0"/>
              </a:rPr>
              <a:t>alex</a:t>
            </a:r>
            <a:endParaRPr lang="en-IN" sz="3200" b="1" i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7030A0"/>
                </a:solidFill>
                <a:latin typeface="Palatino Linotype" panose="02040502050505030304" pitchFamily="18" charset="0"/>
              </a:rPr>
              <a:t>Give example for countable noun________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7030A0"/>
                </a:solidFill>
                <a:latin typeface="Palatino Linotype" panose="02040502050505030304" pitchFamily="18" charset="0"/>
              </a:rPr>
              <a:t>Give example for uncountable for _________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56DCE81-3898-F4B6-3CFE-AB690A16D068}"/>
              </a:ext>
            </a:extLst>
          </p:cNvPr>
          <p:cNvSpPr/>
          <p:nvPr/>
        </p:nvSpPr>
        <p:spPr>
          <a:xfrm>
            <a:off x="8268930" y="236344"/>
            <a:ext cx="3481848" cy="1041691"/>
          </a:xfrm>
          <a:prstGeom prst="homePlate">
            <a:avLst/>
          </a:prstGeom>
          <a:ln>
            <a:solidFill>
              <a:schemeClr val="tx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perspectiveLeft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guet Script" pitchFamily="2" charset="0"/>
              </a:rPr>
              <a:t>All the best </a:t>
            </a:r>
            <a:endParaRPr lang="en-US" sz="28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guet Script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3BEFF-CD28-31AC-4A49-3EACB26B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18" y="5458224"/>
            <a:ext cx="966142" cy="6793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6FD9B-C9D9-B7AB-FD7D-BB8818C0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7" y="299613"/>
            <a:ext cx="1889815" cy="16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7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F7ABC9-B27F-9ED3-6359-5C9030958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75" y="693713"/>
            <a:ext cx="7256026" cy="46550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25949B-66C7-AA85-2580-FED4DFF55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4" y="373625"/>
            <a:ext cx="2960358" cy="287900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108728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289</Words>
  <Application>Microsoft Office PowerPoint</Application>
  <PresentationFormat>Widescreen</PresentationFormat>
  <Paragraphs>68</Paragraphs>
  <Slides>16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Algerian</vt:lpstr>
      <vt:lpstr>Amasis MT Pro</vt:lpstr>
      <vt:lpstr>Aparajita</vt:lpstr>
      <vt:lpstr>Arabic Typesetting</vt:lpstr>
      <vt:lpstr>Arial</vt:lpstr>
      <vt:lpstr>Arial Black</vt:lpstr>
      <vt:lpstr>Avenir Next LT Pro</vt:lpstr>
      <vt:lpstr>Avenir Next LT Pro Light</vt:lpstr>
      <vt:lpstr>Baguet Script</vt:lpstr>
      <vt:lpstr>Palatino Linotype</vt:lpstr>
      <vt:lpstr>Shonar Bangla</vt:lpstr>
      <vt:lpstr>Wingdings</vt:lpstr>
      <vt:lpstr>BlocksVTI</vt:lpstr>
      <vt:lpstr>PowerPoint Presentation</vt:lpstr>
      <vt:lpstr>                                Introductory                                  Frame </vt:lpstr>
      <vt:lpstr>     Definition  of  proper  noun :</vt:lpstr>
      <vt:lpstr>     Definition  of common  noun</vt:lpstr>
      <vt:lpstr>             Countable  Noun</vt:lpstr>
      <vt:lpstr>        Definition of uncountable  Noun</vt:lpstr>
      <vt:lpstr>PowerPoint Presentation</vt:lpstr>
      <vt:lpstr>            Testing frame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princelyprindo@gmail.com</dc:creator>
  <cp:lastModifiedBy>Kavitha Kavitha</cp:lastModifiedBy>
  <cp:revision>11</cp:revision>
  <dcterms:created xsi:type="dcterms:W3CDTF">2024-02-03T08:55:00Z</dcterms:created>
  <dcterms:modified xsi:type="dcterms:W3CDTF">2024-02-06T01:31:24Z</dcterms:modified>
</cp:coreProperties>
</file>