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C6BA-D9CB-3DAF-96C4-AF6301BFB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903" y="887117"/>
            <a:ext cx="7766936" cy="1646302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</a:rPr>
              <a:t>Programmed learning material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A9A95-A736-D065-6824-BB92AD149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M.Uma</a:t>
            </a:r>
            <a:r>
              <a:rPr lang="en-IN" sz="2400" b="1" dirty="0"/>
              <a:t> </a:t>
            </a:r>
            <a:r>
              <a:rPr lang="en-IN" sz="2400" b="1" dirty="0" err="1"/>
              <a:t>Dharshini</a:t>
            </a:r>
            <a:r>
              <a:rPr lang="en-IN" sz="2400" b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050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18D37E5-F8A3-CEEC-79F5-932CE70B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" y="207390"/>
            <a:ext cx="6730738" cy="5165888"/>
          </a:xfrm>
          <a:prstGeom prst="rect">
            <a:avLst/>
          </a:prstGeom>
        </p:spPr>
      </p:pic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212F1C04-4898-1726-BAA4-59028525E410}"/>
              </a:ext>
            </a:extLst>
          </p:cNvPr>
          <p:cNvSpPr/>
          <p:nvPr/>
        </p:nvSpPr>
        <p:spPr>
          <a:xfrm>
            <a:off x="5433267" y="5098021"/>
            <a:ext cx="3607040" cy="1429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/>
              <a:t>Go to next slide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161502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88959DE-0140-064D-ED2A-4E1B6411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9" y="197963"/>
            <a:ext cx="5458120" cy="4864231"/>
          </a:xfrm>
          <a:prstGeom prst="rect">
            <a:avLst/>
          </a:prstGeom>
        </p:spPr>
      </p:pic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6C2C324D-8994-C77E-8976-9551EA4EC2DF}"/>
              </a:ext>
            </a:extLst>
          </p:cNvPr>
          <p:cNvSpPr/>
          <p:nvPr/>
        </p:nvSpPr>
        <p:spPr>
          <a:xfrm>
            <a:off x="5687791" y="5230071"/>
            <a:ext cx="3607040" cy="1429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/>
              <a:t>Go to next slide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70603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EA67FDF-BDDA-DCF2-9ECB-77A80B20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216816"/>
            <a:ext cx="7060676" cy="4496586"/>
          </a:xfrm>
          <a:prstGeom prst="rect">
            <a:avLst/>
          </a:prstGeom>
        </p:spPr>
      </p:pic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867D3494-6293-E209-A62A-5C0B7467721F}"/>
              </a:ext>
            </a:extLst>
          </p:cNvPr>
          <p:cNvSpPr/>
          <p:nvPr/>
        </p:nvSpPr>
        <p:spPr>
          <a:xfrm>
            <a:off x="6096000" y="4713402"/>
            <a:ext cx="300086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Try again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9295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C6A8F05-7734-FB37-534C-69543D6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282804"/>
            <a:ext cx="7296346" cy="3799002"/>
          </a:xfrm>
          <a:prstGeom prst="rect">
            <a:avLst/>
          </a:prstGeom>
        </p:spPr>
      </p:pic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5A5CC226-6090-B831-6087-28C6EDAAF69E}"/>
              </a:ext>
            </a:extLst>
          </p:cNvPr>
          <p:cNvSpPr/>
          <p:nvPr/>
        </p:nvSpPr>
        <p:spPr>
          <a:xfrm>
            <a:off x="6096000" y="4713402"/>
            <a:ext cx="300086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Try again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4583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umbs Down Emoji 86 Decal - Thumbs Down Emoji, HD Png Download ,  Transparent Png Image - PNGitem">
            <a:extLst>
              <a:ext uri="{FF2B5EF4-FFF2-40B4-BE49-F238E27FC236}">
                <a16:creationId xmlns:a16="http://schemas.microsoft.com/office/drawing/2014/main" id="{1E5CAF56-EECC-1E7B-6F4E-F57C2453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36" y="707011"/>
            <a:ext cx="6018462" cy="36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5F994B56-36C1-E696-2CAB-D66B57E001D8}"/>
              </a:ext>
            </a:extLst>
          </p:cNvPr>
          <p:cNvSpPr/>
          <p:nvPr/>
        </p:nvSpPr>
        <p:spPr>
          <a:xfrm>
            <a:off x="6096000" y="4713402"/>
            <a:ext cx="300086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Try again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596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F6FF8B-C46A-4F00-F306-37ABE3F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  <a:t>Introductory frame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F8EA1-02E3-A5A7-F774-5B03A1EF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8" y="5078056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The sun rises in the east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B18571-0590-E43B-6DBE-EA8C76565B7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84090" y="4607206"/>
            <a:ext cx="4183062" cy="3881437"/>
          </a:xfrm>
        </p:spPr>
        <p:txBody>
          <a:bodyPr>
            <a:normAutofit/>
          </a:bodyPr>
          <a:lstStyle/>
          <a:p>
            <a:r>
              <a:rPr lang="en-IN" sz="2400" dirty="0"/>
              <a:t>She works in a garden 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Find out the  noun in the above sentence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C12621-D890-B351-53CA-AAF37CFC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5" y="1436772"/>
            <a:ext cx="3691468" cy="316977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DCB788D-D130-DBFF-B23E-135F213A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9" y="1310639"/>
            <a:ext cx="4307834" cy="30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245-A3B2-C2C8-AC1F-2C78ACC6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87" y="286870"/>
            <a:ext cx="8596668" cy="141044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6">
                    <a:lumMod val="50000"/>
                  </a:schemeClr>
                </a:solidFill>
              </a:rPr>
              <a:t>Common noun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64F-463E-FC96-D73F-BC8EFB90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45" y="1697317"/>
            <a:ext cx="9388602" cy="4694056"/>
          </a:xfrm>
        </p:spPr>
        <p:txBody>
          <a:bodyPr>
            <a:normAutofit fontScale="70000" lnSpcReduction="20000"/>
          </a:bodyPr>
          <a:lstStyle/>
          <a:p>
            <a:r>
              <a:rPr lang="en-IN" sz="5100" b="1" dirty="0">
                <a:solidFill>
                  <a:schemeClr val="accent4">
                    <a:lumMod val="75000"/>
                  </a:schemeClr>
                </a:solidFill>
              </a:rPr>
              <a:t>It is a non specific person, place or thing</a:t>
            </a: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The girl was playing 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What is the common noun here</a:t>
            </a:r>
          </a:p>
          <a:p>
            <a:pPr marL="0" indent="0">
              <a:buNone/>
            </a:pP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a) 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garden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    b) 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  <a:hlinkClick r:id="rId3" action="ppaction://hlinksldjump"/>
              </a:rPr>
              <a:t>girl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c) 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child</a:t>
            </a:r>
            <a:r>
              <a:rPr lang="en-IN" sz="4600" b="1" dirty="0">
                <a:solidFill>
                  <a:schemeClr val="accent2">
                    <a:lumMod val="75000"/>
                  </a:schemeClr>
                </a:solidFill>
              </a:rPr>
              <a:t>       d) </a:t>
            </a:r>
            <a:r>
              <a:rPr lang="en-IN" sz="5200" b="1" dirty="0">
                <a:solidFill>
                  <a:schemeClr val="accent2">
                    <a:lumMod val="75000"/>
                  </a:schemeClr>
                </a:solidFill>
                <a:hlinkClick r:id="rId2" action="ppaction://hlinksldjump"/>
              </a:rPr>
              <a:t>playing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D90DAC-6012-537A-9040-1B194FF1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89" y="3111500"/>
            <a:ext cx="3076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241E-C3C8-530B-DF02-B21862C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51" y="179293"/>
            <a:ext cx="8596668" cy="145825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Material noun 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E252-50D3-FD98-3E46-97C6680D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10" y="1395601"/>
            <a:ext cx="8784344" cy="4486725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 is a substance or a material we can see and touch and used for making things.</a:t>
            </a:r>
          </a:p>
          <a:p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sz="2800" dirty="0" err="1">
                <a:solidFill>
                  <a:schemeClr val="accent6">
                    <a:lumMod val="75000"/>
                  </a:schemeClr>
                </a:solidFill>
              </a:rPr>
              <a:t>stone,wood,glass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out the material noun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furniture was made of wood</a:t>
            </a: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 a)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person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      b)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furniture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.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</a:rPr>
              <a:t>c) </a:t>
            </a:r>
            <a:r>
              <a:rPr lang="en-IN" sz="4600" b="1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thing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IN" sz="4400" b="1" dirty="0">
                <a:solidFill>
                  <a:schemeClr val="accent4">
                    <a:lumMod val="75000"/>
                  </a:schemeClr>
                </a:solidFill>
              </a:rPr>
              <a:t>d) </a:t>
            </a:r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w</a:t>
            </a:r>
            <a:r>
              <a:rPr lang="en-IN" sz="4100" b="1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ood</a:t>
            </a:r>
            <a:endParaRPr lang="en-IN" sz="41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C8BA7A-DDEA-3A61-D6E7-9591A8DD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97" y="2049895"/>
            <a:ext cx="4220081" cy="21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4FFC-4DC6-10C8-7B02-79EBCBF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Collective noun 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17C-B6CE-D3D8-A323-CEB6275E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044" y="1623484"/>
            <a:ext cx="5736261" cy="3304117"/>
          </a:xfrm>
        </p:spPr>
        <p:txBody>
          <a:bodyPr>
            <a:normAutofit fontScale="25000" lnSpcReduction="20000"/>
          </a:bodyPr>
          <a:lstStyle/>
          <a:p>
            <a:r>
              <a:rPr lang="en-IN" sz="11100" b="1" dirty="0">
                <a:solidFill>
                  <a:schemeClr val="accent2">
                    <a:lumMod val="50000"/>
                  </a:schemeClr>
                </a:solidFill>
              </a:rPr>
              <a:t>Any noun that is used to name a group of  something. </a:t>
            </a:r>
          </a:p>
          <a:p>
            <a:pPr marL="0" indent="0">
              <a:buNone/>
            </a:pPr>
            <a:r>
              <a:rPr lang="en-IN" sz="11100" dirty="0" err="1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IN" sz="11100" dirty="0">
                <a:solidFill>
                  <a:schemeClr val="accent2">
                    <a:lumMod val="50000"/>
                  </a:schemeClr>
                </a:solidFill>
              </a:rPr>
              <a:t> : people, animal, school. </a:t>
            </a:r>
          </a:p>
          <a:p>
            <a:pPr marL="0" indent="0">
              <a:buNone/>
            </a:pP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1200" b="1" dirty="0">
                <a:solidFill>
                  <a:schemeClr val="accent2">
                    <a:lumMod val="50000"/>
                  </a:schemeClr>
                </a:solidFill>
              </a:rPr>
              <a:t>Find out the collective noun in below .</a:t>
            </a:r>
          </a:p>
          <a:p>
            <a:pPr marL="0" indent="0">
              <a:buNone/>
            </a:pPr>
            <a:endParaRPr lang="en-IN" sz="3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9600" dirty="0">
                <a:solidFill>
                  <a:schemeClr val="accent2">
                    <a:lumMod val="50000"/>
                  </a:schemeClr>
                </a:solidFill>
              </a:rPr>
              <a:t>A crowd of people gathered in a specific  place</a:t>
            </a:r>
          </a:p>
          <a:p>
            <a:pPr marL="0" indent="0">
              <a:buNone/>
            </a:pPr>
            <a:endParaRPr lang="en-IN" sz="3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a)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  <a:hlinkClick r:id="rId2" action="ppaction://hlinksldjump"/>
              </a:rPr>
              <a:t>crowd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         b)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  <a:hlinkClick r:id="rId3" action="ppaction://hlinksldjump"/>
              </a:rPr>
              <a:t>people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c)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  <a:hlinkClick r:id="rId3" action="ppaction://hlinksldjump"/>
              </a:rPr>
              <a:t>place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</a:rPr>
              <a:t>          d)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IN" sz="12800" b="1" dirty="0">
                <a:solidFill>
                  <a:schemeClr val="accent2">
                    <a:lumMod val="50000"/>
                  </a:schemeClr>
                </a:solidFill>
                <a:hlinkClick r:id="rId3" action="ppaction://hlinksldjump"/>
              </a:rPr>
              <a:t>man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IN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809E-DC6B-E1B2-490C-00500B41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750" y="2283012"/>
            <a:ext cx="3312446" cy="32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B36C-5731-13FA-63DC-31658504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40" y="11224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5"/>
                </a:solidFill>
              </a:rPr>
              <a:t>Summary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8998-8DA3-D84A-7602-BC12E39B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93" y="2100637"/>
            <a:ext cx="8596668" cy="3880773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rgbClr val="7030A0"/>
                </a:solidFill>
              </a:rPr>
              <a:t>Man</a:t>
            </a:r>
          </a:p>
          <a:p>
            <a:r>
              <a:rPr lang="en-IN" sz="11200" dirty="0">
                <a:solidFill>
                  <a:srgbClr val="7030A0"/>
                </a:solidFill>
              </a:rPr>
              <a:t>Child</a:t>
            </a:r>
          </a:p>
          <a:p>
            <a:r>
              <a:rPr lang="en-IN" sz="11200" dirty="0">
                <a:solidFill>
                  <a:srgbClr val="7030A0"/>
                </a:solidFill>
              </a:rPr>
              <a:t>Country</a:t>
            </a:r>
          </a:p>
          <a:p>
            <a:endParaRPr lang="en-IN" sz="112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2800" b="1" dirty="0">
                <a:solidFill>
                  <a:schemeClr val="accent5">
                    <a:lumMod val="75000"/>
                  </a:schemeClr>
                </a:solidFill>
              </a:rPr>
              <a:t>Collective noun </a:t>
            </a:r>
          </a:p>
          <a:p>
            <a:pPr marL="0" indent="0">
              <a:buNone/>
            </a:pPr>
            <a:endParaRPr lang="en-IN" sz="35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People </a:t>
            </a: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Animal </a:t>
            </a:r>
          </a:p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</a:rPr>
              <a:t>School </a:t>
            </a:r>
          </a:p>
          <a:p>
            <a:endParaRPr lang="en-IN" sz="96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3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60BA-E336-9279-21CD-FDE6871180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8747" y="1406525"/>
            <a:ext cx="4186238" cy="576263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Common noun 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DB575-9AB2-242F-E7D4-53D44D3F936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0800000" flipV="1">
            <a:off x="4926375" y="1435892"/>
            <a:ext cx="4186237" cy="599283"/>
          </a:xfrm>
        </p:spPr>
        <p:txBody>
          <a:bodyPr/>
          <a:lstStyle/>
          <a:p>
            <a:r>
              <a:rPr lang="en-IN" sz="3200" b="1" dirty="0"/>
              <a:t>Material noun 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187B8-2CBD-9B36-4C13-CA816AF78A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0" y="2561291"/>
            <a:ext cx="4184650" cy="330358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Stone</a:t>
            </a:r>
          </a:p>
          <a:p>
            <a:r>
              <a:rPr lang="en-IN" sz="4000" dirty="0">
                <a:solidFill>
                  <a:srgbClr val="7030A0"/>
                </a:solidFill>
              </a:rPr>
              <a:t>Wood</a:t>
            </a:r>
          </a:p>
          <a:p>
            <a:r>
              <a:rPr lang="en-IN" sz="4000" dirty="0">
                <a:solidFill>
                  <a:srgbClr val="7030A0"/>
                </a:solidFill>
              </a:rPr>
              <a:t>glass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683D-4DAC-9053-EA85-0699685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16" y="274917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2">
                    <a:lumMod val="75000"/>
                  </a:schemeClr>
                </a:solidFill>
              </a:rPr>
              <a:t>Testing frame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E4B1-4A2B-89C0-DDEE-FDB71536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74" y="148861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500" b="1" dirty="0"/>
              <a:t>1. A cow is a useful  _____</a:t>
            </a:r>
          </a:p>
          <a:p>
            <a:pPr marL="0" indent="0">
              <a:buNone/>
            </a:pPr>
            <a:endParaRPr lang="en-IN" sz="3500" b="1" dirty="0"/>
          </a:p>
          <a:p>
            <a:pPr marL="0" indent="0">
              <a:buNone/>
            </a:pPr>
            <a:endParaRPr lang="en-IN" sz="3500" b="1" dirty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0" indent="0">
              <a:buNone/>
            </a:pPr>
            <a:r>
              <a:rPr lang="en-IN" sz="3500" b="1" dirty="0"/>
              <a:t>2. This window is made of _____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3500" b="1" dirty="0"/>
              <a:t>3. A _______ of players.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7E10F8-FF38-CFAE-79F8-7415D89E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61" y="1052764"/>
            <a:ext cx="2737582" cy="18787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917F728-3E05-DEC5-DB0A-44DDB68B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43" y="3235239"/>
            <a:ext cx="2313839" cy="14124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1B6019-561E-33A9-B41C-C6B524E3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177" y="5044142"/>
            <a:ext cx="3557769" cy="17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0FBB4E-671A-E0A8-EBFA-35E9983EF8D4}"/>
              </a:ext>
            </a:extLst>
          </p:cNvPr>
          <p:cNvSpPr/>
          <p:nvPr/>
        </p:nvSpPr>
        <p:spPr>
          <a:xfrm>
            <a:off x="1036948" y="1498862"/>
            <a:ext cx="8012784" cy="27809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IN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y Good!!! | Emojis para whatsapp, Emoticones animados para whatsapp,  Emojis emoticonos">
            <a:extLst>
              <a:ext uri="{FF2B5EF4-FFF2-40B4-BE49-F238E27FC236}">
                <a16:creationId xmlns:a16="http://schemas.microsoft.com/office/drawing/2014/main" id="{2E36A9A7-E4A9-6774-2B8C-2213EA2C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5" y="415015"/>
            <a:ext cx="5720600" cy="44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3DF7244D-002E-5373-85F1-EF13ABB75194}"/>
              </a:ext>
            </a:extLst>
          </p:cNvPr>
          <p:cNvSpPr/>
          <p:nvPr/>
        </p:nvSpPr>
        <p:spPr>
          <a:xfrm>
            <a:off x="5093902" y="4824644"/>
            <a:ext cx="3607040" cy="1429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/>
              <a:t>Go to next slide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26820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Programmed learning material </vt:lpstr>
      <vt:lpstr>Introductory frame</vt:lpstr>
      <vt:lpstr>Common noun</vt:lpstr>
      <vt:lpstr>Material noun </vt:lpstr>
      <vt:lpstr>Collective noun </vt:lpstr>
      <vt:lpstr>Summary</vt:lpstr>
      <vt:lpstr>Testing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Programmed learning material</dc:title>
  <dc:creator>umadharshini2002@gmail.com</dc:creator>
  <cp:lastModifiedBy>Ramprasath R</cp:lastModifiedBy>
  <cp:revision>7</cp:revision>
  <dcterms:created xsi:type="dcterms:W3CDTF">2024-02-06T15:23:18Z</dcterms:created>
  <dcterms:modified xsi:type="dcterms:W3CDTF">2024-02-13T19:00:01Z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2024-02-13T18:39:42Z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b1adf0c5-863d-47b6-8a86-75cb832dacbf</vt:lpwstr>
  </property>
  <property fmtid="{D5CDD505-2E9C-101B-9397-08002B2CF9AE}" pid="8" name="MSIP_Label_ecb69475-382c-4c7a-b21d-8ca64eeef1bd_ContentBits">
    <vt:lpwstr>0</vt:lpwstr>
  </property>
</Properties>
</file>