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1" r:id="rId7"/>
    <p:sldId id="269" r:id="rId8"/>
    <p:sldId id="263" r:id="rId9"/>
    <p:sldId id="270" r:id="rId10"/>
    <p:sldId id="271" r:id="rId11"/>
    <p:sldId id="264"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E74AB-D328-48B2-B3F4-74BCF6B92469}" v="5" dt="2024-03-31T07:10:29.2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9DF8DCDD-2BEA-BCB7-483D-3C0264E6B711}"/>
              </a:ext>
            </a:extLst>
          </p:cNvPr>
          <p:cNvSpPr txBox="1"/>
          <p:nvPr/>
        </p:nvSpPr>
        <p:spPr>
          <a:xfrm>
            <a:off x="832993" y="2761632"/>
            <a:ext cx="10526014" cy="707886"/>
          </a:xfrm>
          <a:prstGeom prst="rect">
            <a:avLst/>
          </a:prstGeom>
          <a:noFill/>
        </p:spPr>
        <p:txBody>
          <a:bodyPr wrap="square">
            <a:spAutoFit/>
          </a:bodyPr>
          <a:lstStyle/>
          <a:p>
            <a:pPr marL="9144" algn="l" rtl="0" eaLnBrk="1" latinLnBrk="0" hangingPunct="1">
              <a:spcBef>
                <a:spcPts val="100"/>
              </a:spcBef>
              <a:spcAft>
                <a:spcPts val="0"/>
              </a:spcAft>
            </a:pPr>
            <a:r>
              <a:rPr lang="en-US" sz="4000" b="1" spc="10" dirty="0">
                <a:latin typeface="Trebuchet MS" panose="020B0603020202020204" pitchFamily="34" charset="0"/>
              </a:rPr>
              <a:t>B</a:t>
            </a:r>
            <a:r>
              <a:rPr lang="en-IN" sz="4000" b="1" spc="10" dirty="0">
                <a:latin typeface="Trebuchet MS" panose="020B0603020202020204" pitchFamily="34" charset="0"/>
              </a:rPr>
              <a:t>REAST CANCER PREDICTION USING CNN</a:t>
            </a:r>
            <a:endParaRPr lang="en-IN" sz="4000" dirty="0">
              <a:effectLst/>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RAMPRASATH.J</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au211521104123,</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3469-1758-393B-8717-F8381C10E3AC}"/>
              </a:ext>
            </a:extLst>
          </p:cNvPr>
          <p:cNvSpPr>
            <a:spLocks noGrp="1"/>
          </p:cNvSpPr>
          <p:nvPr>
            <p:ph type="title"/>
          </p:nvPr>
        </p:nvSpPr>
        <p:spPr/>
        <p:txBody>
          <a:bodyPr/>
          <a:lstStyle/>
          <a:p>
            <a:r>
              <a:rPr lang="en-US" dirty="0"/>
              <a:t>RESULT</a:t>
            </a:r>
            <a:endParaRPr lang="en-IN" dirty="0"/>
          </a:p>
        </p:txBody>
      </p:sp>
      <p:sp>
        <p:nvSpPr>
          <p:cNvPr id="4" name="TextBox 3">
            <a:extLst>
              <a:ext uri="{FF2B5EF4-FFF2-40B4-BE49-F238E27FC236}">
                <a16:creationId xmlns:a16="http://schemas.microsoft.com/office/drawing/2014/main" id="{95B58202-6E53-7846-1449-56D7F009E90A}"/>
              </a:ext>
            </a:extLst>
          </p:cNvPr>
          <p:cNvSpPr txBox="1"/>
          <p:nvPr/>
        </p:nvSpPr>
        <p:spPr>
          <a:xfrm>
            <a:off x="3050722" y="1172286"/>
            <a:ext cx="6101442" cy="5262979"/>
          </a:xfrm>
          <a:prstGeom prst="rect">
            <a:avLst/>
          </a:prstGeom>
          <a:noFill/>
        </p:spPr>
        <p:txBody>
          <a:bodyPr wrap="square">
            <a:spAutoFit/>
          </a:bodyPr>
          <a:lstStyle/>
          <a:p>
            <a:pPr algn="l"/>
            <a:r>
              <a:rPr lang="en-IN" sz="1200" b="1" i="0" dirty="0">
                <a:solidFill>
                  <a:srgbClr val="CCCCCC"/>
                </a:solidFill>
                <a:effectLst/>
                <a:latin typeface="Consolas" panose="020B0609020204030204" pitchFamily="49" charset="0"/>
              </a:rPr>
              <a:t>id int64 </a:t>
            </a:r>
          </a:p>
          <a:p>
            <a:pPr algn="l"/>
            <a:r>
              <a:rPr lang="en-IN" sz="1200" b="1" i="0" dirty="0">
                <a:solidFill>
                  <a:srgbClr val="CCCCCC"/>
                </a:solidFill>
                <a:effectLst/>
                <a:latin typeface="Consolas" panose="020B0609020204030204" pitchFamily="49" charset="0"/>
              </a:rPr>
              <a:t>diagnosis object </a:t>
            </a:r>
            <a:r>
              <a:rPr lang="en-IN" sz="1200" b="1" i="0" dirty="0" err="1">
                <a:solidFill>
                  <a:srgbClr val="CCCCCC"/>
                </a:solidFill>
                <a:effectLst/>
                <a:latin typeface="Consolas" panose="020B0609020204030204" pitchFamily="49" charset="0"/>
              </a:rPr>
              <a:t>radius_mean</a:t>
            </a:r>
            <a:r>
              <a:rPr lang="en-IN" sz="1200" b="1" i="0" dirty="0">
                <a:solidFill>
                  <a:srgbClr val="CCCCCC"/>
                </a:solidFill>
                <a:effectLst/>
                <a:latin typeface="Consolas" panose="020B0609020204030204" pitchFamily="49" charset="0"/>
              </a:rPr>
              <a:t> float64 </a:t>
            </a:r>
            <a:r>
              <a:rPr lang="en-IN" sz="1200" b="1" i="0" dirty="0" err="1">
                <a:solidFill>
                  <a:srgbClr val="CCCCCC"/>
                </a:solidFill>
                <a:effectLst/>
                <a:latin typeface="Consolas" panose="020B0609020204030204" pitchFamily="49" charset="0"/>
              </a:rPr>
              <a:t>texture_mean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perimeter_mean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area_mean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smoothness_mean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compactness_mean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concavity_mean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concave_points_mean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symmetry_mean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fractal_dimension_mean</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radius_se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texture_se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perimeter_se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area_se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smoothness_se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compactness_se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concavity_se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concave_points_se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symmetry_se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fractal_dimension_se</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radius_worst</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texture_worst</a:t>
            </a:r>
            <a:r>
              <a:rPr lang="en-IN" sz="1200" b="1" i="0" dirty="0">
                <a:solidFill>
                  <a:srgbClr val="CCCCCC"/>
                </a:solidFill>
                <a:effectLst/>
                <a:latin typeface="Consolas" panose="020B0609020204030204" pitchFamily="49" charset="0"/>
              </a:rPr>
              <a:t> float64 </a:t>
            </a:r>
          </a:p>
          <a:p>
            <a:pPr algn="l"/>
            <a:r>
              <a:rPr lang="en-IN" sz="1200" b="1" i="0" dirty="0" err="1">
                <a:solidFill>
                  <a:srgbClr val="CCCCCC"/>
                </a:solidFill>
                <a:effectLst/>
                <a:latin typeface="Consolas" panose="020B0609020204030204" pitchFamily="49" charset="0"/>
              </a:rPr>
              <a:t>perimeter_worst</a:t>
            </a:r>
            <a:r>
              <a:rPr lang="en-IN" sz="1200" b="1" i="0" dirty="0">
                <a:solidFill>
                  <a:srgbClr val="CCCCCC"/>
                </a:solidFill>
                <a:effectLst/>
                <a:latin typeface="Consolas" panose="020B0609020204030204" pitchFamily="49" charset="0"/>
              </a:rPr>
              <a:t> float64...</a:t>
            </a:r>
          </a:p>
          <a:p>
            <a:r>
              <a:rPr lang="en-IN" sz="1200" b="1" i="0" dirty="0" err="1">
                <a:solidFill>
                  <a:srgbClr val="CCCCCC"/>
                </a:solidFill>
                <a:effectLst/>
                <a:latin typeface="Consolas" panose="020B0609020204030204" pitchFamily="49" charset="0"/>
              </a:rPr>
              <a:t>concavity_worst</a:t>
            </a:r>
            <a:r>
              <a:rPr lang="en-IN" sz="1200" b="1" i="0" dirty="0">
                <a:solidFill>
                  <a:srgbClr val="CCCCCC"/>
                </a:solidFill>
                <a:effectLst/>
                <a:latin typeface="Consolas" panose="020B0609020204030204" pitchFamily="49" charset="0"/>
              </a:rPr>
              <a:t> float64 </a:t>
            </a:r>
          </a:p>
          <a:p>
            <a:r>
              <a:rPr lang="en-IN" sz="1200" b="1" i="0" dirty="0" err="1">
                <a:solidFill>
                  <a:srgbClr val="CCCCCC"/>
                </a:solidFill>
                <a:effectLst/>
                <a:latin typeface="Consolas" panose="020B0609020204030204" pitchFamily="49" charset="0"/>
              </a:rPr>
              <a:t>concave_points_worst</a:t>
            </a:r>
            <a:r>
              <a:rPr lang="en-IN" sz="1200" b="1" i="0" dirty="0">
                <a:solidFill>
                  <a:srgbClr val="CCCCCC"/>
                </a:solidFill>
                <a:effectLst/>
                <a:latin typeface="Consolas" panose="020B0609020204030204" pitchFamily="49" charset="0"/>
              </a:rPr>
              <a:t> float64 </a:t>
            </a:r>
          </a:p>
          <a:p>
            <a:r>
              <a:rPr lang="en-IN" sz="1200" b="1" i="0" dirty="0" err="1">
                <a:solidFill>
                  <a:srgbClr val="CCCCCC"/>
                </a:solidFill>
                <a:effectLst/>
                <a:latin typeface="Consolas" panose="020B0609020204030204" pitchFamily="49" charset="0"/>
              </a:rPr>
              <a:t>symmetry_worst</a:t>
            </a:r>
            <a:r>
              <a:rPr lang="en-IN" sz="1200" b="1" i="0" dirty="0">
                <a:solidFill>
                  <a:srgbClr val="CCCCCC"/>
                </a:solidFill>
                <a:effectLst/>
                <a:latin typeface="Consolas" panose="020B0609020204030204" pitchFamily="49" charset="0"/>
              </a:rPr>
              <a:t> float64 </a:t>
            </a:r>
          </a:p>
          <a:p>
            <a:r>
              <a:rPr lang="en-IN" sz="1200" b="1" i="0" dirty="0" err="1">
                <a:solidFill>
                  <a:srgbClr val="CCCCCC"/>
                </a:solidFill>
                <a:effectLst/>
                <a:latin typeface="Consolas" panose="020B0609020204030204" pitchFamily="49" charset="0"/>
              </a:rPr>
              <a:t>fractal_dimension_worst</a:t>
            </a:r>
            <a:r>
              <a:rPr lang="en-IN" sz="1200" b="1" i="0" dirty="0">
                <a:solidFill>
                  <a:srgbClr val="CCCCCC"/>
                </a:solidFill>
                <a:effectLst/>
                <a:latin typeface="Consolas" panose="020B0609020204030204" pitchFamily="49" charset="0"/>
              </a:rPr>
              <a:t> float64 </a:t>
            </a:r>
          </a:p>
          <a:p>
            <a:r>
              <a:rPr lang="en-IN" sz="1200" b="1" i="0" dirty="0" err="1">
                <a:solidFill>
                  <a:srgbClr val="CCCCCC"/>
                </a:solidFill>
                <a:effectLst/>
                <a:latin typeface="Consolas" panose="020B0609020204030204" pitchFamily="49" charset="0"/>
              </a:rPr>
              <a:t>dtype</a:t>
            </a:r>
            <a:r>
              <a:rPr lang="en-IN" sz="1200" b="1" i="0" dirty="0">
                <a:solidFill>
                  <a:srgbClr val="CCCCCC"/>
                </a:solidFill>
                <a:effectLst/>
                <a:latin typeface="Consolas" panose="020B0609020204030204" pitchFamily="49" charset="0"/>
              </a:rPr>
              <a:t>: object</a:t>
            </a:r>
            <a:endParaRPr lang="en-IN" sz="1200" b="1" dirty="0"/>
          </a:p>
        </p:txBody>
      </p:sp>
    </p:spTree>
    <p:extLst>
      <p:ext uri="{BB962C8B-B14F-4D97-AF65-F5344CB8AC3E}">
        <p14:creationId xmlns:p14="http://schemas.microsoft.com/office/powerpoint/2010/main" val="328677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669133"/>
            <a:ext cx="8613775" cy="2598147"/>
          </a:xfrm>
          <a:prstGeom prst="rect">
            <a:avLst/>
          </a:prstGeom>
        </p:spPr>
        <p:txBody>
          <a:bodyPr vert="horz" wrap="square" lIns="0" tIns="12700" rIns="0" bIns="0" rtlCol="0">
            <a:spAutoFit/>
          </a:bodyPr>
          <a:lstStyle/>
          <a:p>
            <a:pPr marL="12700" algn="just">
              <a:lnSpc>
                <a:spcPct val="100000"/>
              </a:lnSpc>
              <a:spcBef>
                <a:spcPts val="100"/>
              </a:spcBef>
            </a:pPr>
            <a:r>
              <a:rPr lang="en-US" sz="2400" dirty="0">
                <a:latin typeface="Trebuchet MS"/>
                <a:cs typeface="Trebuchet MS"/>
              </a:rPr>
              <a:t>In conclusion, utilizing Convolutional Neural Networks (CNN) in deep learning for breast cancer prediction shows promising results. Through the analysis of medical images, CNN algorithms can effectively detect patterns indicative of breast cancer, aiding in early diagnosis and treatment planning. This approach holds potential for improving patient outcomes and reducing mortality rates associated with breast cancer.</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2999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8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8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8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8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8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800" dirty="0">
                <a:latin typeface="Trebuchet MS" panose="020B0603020202020204" pitchFamily="3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763342" y="1878193"/>
            <a:ext cx="9142658" cy="3693319"/>
          </a:xfrm>
          <a:prstGeom prst="rect">
            <a:avLst/>
          </a:prstGeom>
          <a:noFill/>
        </p:spPr>
        <p:txBody>
          <a:bodyPr wrap="square">
            <a:spAutoFit/>
          </a:bodyPr>
          <a:lstStyle/>
          <a:p>
            <a:pPr algn="just"/>
            <a:endParaRPr lang="en-IN" b="1" dirty="0">
              <a:latin typeface="Trebuchet MS" panose="020B0603020202020204" pitchFamily="34" charset="0"/>
            </a:endParaRPr>
          </a:p>
          <a:p>
            <a:pPr algn="just"/>
            <a:r>
              <a:rPr lang="en-US" dirty="0">
                <a:latin typeface="Trebuchet MS" panose="020B0603020202020204" pitchFamily="34" charset="0"/>
              </a:rPr>
              <a:t>Breast cancer is one of the most prevalent cancers affecting women worldwide, with early detection being crucial for effective treatment and improved prognosis. Traditional methods of diagnosis, such as mammography and biopsies, are invasive, time-consuming, and may not always be accurate. Therefore, there is a growing interest in utilizing advanced computational techniques, such as deep learning, to develop non-invasive and efficient methods for breast cancer </a:t>
            </a:r>
            <a:r>
              <a:rPr lang="en-US" dirty="0" err="1">
                <a:latin typeface="Trebuchet MS" panose="020B0603020202020204" pitchFamily="34" charset="0"/>
              </a:rPr>
              <a:t>prediction.The</a:t>
            </a:r>
            <a:r>
              <a:rPr lang="en-US" dirty="0">
                <a:latin typeface="Trebuchet MS" panose="020B0603020202020204" pitchFamily="34" charset="0"/>
              </a:rPr>
              <a:t> problem at hand is to develop a robust deep learning model, specifically a Convolutional Neural Network (CNN), capable of accurately predicting the presence of breast cancer from medical images, such as mammograms or histopathological images of breast tissue samples. The CNN algorithm will be trained on a large dataset of labeled images, consisting of both cancerous and non-cancerous samples, to learn complex patterns and features indicative of breast cancer.</a:t>
            </a:r>
            <a:endParaRPr lang="en-IN" dirty="0">
              <a:latin typeface="Trebuchet MS" panose="020B0603020202020204" pitchFamily="34" charset="0"/>
            </a:endParaRP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1527660"/>
            <a:ext cx="7090728" cy="3970318"/>
          </a:xfrm>
          <a:prstGeom prst="rect">
            <a:avLst/>
          </a:prstGeom>
          <a:noFill/>
        </p:spPr>
        <p:txBody>
          <a:bodyPr wrap="square">
            <a:spAutoFit/>
          </a:bodyPr>
          <a:lstStyle/>
          <a:p>
            <a:pPr algn="just"/>
            <a:r>
              <a:rPr lang="en-US" dirty="0">
                <a:latin typeface="Trebuchet MS" panose="020B0603020202020204" pitchFamily="34" charset="0"/>
              </a:rPr>
              <a:t>Our study proposes a convolutional neural network (CNN) algorithm for breast cancer prediction leveraging deep learning techniques. By analyzing medical imaging data, our model aims to accurately classify breast tissue into malignant or benign categories. Through extensive training on diverse datasets, our CNN demonstrates robust performance in identifying subtle patterns indicative of cancerous growth. This innovative approach offers a promising avenue for early detection and diagnosis of breast cancer, potentially improving patient outcomes and reducing mortality rates. The utilization of deep learning algorithms in medical imaging holds great potential for enhancing the efficiency and accuracy of breast cancer screening programs. Our findings contribute to the growing body of research exploring the intersection of artificial intelligence and healthcare.</a:t>
            </a:r>
            <a:endParaRPr lang="en-IN"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2105728"/>
            <a:ext cx="7561181" cy="3693319"/>
          </a:xfrm>
          <a:prstGeom prst="rect">
            <a:avLst/>
          </a:prstGeom>
          <a:noFill/>
        </p:spPr>
        <p:txBody>
          <a:bodyPr wrap="square">
            <a:spAutoFit/>
          </a:bodyPr>
          <a:lstStyle/>
          <a:p>
            <a:pPr algn="just"/>
            <a:r>
              <a:rPr lang="en-US" dirty="0">
                <a:latin typeface="Trebuchet MS" panose="020B0603020202020204" pitchFamily="34" charset="0"/>
              </a:rPr>
              <a:t>A system approach in breast cancer prediction using CNN (Convolutional Neural Network) algorithm in deep learning involves developing a comprehensive framework that incorporates data preprocessing, model architecture design, training, and evaluation stages. CNNs are particularly effective for image-based tasks like breast cancer detection from mammograms. The system would include steps such as image acquisition, preprocessing (like normalization and augmentation), CNN model construction (with appropriate layers like convolutional, pooling, and fully connected), training with labeled data, validation to fine-tune parameters, and finally, testing on unseen data for performance evaluation. The system's goal is to accurately predict the presence or absence of breast cancer based on input images, aiding in early diagnosis and treatment.</a:t>
            </a:r>
            <a:endParaRPr lang="en-IN"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1230296" y="1401663"/>
            <a:ext cx="7770829" cy="5324535"/>
          </a:xfrm>
          <a:prstGeom prst="rect">
            <a:avLst/>
          </a:prstGeom>
          <a:noFill/>
        </p:spPr>
        <p:txBody>
          <a:bodyPr wrap="square">
            <a:spAutoFit/>
          </a:bodyPr>
          <a:lstStyle/>
          <a:p>
            <a:pPr algn="just"/>
            <a:r>
              <a:rPr lang="en-US" sz="2000" dirty="0">
                <a:latin typeface="Trebuchet MS" panose="020B0603020202020204" pitchFamily="34" charset="0"/>
              </a:rPr>
              <a:t> Algorithm for breast cancer prediction using CNN (Convolutional Neural Network) in deep learning:</a:t>
            </a:r>
          </a:p>
          <a:p>
            <a:pPr marL="342900" indent="-342900" algn="just">
              <a:buAutoNum type="arabicPeriod"/>
            </a:pPr>
            <a:r>
              <a:rPr lang="en-US" sz="2000" dirty="0">
                <a:latin typeface="Trebuchet MS" panose="020B0603020202020204" pitchFamily="34" charset="0"/>
              </a:rPr>
              <a:t>*Data Collection*: Gather a dataset of breast cancer images, labeled with their respective diagnoses (benign or malignant).</a:t>
            </a:r>
          </a:p>
          <a:p>
            <a:pPr algn="just"/>
            <a:r>
              <a:rPr lang="en-US" sz="2000" dirty="0">
                <a:latin typeface="Trebuchet MS" panose="020B0603020202020204" pitchFamily="34" charset="0"/>
              </a:rPr>
              <a:t>2. *Data Preprocessing*: Resize images to a uniform size, normalize pixel values, and augment data if necessary to increase dataset diversity.</a:t>
            </a:r>
          </a:p>
          <a:p>
            <a:pPr algn="just"/>
            <a:r>
              <a:rPr lang="en-US" sz="2000" dirty="0">
                <a:latin typeface="Trebuchet MS" panose="020B0603020202020204" pitchFamily="34" charset="0"/>
              </a:rPr>
              <a:t>3. *Model Architecture*: Design a CNN architecture suitable for image classification tasks. Typical layers include convolutional layers, pooling layers, and fully connected layers.</a:t>
            </a:r>
          </a:p>
          <a:p>
            <a:pPr algn="just"/>
            <a:r>
              <a:rPr lang="en-US" sz="2000" dirty="0">
                <a:latin typeface="Trebuchet MS" panose="020B0603020202020204" pitchFamily="34" charset="0"/>
              </a:rPr>
              <a:t>4. *Training*: Split the dataset into training and validation sets. Train the CNN using the training set, optimizing it to minimize a loss function (e.g., cross-entropy loss) using an optimizer (e.g., Adam).</a:t>
            </a:r>
          </a:p>
          <a:p>
            <a:pPr algn="just"/>
            <a:r>
              <a:rPr lang="en-US" sz="2000" dirty="0">
                <a:latin typeface="Trebuchet MS" panose="020B0603020202020204" pitchFamily="34" charset="0"/>
              </a:rPr>
              <a:t>5. *Validation*: Evaluate the model's performance on the validation set to ensure it's not overfitting. Adjust hyperparameters and architecture if necessary.</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3477875"/>
          </a:xfrm>
          <a:prstGeom prst="rect">
            <a:avLst/>
          </a:prstGeom>
          <a:noFill/>
        </p:spPr>
        <p:txBody>
          <a:bodyPr wrap="square">
            <a:spAutoFit/>
          </a:bodyPr>
          <a:lstStyle/>
          <a:p>
            <a:pPr algn="just"/>
            <a:r>
              <a:rPr lang="en-US" sz="2000" dirty="0">
                <a:latin typeface="Trebuchet MS" panose="020B0603020202020204" pitchFamily="34" charset="0"/>
              </a:rPr>
              <a:t>.6. *Testing*: Assess the trained model's performance on an unseen test dataset to evaluate its generalization ability.</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7. *Deployment*: Deploy the trained model for real-world breast cancer prediction tasks, ensuring proper integration into the target environment.</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8. *Monitoring and Updates*: Continuously monitor the model's performance and update it as necessary to maintain accuracy and relevance over </a:t>
            </a:r>
            <a:r>
              <a:rPr lang="en-US" sz="2000" dirty="0" err="1">
                <a:latin typeface="Trebuchet MS" panose="020B0603020202020204" pitchFamily="34" charset="0"/>
              </a:rPr>
              <a:t>time.Remember</a:t>
            </a:r>
            <a:r>
              <a:rPr lang="en-US" sz="2000" dirty="0">
                <a:latin typeface="Trebuchet MS" panose="020B0603020202020204" pitchFamily="34" charset="0"/>
              </a:rPr>
              <a:t>, this is a high-level overview. Each step involves various detailed processes and considerations.</a:t>
            </a:r>
            <a:endParaRPr lang="en-IN" sz="2000" dirty="0">
              <a:latin typeface="Trebuchet MS" panose="020B0603020202020204" pitchFamily="34" charset="0"/>
            </a:endParaRPr>
          </a:p>
        </p:txBody>
      </p:sp>
    </p:spTree>
    <p:extLst>
      <p:ext uri="{BB962C8B-B14F-4D97-AF65-F5344CB8AC3E}">
        <p14:creationId xmlns:p14="http://schemas.microsoft.com/office/powerpoint/2010/main" val="183125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22" name="TextBox 21">
            <a:extLst>
              <a:ext uri="{FF2B5EF4-FFF2-40B4-BE49-F238E27FC236}">
                <a16:creationId xmlns:a16="http://schemas.microsoft.com/office/drawing/2014/main" id="{717DDF85-EA5F-6F1D-8F36-40B85EE23947}"/>
              </a:ext>
            </a:extLst>
          </p:cNvPr>
          <p:cNvSpPr txBox="1"/>
          <p:nvPr/>
        </p:nvSpPr>
        <p:spPr>
          <a:xfrm>
            <a:off x="4500471" y="5632207"/>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 1</a:t>
            </a:r>
            <a:endParaRPr lang="en-IN" sz="2400" dirty="0">
              <a:latin typeface="Trebuchet MS" panose="020B0603020202020204" pitchFamily="34" charset="0"/>
            </a:endParaRPr>
          </a:p>
        </p:txBody>
      </p:sp>
      <p:sp>
        <p:nvSpPr>
          <p:cNvPr id="10" name="TextBox 9">
            <a:extLst>
              <a:ext uri="{FF2B5EF4-FFF2-40B4-BE49-F238E27FC236}">
                <a16:creationId xmlns:a16="http://schemas.microsoft.com/office/drawing/2014/main" id="{5B08EEC0-D2CF-D6DF-EC9A-3799DE317F7B}"/>
              </a:ext>
            </a:extLst>
          </p:cNvPr>
          <p:cNvSpPr txBox="1"/>
          <p:nvPr/>
        </p:nvSpPr>
        <p:spPr>
          <a:xfrm>
            <a:off x="2181498" y="1066800"/>
            <a:ext cx="6101442" cy="5016758"/>
          </a:xfrm>
          <a:prstGeom prst="rect">
            <a:avLst/>
          </a:prstGeom>
          <a:noFill/>
        </p:spPr>
        <p:txBody>
          <a:bodyPr wrap="square">
            <a:spAutoFit/>
          </a:bodyPr>
          <a:lstStyle/>
          <a:p>
            <a:pPr algn="just"/>
            <a:r>
              <a:rPr lang="en-IN" sz="2000" b="1" i="0" dirty="0">
                <a:solidFill>
                  <a:srgbClr val="CCCCCC"/>
                </a:solidFill>
                <a:effectLst/>
                <a:latin typeface="Consolas" panose="020B0609020204030204" pitchFamily="49" charset="0"/>
              </a:rPr>
              <a:t>id 0 </a:t>
            </a:r>
          </a:p>
          <a:p>
            <a:pPr algn="just"/>
            <a:r>
              <a:rPr lang="en-IN" sz="2000" b="1" i="0" dirty="0">
                <a:solidFill>
                  <a:srgbClr val="CCCCCC"/>
                </a:solidFill>
                <a:effectLst/>
                <a:latin typeface="Consolas" panose="020B0609020204030204" pitchFamily="49" charset="0"/>
              </a:rPr>
              <a:t>diagnosis 0</a:t>
            </a:r>
          </a:p>
          <a:p>
            <a:pPr algn="just"/>
            <a:r>
              <a:rPr lang="en-IN" sz="2000" b="1" i="0" dirty="0" err="1">
                <a:solidFill>
                  <a:srgbClr val="CCCCCC"/>
                </a:solidFill>
                <a:effectLst/>
                <a:latin typeface="Consolas" panose="020B0609020204030204" pitchFamily="49" charset="0"/>
              </a:rPr>
              <a:t>radius_mean</a:t>
            </a:r>
            <a:r>
              <a:rPr lang="en-IN" sz="2000" b="1" dirty="0">
                <a:solidFill>
                  <a:srgbClr val="CCCCCC"/>
                </a:solidFill>
                <a:latin typeface="Consolas" panose="020B0609020204030204" pitchFamily="49" charset="0"/>
              </a:rPr>
              <a:t> 0</a:t>
            </a:r>
            <a:endParaRPr lang="en-IN" sz="2000" b="1" i="0" dirty="0">
              <a:solidFill>
                <a:srgbClr val="CCCCCC"/>
              </a:solidFill>
              <a:effectLst/>
              <a:latin typeface="Consolas" panose="020B0609020204030204" pitchFamily="49" charset="0"/>
            </a:endParaRPr>
          </a:p>
          <a:p>
            <a:pPr algn="just"/>
            <a:r>
              <a:rPr lang="en-IN" sz="2000" b="1" i="0" dirty="0" err="1">
                <a:solidFill>
                  <a:srgbClr val="CCCCCC"/>
                </a:solidFill>
                <a:effectLst/>
                <a:latin typeface="Consolas" panose="020B0609020204030204" pitchFamily="49" charset="0"/>
              </a:rPr>
              <a:t>texture_mean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perimeter_mean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area_mean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smoothness_mean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compactness_mean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concavity_mean</a:t>
            </a:r>
            <a:r>
              <a:rPr lang="en-IN" sz="2000" b="1" i="0" dirty="0">
                <a:solidFill>
                  <a:srgbClr val="CCCCCC"/>
                </a:solidFill>
                <a:effectLst/>
                <a:latin typeface="Consolas" panose="020B0609020204030204" pitchFamily="49" charset="0"/>
              </a:rPr>
              <a:t> 0</a:t>
            </a:r>
          </a:p>
          <a:p>
            <a:pPr algn="just"/>
            <a:r>
              <a:rPr lang="en-IN" sz="2000" b="1" i="0" dirty="0" err="1">
                <a:solidFill>
                  <a:srgbClr val="CCCCCC"/>
                </a:solidFill>
                <a:effectLst/>
                <a:latin typeface="Consolas" panose="020B0609020204030204" pitchFamily="49" charset="0"/>
              </a:rPr>
              <a:t>concave_points_mean</a:t>
            </a:r>
            <a:r>
              <a:rPr lang="en-IN" sz="2000" b="1" i="0" dirty="0">
                <a:solidFill>
                  <a:srgbClr val="CCCCCC"/>
                </a:solidFill>
                <a:effectLst/>
                <a:latin typeface="Consolas" panose="020B0609020204030204" pitchFamily="49" charset="0"/>
              </a:rPr>
              <a:t> 0</a:t>
            </a:r>
          </a:p>
          <a:p>
            <a:pPr algn="just"/>
            <a:r>
              <a:rPr lang="en-IN" sz="2000" b="1" i="0" dirty="0" err="1">
                <a:solidFill>
                  <a:srgbClr val="CCCCCC"/>
                </a:solidFill>
                <a:effectLst/>
                <a:latin typeface="Consolas" panose="020B0609020204030204" pitchFamily="49" charset="0"/>
              </a:rPr>
              <a:t>symmetry_mean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fractal_dimension_mean</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radius_se</a:t>
            </a:r>
            <a:r>
              <a:rPr lang="en-IN" sz="2000" b="1" i="0" dirty="0">
                <a:solidFill>
                  <a:srgbClr val="CCCCCC"/>
                </a:solidFill>
                <a:effectLst/>
                <a:latin typeface="Consolas" panose="020B0609020204030204" pitchFamily="49" charset="0"/>
              </a:rPr>
              <a:t> 0 </a:t>
            </a:r>
            <a:r>
              <a:rPr lang="en-IN" sz="2000" b="1" i="0" dirty="0" err="1">
                <a:solidFill>
                  <a:srgbClr val="CCCCCC"/>
                </a:solidFill>
                <a:effectLst/>
                <a:latin typeface="Consolas" panose="020B0609020204030204" pitchFamily="49" charset="0"/>
              </a:rPr>
              <a:t>texture_se</a:t>
            </a:r>
            <a:r>
              <a:rPr lang="en-IN" sz="2000" b="1" i="0" dirty="0">
                <a:solidFill>
                  <a:srgbClr val="CCCCCC"/>
                </a:solidFill>
                <a:effectLst/>
                <a:latin typeface="Consolas" panose="020B0609020204030204" pitchFamily="49" charset="0"/>
              </a:rPr>
              <a:t> 0 </a:t>
            </a:r>
          </a:p>
          <a:p>
            <a:pPr algn="just"/>
            <a:r>
              <a:rPr lang="en-IN" sz="2000" b="1" i="0" dirty="0" err="1">
                <a:solidFill>
                  <a:srgbClr val="CCCCCC"/>
                </a:solidFill>
                <a:effectLst/>
                <a:latin typeface="Consolas" panose="020B0609020204030204" pitchFamily="49" charset="0"/>
              </a:rPr>
              <a:t>perimeter_se</a:t>
            </a:r>
            <a:r>
              <a:rPr lang="en-IN" sz="2000" b="1" i="0" dirty="0">
                <a:solidFill>
                  <a:srgbClr val="CCCCCC"/>
                </a:solidFill>
                <a:effectLst/>
                <a:latin typeface="Consolas" panose="020B0609020204030204" pitchFamily="49" charset="0"/>
              </a:rPr>
              <a:t> 0</a:t>
            </a:r>
          </a:p>
          <a:p>
            <a:pPr algn="just"/>
            <a:r>
              <a:rPr lang="en-IN" sz="2000" b="1" i="0" dirty="0" err="1">
                <a:solidFill>
                  <a:srgbClr val="CCCCCC"/>
                </a:solidFill>
                <a:effectLst/>
                <a:latin typeface="Consolas" panose="020B0609020204030204" pitchFamily="49" charset="0"/>
              </a:rPr>
              <a:t>area_se</a:t>
            </a:r>
            <a:r>
              <a:rPr lang="en-IN" sz="2000" b="1" i="0" dirty="0">
                <a:solidFill>
                  <a:srgbClr val="CCCCCC"/>
                </a:solidFill>
                <a:effectLst/>
                <a:latin typeface="Consolas" panose="020B0609020204030204" pitchFamily="49" charset="0"/>
              </a:rPr>
              <a:t> 0</a:t>
            </a:r>
          </a:p>
          <a:p>
            <a:pPr algn="just"/>
            <a:r>
              <a:rPr lang="en-IN" sz="2000" b="1" i="0" dirty="0" err="1">
                <a:solidFill>
                  <a:srgbClr val="CCCCCC"/>
                </a:solidFill>
                <a:effectLst/>
                <a:latin typeface="Consolas" panose="020B0609020204030204" pitchFamily="49" charset="0"/>
              </a:rPr>
              <a:t>smoothness_se</a:t>
            </a:r>
            <a:r>
              <a:rPr lang="en-IN" sz="2000" b="1" i="0" dirty="0">
                <a:solidFill>
                  <a:srgbClr val="CCCCCC"/>
                </a:solidFill>
                <a:effectLst/>
                <a:latin typeface="Consolas" panose="020B0609020204030204" pitchFamily="49" charset="0"/>
              </a:rPr>
              <a:t> 0</a:t>
            </a:r>
            <a:endParaRPr lang="en-I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 2</a:t>
            </a:r>
            <a:endParaRPr lang="en-IN" sz="2400" dirty="0">
              <a:latin typeface="Trebuchet MS" panose="020B0603020202020204" pitchFamily="34" charset="0"/>
            </a:endParaRPr>
          </a:p>
        </p:txBody>
      </p:sp>
      <p:sp>
        <p:nvSpPr>
          <p:cNvPr id="9" name="TextBox 8">
            <a:extLst>
              <a:ext uri="{FF2B5EF4-FFF2-40B4-BE49-F238E27FC236}">
                <a16:creationId xmlns:a16="http://schemas.microsoft.com/office/drawing/2014/main" id="{7D57D44C-5E51-4D44-79BC-8140817F89D8}"/>
              </a:ext>
            </a:extLst>
          </p:cNvPr>
          <p:cNvSpPr txBox="1"/>
          <p:nvPr/>
        </p:nvSpPr>
        <p:spPr>
          <a:xfrm>
            <a:off x="1978479" y="1295400"/>
            <a:ext cx="6101442" cy="4893647"/>
          </a:xfrm>
          <a:prstGeom prst="rect">
            <a:avLst/>
          </a:prstGeom>
          <a:noFill/>
        </p:spPr>
        <p:txBody>
          <a:bodyPr wrap="square">
            <a:spAutoFit/>
          </a:bodyPr>
          <a:lstStyle/>
          <a:p>
            <a:pPr algn="l"/>
            <a:r>
              <a:rPr lang="en-IN" sz="2400" b="1" i="0" dirty="0" err="1">
                <a:solidFill>
                  <a:srgbClr val="CCCCCC"/>
                </a:solidFill>
                <a:effectLst/>
                <a:latin typeface="Consolas" panose="020B0609020204030204" pitchFamily="49" charset="0"/>
              </a:rPr>
              <a:t>compactness_se</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concavity_se</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concave_points_se</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symmetry_se</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fractal_dimension_se</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radius_worst</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texture_worst</a:t>
            </a:r>
            <a:r>
              <a:rPr lang="en-IN" sz="2400" b="1" i="0" dirty="0">
                <a:solidFill>
                  <a:srgbClr val="CCCCCC"/>
                </a:solidFill>
                <a:effectLst/>
                <a:latin typeface="Consolas" panose="020B0609020204030204" pitchFamily="49" charset="0"/>
              </a:rPr>
              <a:t> 0 </a:t>
            </a:r>
          </a:p>
          <a:p>
            <a:pPr algn="l"/>
            <a:r>
              <a:rPr lang="en-IN" sz="2400" b="1" i="0" dirty="0" err="1">
                <a:solidFill>
                  <a:srgbClr val="CCCCCC"/>
                </a:solidFill>
                <a:effectLst/>
                <a:latin typeface="Consolas" panose="020B0609020204030204" pitchFamily="49" charset="0"/>
              </a:rPr>
              <a:t>perimeter_worst</a:t>
            </a:r>
            <a:r>
              <a:rPr lang="en-IN" sz="2400" b="1" i="0" dirty="0">
                <a:solidFill>
                  <a:srgbClr val="CCCCCC"/>
                </a:solidFill>
                <a:effectLst/>
                <a:latin typeface="Consolas" panose="020B0609020204030204" pitchFamily="49" charset="0"/>
              </a:rPr>
              <a:t> 0...</a:t>
            </a:r>
          </a:p>
          <a:p>
            <a:r>
              <a:rPr lang="en-IN" sz="2400" b="1" i="0" dirty="0" err="1">
                <a:solidFill>
                  <a:srgbClr val="CCCCCC"/>
                </a:solidFill>
                <a:effectLst/>
                <a:latin typeface="Consolas" panose="020B0609020204030204" pitchFamily="49" charset="0"/>
              </a:rPr>
              <a:t>concavity_worst</a:t>
            </a:r>
            <a:r>
              <a:rPr lang="en-IN" sz="2400" b="1" i="0" dirty="0">
                <a:solidFill>
                  <a:srgbClr val="CCCCCC"/>
                </a:solidFill>
                <a:effectLst/>
                <a:latin typeface="Consolas" panose="020B0609020204030204" pitchFamily="49" charset="0"/>
              </a:rPr>
              <a:t> 0 </a:t>
            </a:r>
          </a:p>
          <a:p>
            <a:r>
              <a:rPr lang="en-IN" sz="2400" b="1" i="0" dirty="0" err="1">
                <a:solidFill>
                  <a:srgbClr val="CCCCCC"/>
                </a:solidFill>
                <a:effectLst/>
                <a:latin typeface="Consolas" panose="020B0609020204030204" pitchFamily="49" charset="0"/>
              </a:rPr>
              <a:t>concave_points_worst</a:t>
            </a:r>
            <a:r>
              <a:rPr lang="en-IN" sz="2400" b="1" i="0" dirty="0">
                <a:solidFill>
                  <a:srgbClr val="CCCCCC"/>
                </a:solidFill>
                <a:effectLst/>
                <a:latin typeface="Consolas" panose="020B0609020204030204" pitchFamily="49" charset="0"/>
              </a:rPr>
              <a:t> 0 </a:t>
            </a:r>
          </a:p>
          <a:p>
            <a:r>
              <a:rPr lang="en-IN" sz="2400" b="1" i="0" dirty="0" err="1">
                <a:solidFill>
                  <a:srgbClr val="CCCCCC"/>
                </a:solidFill>
                <a:effectLst/>
                <a:latin typeface="Consolas" panose="020B0609020204030204" pitchFamily="49" charset="0"/>
              </a:rPr>
              <a:t>symmetry_worst</a:t>
            </a:r>
            <a:r>
              <a:rPr lang="en-IN" sz="2400" b="1" i="0" dirty="0">
                <a:solidFill>
                  <a:srgbClr val="CCCCCC"/>
                </a:solidFill>
                <a:effectLst/>
                <a:latin typeface="Consolas" panose="020B0609020204030204" pitchFamily="49" charset="0"/>
              </a:rPr>
              <a:t> 0 </a:t>
            </a:r>
          </a:p>
          <a:p>
            <a:r>
              <a:rPr lang="en-IN" sz="2400" b="1" i="0" dirty="0" err="1">
                <a:solidFill>
                  <a:srgbClr val="CCCCCC"/>
                </a:solidFill>
                <a:effectLst/>
                <a:latin typeface="Consolas" panose="020B0609020204030204" pitchFamily="49" charset="0"/>
              </a:rPr>
              <a:t>fractal_dimension_worst</a:t>
            </a:r>
            <a:r>
              <a:rPr lang="en-IN" sz="2400" b="1" i="0" dirty="0">
                <a:solidFill>
                  <a:srgbClr val="CCCCCC"/>
                </a:solidFill>
                <a:effectLst/>
                <a:latin typeface="Consolas" panose="020B0609020204030204" pitchFamily="49" charset="0"/>
              </a:rPr>
              <a:t> 0 </a:t>
            </a:r>
          </a:p>
          <a:p>
            <a:r>
              <a:rPr lang="en-IN" sz="2400" b="1" i="0" dirty="0" err="1">
                <a:solidFill>
                  <a:srgbClr val="CCCCCC"/>
                </a:solidFill>
                <a:effectLst/>
                <a:latin typeface="Consolas" panose="020B0609020204030204" pitchFamily="49" charset="0"/>
              </a:rPr>
              <a:t>dtype</a:t>
            </a:r>
            <a:r>
              <a:rPr lang="en-IN" sz="2400" b="1" i="0" dirty="0">
                <a:solidFill>
                  <a:srgbClr val="CCCCCC"/>
                </a:solidFill>
                <a:effectLst/>
                <a:latin typeface="Consolas" panose="020B0609020204030204" pitchFamily="49" charset="0"/>
              </a:rPr>
              <a:t>: int64</a:t>
            </a:r>
            <a:endParaRPr lang="en-IN" sz="2400" b="1" dirty="0"/>
          </a:p>
        </p:txBody>
      </p:sp>
    </p:spTree>
    <p:extLst>
      <p:ext uri="{BB962C8B-B14F-4D97-AF65-F5344CB8AC3E}">
        <p14:creationId xmlns:p14="http://schemas.microsoft.com/office/powerpoint/2010/main" val="89863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1065</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Space Grotesk</vt:lpstr>
      <vt:lpstr>Trebuchet MS</vt:lpstr>
      <vt:lpstr>Office Theme</vt:lpstr>
      <vt:lpstr>PowerPoint Presentation</vt:lpstr>
      <vt:lpstr>OUTLINE</vt:lpstr>
      <vt:lpstr>PROBLEM STATEMENT</vt:lpstr>
      <vt:lpstr>PROPOSED SOLUTION</vt:lpstr>
      <vt:lpstr>SYSTEM APPROACH</vt:lpstr>
      <vt:lpstr>ALGORITHM</vt:lpstr>
      <vt:lpstr>ALGORITHM - CONT.</vt:lpstr>
      <vt:lpstr>RESULT</vt:lpstr>
      <vt:lpstr>RESULT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Renuga</dc:creator>
  <cp:lastModifiedBy>Renuga C</cp:lastModifiedBy>
  <cp:revision>7</cp:revision>
  <dcterms:created xsi:type="dcterms:W3CDTF">2024-03-31T04:10:31Z</dcterms:created>
  <dcterms:modified xsi:type="dcterms:W3CDTF">2024-03-31T07:22:26Z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