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7" d="100"/>
          <a:sy n="57" d="100"/>
        </p:scale>
        <p:origin x="9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1/16/2023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90000">
              <a:schemeClr val="bg1">
                <a:shade val="64000"/>
                <a:lumMod val="88000"/>
                <a:alpha val="94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366D-6B95-0ABD-806A-1398CE84AB36}"/>
              </a:ext>
            </a:extLst>
          </p:cNvPr>
          <p:cNvSpPr>
            <a:spLocks noGrp="1"/>
          </p:cNvSpPr>
          <p:nvPr>
            <p:ph type="ctrTitle"/>
          </p:nvPr>
        </p:nvSpPr>
        <p:spPr>
          <a:xfrm>
            <a:off x="1751012" y="106063"/>
            <a:ext cx="8689976" cy="2509213"/>
          </a:xfrm>
        </p:spPr>
        <p:txBody>
          <a:bodyPr/>
          <a:lstStyle/>
          <a:p>
            <a:r>
              <a:rPr lang="en-IN" dirty="0">
                <a:effectLst>
                  <a:outerShdw blurRad="38100" dist="38100" dir="2700000" algn="tl">
                    <a:srgbClr val="000000">
                      <a:alpha val="43137"/>
                    </a:srgbClr>
                  </a:outerShdw>
                </a:effectLst>
              </a:rPr>
              <a:t>Exploratory analysis of geolocational data</a:t>
            </a:r>
            <a:endParaRPr lang="en-IN" dirty="0"/>
          </a:p>
        </p:txBody>
      </p:sp>
      <p:sp>
        <p:nvSpPr>
          <p:cNvPr id="3" name="Subtitle 2">
            <a:extLst>
              <a:ext uri="{FF2B5EF4-FFF2-40B4-BE49-F238E27FC236}">
                <a16:creationId xmlns:a16="http://schemas.microsoft.com/office/drawing/2014/main" id="{83118105-0F54-B458-1C94-897D943EADFE}"/>
              </a:ext>
            </a:extLst>
          </p:cNvPr>
          <p:cNvSpPr>
            <a:spLocks noGrp="1"/>
          </p:cNvSpPr>
          <p:nvPr>
            <p:ph type="subTitle" idx="1"/>
          </p:nvPr>
        </p:nvSpPr>
        <p:spPr>
          <a:xfrm>
            <a:off x="1886550" y="2636464"/>
            <a:ext cx="8418900" cy="1671015"/>
          </a:xfrm>
        </p:spPr>
        <p:txBody>
          <a:bodyPr>
            <a:normAutofit/>
          </a:bodyPr>
          <a:lstStyle/>
          <a:p>
            <a:r>
              <a:rPr lang="en-IN" dirty="0"/>
              <a:t>Ram Pratap singh 1900300100177</a:t>
            </a:r>
          </a:p>
          <a:p>
            <a:r>
              <a:rPr lang="en-IN" dirty="0"/>
              <a:t>Prakhar </a:t>
            </a:r>
            <a:r>
              <a:rPr lang="en-IN" dirty="0" err="1"/>
              <a:t>pandey</a:t>
            </a:r>
            <a:r>
              <a:rPr lang="en-IN" dirty="0"/>
              <a:t> 1900300100158</a:t>
            </a:r>
          </a:p>
        </p:txBody>
      </p:sp>
      <p:pic>
        <p:nvPicPr>
          <p:cNvPr id="4" name="Google Shape;59;p13">
            <a:extLst>
              <a:ext uri="{FF2B5EF4-FFF2-40B4-BE49-F238E27FC236}">
                <a16:creationId xmlns:a16="http://schemas.microsoft.com/office/drawing/2014/main" id="{BC96F47E-1935-FC9A-CDC4-589DE60079C8}"/>
              </a:ext>
            </a:extLst>
          </p:cNvPr>
          <p:cNvPicPr preferRelativeResize="0"/>
          <p:nvPr/>
        </p:nvPicPr>
        <p:blipFill>
          <a:blip r:embed="rId2">
            <a:alphaModFix/>
          </a:blip>
          <a:stretch>
            <a:fillRect/>
          </a:stretch>
        </p:blipFill>
        <p:spPr>
          <a:xfrm>
            <a:off x="2590766" y="3629603"/>
            <a:ext cx="1131320" cy="1147915"/>
          </a:xfrm>
          <a:prstGeom prst="rect">
            <a:avLst/>
          </a:prstGeom>
          <a:noFill/>
          <a:ln>
            <a:noFill/>
          </a:ln>
        </p:spPr>
      </p:pic>
      <p:pic>
        <p:nvPicPr>
          <p:cNvPr id="5" name="Google Shape;58;p13">
            <a:extLst>
              <a:ext uri="{FF2B5EF4-FFF2-40B4-BE49-F238E27FC236}">
                <a16:creationId xmlns:a16="http://schemas.microsoft.com/office/drawing/2014/main" id="{6E6DB716-23F2-E48D-AEB6-EC4D7684CC4B}"/>
              </a:ext>
            </a:extLst>
          </p:cNvPr>
          <p:cNvPicPr preferRelativeResize="0"/>
          <p:nvPr/>
        </p:nvPicPr>
        <p:blipFill>
          <a:blip r:embed="rId3">
            <a:alphaModFix/>
          </a:blip>
          <a:stretch>
            <a:fillRect/>
          </a:stretch>
        </p:blipFill>
        <p:spPr>
          <a:xfrm>
            <a:off x="8428239" y="3584109"/>
            <a:ext cx="1211382" cy="1238902"/>
          </a:xfrm>
          <a:prstGeom prst="rect">
            <a:avLst/>
          </a:prstGeom>
          <a:noFill/>
          <a:ln>
            <a:noFill/>
          </a:ln>
        </p:spPr>
      </p:pic>
      <p:sp>
        <p:nvSpPr>
          <p:cNvPr id="7" name="TextBox 6">
            <a:extLst>
              <a:ext uri="{FF2B5EF4-FFF2-40B4-BE49-F238E27FC236}">
                <a16:creationId xmlns:a16="http://schemas.microsoft.com/office/drawing/2014/main" id="{D126C5EA-0449-7E22-B133-9BA7A86B3BAD}"/>
              </a:ext>
            </a:extLst>
          </p:cNvPr>
          <p:cNvSpPr txBox="1"/>
          <p:nvPr/>
        </p:nvSpPr>
        <p:spPr>
          <a:xfrm>
            <a:off x="3329307" y="4912221"/>
            <a:ext cx="5892753" cy="1200329"/>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GB" b="1" dirty="0">
                <a:ea typeface="Segoe UI Black" panose="020B0A02040204020203" pitchFamily="34" charset="0"/>
                <a:cs typeface="Calibri"/>
                <a:sym typeface="Calibri"/>
              </a:rPr>
              <a:t>I</a:t>
            </a:r>
            <a:r>
              <a:rPr lang="en-GB" sz="1800" b="1" dirty="0">
                <a:ea typeface="Segoe UI Black" panose="020B0A02040204020203" pitchFamily="34" charset="0"/>
                <a:cs typeface="Calibri"/>
                <a:sym typeface="Calibri"/>
              </a:rPr>
              <a:t>NDERPRASTHA ENGINEERING COLLEGE, GHAZIABAD, UTTAR PRADESH</a:t>
            </a:r>
          </a:p>
          <a:p>
            <a:pPr marL="0" lvl="0" indent="0" algn="ctr" rtl="0">
              <a:spcBef>
                <a:spcPts val="0"/>
              </a:spcBef>
              <a:spcAft>
                <a:spcPts val="0"/>
              </a:spcAft>
              <a:buClr>
                <a:schemeClr val="dk1"/>
              </a:buClr>
              <a:buSzPts val="1100"/>
              <a:buFont typeface="Arial"/>
              <a:buNone/>
            </a:pPr>
            <a:r>
              <a:rPr lang="en-GB" sz="1800" b="1" dirty="0">
                <a:ea typeface="Segoe UI Black" panose="020B0A02040204020203" pitchFamily="34" charset="0"/>
                <a:cs typeface="Calibri"/>
                <a:sym typeface="Calibri"/>
              </a:rPr>
              <a:t>AFFILIATED TO DR. A.P.J. ABDUL KALAM TECHNICAL UNIVERSITY, LUCKNOW, UTTAR PRADESH</a:t>
            </a:r>
          </a:p>
        </p:txBody>
      </p:sp>
    </p:spTree>
    <p:extLst>
      <p:ext uri="{BB962C8B-B14F-4D97-AF65-F5344CB8AC3E}">
        <p14:creationId xmlns:p14="http://schemas.microsoft.com/office/powerpoint/2010/main" val="298905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87216-A248-A7F9-B66F-ABD1DC273CF4}"/>
              </a:ext>
            </a:extLst>
          </p:cNvPr>
          <p:cNvSpPr txBox="1"/>
          <p:nvPr/>
        </p:nvSpPr>
        <p:spPr>
          <a:xfrm>
            <a:off x="4429821" y="278109"/>
            <a:ext cx="6094140" cy="646331"/>
          </a:xfrm>
          <a:prstGeom prst="rect">
            <a:avLst/>
          </a:prstGeom>
          <a:noFill/>
        </p:spPr>
        <p:txBody>
          <a:bodyPr wrap="square">
            <a:spAutoFit/>
          </a:bodyPr>
          <a:lstStyle/>
          <a:p>
            <a:r>
              <a:rPr lang="en-IN" sz="3600" b="1" dirty="0">
                <a:effectLst>
                  <a:outerShdw blurRad="38100" dist="38100" dir="2700000" algn="tl">
                    <a:srgbClr val="000000">
                      <a:alpha val="43137"/>
                    </a:srgbClr>
                  </a:outerShdw>
                </a:effectLst>
              </a:rPr>
              <a:t>CONTENTS</a:t>
            </a:r>
            <a:endParaRPr lang="en-IN"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150FE343-514B-5511-9B59-A4D930952C65}"/>
              </a:ext>
            </a:extLst>
          </p:cNvPr>
          <p:cNvSpPr txBox="1"/>
          <p:nvPr/>
        </p:nvSpPr>
        <p:spPr>
          <a:xfrm>
            <a:off x="1795344" y="1453211"/>
            <a:ext cx="6757639" cy="2677656"/>
          </a:xfrm>
          <a:prstGeom prst="rect">
            <a:avLst/>
          </a:prstGeom>
          <a:noFill/>
        </p:spPr>
        <p:txBody>
          <a:bodyPr wrap="square">
            <a:spAutoFit/>
          </a:bodyPr>
          <a:lstStyle/>
          <a:p>
            <a:endParaRPr lang="en-IN" sz="2400" dirty="0"/>
          </a:p>
          <a:p>
            <a:pPr marL="285750" indent="-285750">
              <a:buFont typeface="Arial" panose="020B0604020202020204" pitchFamily="34" charset="0"/>
              <a:buChar char="•"/>
            </a:pPr>
            <a:r>
              <a:rPr lang="en-IN" sz="2400" dirty="0"/>
              <a:t>OBJECTIVE</a:t>
            </a:r>
          </a:p>
          <a:p>
            <a:pPr marL="285750" indent="-285750">
              <a:buFont typeface="Arial" panose="020B0604020202020204" pitchFamily="34" charset="0"/>
              <a:buChar char="•"/>
            </a:pPr>
            <a:r>
              <a:rPr lang="en-IN" sz="2400" dirty="0"/>
              <a:t>PROJECT FEASIBILITY</a:t>
            </a:r>
          </a:p>
          <a:p>
            <a:pPr marL="285750" indent="-285750">
              <a:buFont typeface="Arial" panose="020B0604020202020204" pitchFamily="34" charset="0"/>
              <a:buChar char="•"/>
            </a:pPr>
            <a:r>
              <a:rPr lang="en-IN" sz="2400" dirty="0"/>
              <a:t>METHODOLOGY</a:t>
            </a:r>
          </a:p>
          <a:p>
            <a:pPr marL="285750" indent="-285750">
              <a:buFont typeface="Arial" panose="020B0604020202020204" pitchFamily="34" charset="0"/>
              <a:buChar char="•"/>
            </a:pPr>
            <a:r>
              <a:rPr lang="en-IN" sz="2400" dirty="0"/>
              <a:t>PROJECT PLAN</a:t>
            </a:r>
          </a:p>
          <a:p>
            <a:pPr marL="285750" indent="-285750">
              <a:buFont typeface="Arial" panose="020B0604020202020204" pitchFamily="34" charset="0"/>
              <a:buChar char="•"/>
            </a:pPr>
            <a:r>
              <a:rPr lang="en-IN" sz="2400" dirty="0"/>
              <a:t>RESULT</a:t>
            </a:r>
          </a:p>
          <a:p>
            <a:pPr marL="285750" indent="-285750">
              <a:buFont typeface="Arial" panose="020B0604020202020204" pitchFamily="34" charset="0"/>
              <a:buChar char="•"/>
            </a:pPr>
            <a:r>
              <a:rPr lang="en-IN" sz="2400" dirty="0"/>
              <a:t>REFERENCES</a:t>
            </a:r>
          </a:p>
        </p:txBody>
      </p:sp>
    </p:spTree>
    <p:extLst>
      <p:ext uri="{BB962C8B-B14F-4D97-AF65-F5344CB8AC3E}">
        <p14:creationId xmlns:p14="http://schemas.microsoft.com/office/powerpoint/2010/main" val="4038860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87216-A248-A7F9-B66F-ABD1DC273CF4}"/>
              </a:ext>
            </a:extLst>
          </p:cNvPr>
          <p:cNvSpPr txBox="1"/>
          <p:nvPr/>
        </p:nvSpPr>
        <p:spPr>
          <a:xfrm>
            <a:off x="4307157" y="166598"/>
            <a:ext cx="6094140" cy="646331"/>
          </a:xfrm>
          <a:prstGeom prst="rect">
            <a:avLst/>
          </a:prstGeom>
          <a:noFill/>
        </p:spPr>
        <p:txBody>
          <a:bodyPr wrap="square">
            <a:spAutoFit/>
          </a:bodyPr>
          <a:lstStyle/>
          <a:p>
            <a:r>
              <a:rPr lang="en-IN" sz="3600" b="1" dirty="0">
                <a:effectLst>
                  <a:outerShdw blurRad="38100" dist="38100" dir="2700000" algn="tl">
                    <a:srgbClr val="000000">
                      <a:alpha val="43137"/>
                    </a:srgbClr>
                  </a:outerShdw>
                </a:effectLst>
              </a:rPr>
              <a:t>OBJECTIVE</a:t>
            </a:r>
            <a:endParaRPr lang="en-IN"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150FE343-514B-5511-9B59-A4D930952C65}"/>
              </a:ext>
            </a:extLst>
          </p:cNvPr>
          <p:cNvSpPr txBox="1"/>
          <p:nvPr/>
        </p:nvSpPr>
        <p:spPr>
          <a:xfrm>
            <a:off x="1795343" y="1453209"/>
            <a:ext cx="9300119" cy="1938992"/>
          </a:xfrm>
          <a:prstGeom prst="rect">
            <a:avLst/>
          </a:prstGeom>
          <a:noFill/>
        </p:spPr>
        <p:txBody>
          <a:bodyPr wrap="square">
            <a:spAutoFit/>
          </a:bodyPr>
          <a:lstStyle/>
          <a:p>
            <a:r>
              <a:rPr lang="en-IN" sz="2400" dirty="0">
                <a:effectLst/>
                <a:latin typeface="Calibri" panose="020F0502020204030204" pitchFamily="34" charset="0"/>
                <a:ea typeface="Calibri" panose="020F0502020204030204" pitchFamily="34" charset="0"/>
                <a:cs typeface="Times New Roman" panose="02020603050405020304" pitchFamily="18" charset="0"/>
              </a:rPr>
              <a:t>This project involves the use of K-Means Clustering to find the best accommodation for students around their college by classifying accommodation for incoming students on the basis of their preferences on amenities, budget, and proximity to the location.</a:t>
            </a:r>
          </a:p>
          <a:p>
            <a:endParaRPr lang="en-IN" sz="2400" dirty="0"/>
          </a:p>
        </p:txBody>
      </p:sp>
    </p:spTree>
    <p:extLst>
      <p:ext uri="{BB962C8B-B14F-4D97-AF65-F5344CB8AC3E}">
        <p14:creationId xmlns:p14="http://schemas.microsoft.com/office/powerpoint/2010/main" val="165794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87216-A248-A7F9-B66F-ABD1DC273CF4}"/>
              </a:ext>
            </a:extLst>
          </p:cNvPr>
          <p:cNvSpPr txBox="1"/>
          <p:nvPr/>
        </p:nvSpPr>
        <p:spPr>
          <a:xfrm>
            <a:off x="4418669" y="200052"/>
            <a:ext cx="6094140" cy="646331"/>
          </a:xfrm>
          <a:prstGeom prst="rect">
            <a:avLst/>
          </a:prstGeom>
          <a:noFill/>
        </p:spPr>
        <p:txBody>
          <a:bodyPr wrap="square">
            <a:spAutoFit/>
          </a:bodyPr>
          <a:lstStyle/>
          <a:p>
            <a:r>
              <a:rPr lang="en-IN" sz="3600" b="1" dirty="0">
                <a:effectLst>
                  <a:outerShdw blurRad="38100" dist="38100" dir="2700000" algn="tl">
                    <a:srgbClr val="000000">
                      <a:alpha val="43137"/>
                    </a:srgbClr>
                  </a:outerShdw>
                </a:effectLst>
              </a:rPr>
              <a:t>PROJECT FEASIBILITY</a:t>
            </a:r>
            <a:endParaRPr lang="en-IN"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150FE343-514B-5511-9B59-A4D930952C65}"/>
              </a:ext>
            </a:extLst>
          </p:cNvPr>
          <p:cNvSpPr txBox="1"/>
          <p:nvPr/>
        </p:nvSpPr>
        <p:spPr>
          <a:xfrm>
            <a:off x="1795343" y="1453209"/>
            <a:ext cx="9790774" cy="4524315"/>
          </a:xfrm>
          <a:prstGeom prst="rect">
            <a:avLst/>
          </a:prstGeom>
          <a:noFill/>
        </p:spPr>
        <p:txBody>
          <a:bodyPr wrap="square">
            <a:spAutoFit/>
          </a:bodyPr>
          <a:lstStyle/>
          <a:p>
            <a:pPr marL="285750" indent="-285750">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project Exploratory Analysis of Geolocational Data is a simple software application that is supported on a personal computer, just like any native application. </a:t>
            </a:r>
          </a:p>
          <a:p>
            <a:pPr marL="285750" indent="-285750">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It is a python-based project with renowned python libraries to manage the application. </a:t>
            </a:r>
          </a:p>
          <a:p>
            <a:pPr marL="285750" indent="-285750">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For an application as complex as a recommendation system using machine learning and AI, this software has a simplistic approach and does not have many complex features therefore, it can be used at the bare-bones level. </a:t>
            </a:r>
          </a:p>
          <a:p>
            <a:pPr marL="285750" indent="-285750">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Python provides us with many different features and services to complete our project. The convenient design of the Folium package for the plotting on maps and the simple user experience will provide a smooth and good experience to the user.</a:t>
            </a:r>
            <a:endParaRPr lang="en-IN" sz="3200" dirty="0"/>
          </a:p>
        </p:txBody>
      </p:sp>
    </p:spTree>
    <p:extLst>
      <p:ext uri="{BB962C8B-B14F-4D97-AF65-F5344CB8AC3E}">
        <p14:creationId xmlns:p14="http://schemas.microsoft.com/office/powerpoint/2010/main" val="3182448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87216-A248-A7F9-B66F-ABD1DC273CF4}"/>
              </a:ext>
            </a:extLst>
          </p:cNvPr>
          <p:cNvSpPr txBox="1"/>
          <p:nvPr/>
        </p:nvSpPr>
        <p:spPr>
          <a:xfrm>
            <a:off x="4418669" y="200052"/>
            <a:ext cx="6094140" cy="646331"/>
          </a:xfrm>
          <a:prstGeom prst="rect">
            <a:avLst/>
          </a:prstGeom>
          <a:noFill/>
        </p:spPr>
        <p:txBody>
          <a:bodyPr wrap="square">
            <a:spAutoFit/>
          </a:bodyPr>
          <a:lstStyle/>
          <a:p>
            <a:r>
              <a:rPr lang="en-IN" sz="3600" b="1" dirty="0">
                <a:effectLst>
                  <a:outerShdw blurRad="38100" dist="38100" dir="2700000" algn="tl">
                    <a:srgbClr val="000000">
                      <a:alpha val="43137"/>
                    </a:srgbClr>
                  </a:outerShdw>
                </a:effectLst>
              </a:rPr>
              <a:t>METHODOLOGY</a:t>
            </a:r>
            <a:endParaRPr lang="en-IN" dirty="0">
              <a:effectLst>
                <a:outerShdw blurRad="38100" dist="38100" dir="2700000" algn="tl">
                  <a:srgbClr val="000000">
                    <a:alpha val="43137"/>
                  </a:srgbClr>
                </a:outerShdw>
              </a:effectLst>
            </a:endParaRPr>
          </a:p>
        </p:txBody>
      </p:sp>
      <p:pic>
        <p:nvPicPr>
          <p:cNvPr id="2" name="Picture 1">
            <a:extLst>
              <a:ext uri="{FF2B5EF4-FFF2-40B4-BE49-F238E27FC236}">
                <a16:creationId xmlns:a16="http://schemas.microsoft.com/office/drawing/2014/main" id="{22A97C47-373C-E4B9-DAB0-6FF32C869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194" y="2136346"/>
            <a:ext cx="10615612" cy="1733127"/>
          </a:xfrm>
          <a:prstGeom prst="rect">
            <a:avLst/>
          </a:prstGeom>
        </p:spPr>
      </p:pic>
    </p:spTree>
    <p:extLst>
      <p:ext uri="{BB962C8B-B14F-4D97-AF65-F5344CB8AC3E}">
        <p14:creationId xmlns:p14="http://schemas.microsoft.com/office/powerpoint/2010/main" val="3188883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87216-A248-A7F9-B66F-ABD1DC273CF4}"/>
              </a:ext>
            </a:extLst>
          </p:cNvPr>
          <p:cNvSpPr txBox="1"/>
          <p:nvPr/>
        </p:nvSpPr>
        <p:spPr>
          <a:xfrm>
            <a:off x="4418669" y="200052"/>
            <a:ext cx="6094140" cy="646331"/>
          </a:xfrm>
          <a:prstGeom prst="rect">
            <a:avLst/>
          </a:prstGeom>
          <a:noFill/>
        </p:spPr>
        <p:txBody>
          <a:bodyPr wrap="square">
            <a:spAutoFit/>
          </a:bodyPr>
          <a:lstStyle/>
          <a:p>
            <a:r>
              <a:rPr lang="en-IN" sz="3600" b="1" dirty="0">
                <a:effectLst>
                  <a:outerShdw blurRad="38100" dist="38100" dir="2700000" algn="tl">
                    <a:srgbClr val="000000">
                      <a:alpha val="43137"/>
                    </a:srgbClr>
                  </a:outerShdw>
                </a:effectLst>
              </a:rPr>
              <a:t>PROJECT PLAN</a:t>
            </a:r>
            <a:endParaRPr lang="en-IN"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F39F08AB-E7DE-9C32-A963-9BBCB4CC0C79}"/>
              </a:ext>
            </a:extLst>
          </p:cNvPr>
          <p:cNvSpPr txBox="1"/>
          <p:nvPr/>
        </p:nvSpPr>
        <p:spPr>
          <a:xfrm>
            <a:off x="2121984" y="1661532"/>
            <a:ext cx="9274562" cy="3798732"/>
          </a:xfrm>
          <a:prstGeom prst="rect">
            <a:avLst/>
          </a:prstGeom>
          <a:noFill/>
        </p:spPr>
        <p:txBody>
          <a:bodyPr wrap="square">
            <a:spAutoFit/>
          </a:bodyPr>
          <a:lstStyle/>
          <a:p>
            <a:pPr>
              <a:lnSpc>
                <a:spcPct val="107000"/>
              </a:lnSpc>
              <a:spcBef>
                <a:spcPts val="200"/>
              </a:spcBef>
              <a:spcAft>
                <a:spcPts val="900"/>
              </a:spcAft>
            </a:pPr>
            <a:r>
              <a:rPr lang="en-IN" sz="2000" b="1" i="1" dirty="0">
                <a:solidFill>
                  <a:srgbClr val="E5E7EB"/>
                </a:solidFill>
                <a:latin typeface="Open Sans" panose="020B0606030504020204" pitchFamily="34" charset="0"/>
                <a:ea typeface="Times New Roman" panose="02020603050405020304" pitchFamily="18" charset="0"/>
                <a:cs typeface="Times New Roman" panose="02020603050405020304" pitchFamily="18" charset="0"/>
              </a:rPr>
              <a:t>High-Level Approach</a:t>
            </a:r>
            <a:endParaRPr lang="en-IN" sz="16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457200" indent="-457200">
              <a:lnSpc>
                <a:spcPct val="107000"/>
              </a:lnSpc>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Fetch Datasets from the relevant locations (Data Collection)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Clean the Datasets to prepare them for analysis. (Data Cleaning via Pandas)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Visualize data using boxplots. (Using Matplotlib /Seaborn /Pandas)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Fetch Geolocational Data from the Foursquare API. (REST APIs)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Use K-Means Clustering to cluster the locations (Using ScikitLearn)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Present findings on a map. (Using Folium/Seaborn)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097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87216-A248-A7F9-B66F-ABD1DC273CF4}"/>
              </a:ext>
            </a:extLst>
          </p:cNvPr>
          <p:cNvSpPr txBox="1"/>
          <p:nvPr/>
        </p:nvSpPr>
        <p:spPr>
          <a:xfrm>
            <a:off x="4585937" y="200052"/>
            <a:ext cx="6094140" cy="646331"/>
          </a:xfrm>
          <a:prstGeom prst="rect">
            <a:avLst/>
          </a:prstGeom>
          <a:noFill/>
        </p:spPr>
        <p:txBody>
          <a:bodyPr wrap="square">
            <a:spAutoFit/>
          </a:bodyPr>
          <a:lstStyle/>
          <a:p>
            <a:r>
              <a:rPr lang="en-IN" sz="3600" b="1" dirty="0">
                <a:effectLst>
                  <a:outerShdw blurRad="38100" dist="38100" dir="2700000" algn="tl">
                    <a:srgbClr val="000000">
                      <a:alpha val="43137"/>
                    </a:srgbClr>
                  </a:outerShdw>
                </a:effectLst>
              </a:rPr>
              <a:t>RESULT</a:t>
            </a:r>
            <a:endParaRPr lang="en-IN" dirty="0">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A6EE9713-A5CF-4B49-E092-F00B899A7133}"/>
              </a:ext>
            </a:extLst>
          </p:cNvPr>
          <p:cNvPicPr>
            <a:picLocks noChangeAspect="1"/>
          </p:cNvPicPr>
          <p:nvPr/>
        </p:nvPicPr>
        <p:blipFill>
          <a:blip r:embed="rId2"/>
          <a:stretch>
            <a:fillRect/>
          </a:stretch>
        </p:blipFill>
        <p:spPr>
          <a:xfrm>
            <a:off x="1165302" y="1110913"/>
            <a:ext cx="9861395" cy="5547035"/>
          </a:xfrm>
          <a:prstGeom prst="rect">
            <a:avLst/>
          </a:prstGeom>
        </p:spPr>
      </p:pic>
    </p:spTree>
    <p:extLst>
      <p:ext uri="{BB962C8B-B14F-4D97-AF65-F5344CB8AC3E}">
        <p14:creationId xmlns:p14="http://schemas.microsoft.com/office/powerpoint/2010/main" val="163875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87216-A248-A7F9-B66F-ABD1DC273CF4}"/>
              </a:ext>
            </a:extLst>
          </p:cNvPr>
          <p:cNvSpPr txBox="1"/>
          <p:nvPr/>
        </p:nvSpPr>
        <p:spPr>
          <a:xfrm>
            <a:off x="4418669" y="200052"/>
            <a:ext cx="6094140" cy="646331"/>
          </a:xfrm>
          <a:prstGeom prst="rect">
            <a:avLst/>
          </a:prstGeom>
          <a:noFill/>
        </p:spPr>
        <p:txBody>
          <a:bodyPr wrap="square">
            <a:spAutoFit/>
          </a:bodyPr>
          <a:lstStyle/>
          <a:p>
            <a:r>
              <a:rPr lang="en-IN" sz="3600" b="1" dirty="0">
                <a:effectLst>
                  <a:outerShdw blurRad="38100" dist="38100" dir="2700000" algn="tl">
                    <a:srgbClr val="000000">
                      <a:alpha val="43137"/>
                    </a:srgbClr>
                  </a:outerShdw>
                </a:effectLst>
              </a:rPr>
              <a:t>REFERENCES</a:t>
            </a:r>
            <a:endParaRPr lang="en-IN"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1A55385A-F2EA-49C6-C765-4EC85351BC01}"/>
              </a:ext>
            </a:extLst>
          </p:cNvPr>
          <p:cNvSpPr txBox="1"/>
          <p:nvPr/>
        </p:nvSpPr>
        <p:spPr>
          <a:xfrm>
            <a:off x="1193180" y="1298592"/>
            <a:ext cx="10749776" cy="734368"/>
          </a:xfrm>
          <a:prstGeom prst="rect">
            <a:avLst/>
          </a:prstGeom>
          <a:noFill/>
        </p:spPr>
        <p:txBody>
          <a:bodyPr wrap="square">
            <a:spAutoFit/>
          </a:bodyPr>
          <a:lstStyle/>
          <a:p>
            <a:pPr>
              <a:lnSpc>
                <a:spcPct val="107000"/>
              </a:lnSpc>
              <a:spcAft>
                <a:spcPts val="800"/>
              </a:spcAft>
            </a:pPr>
            <a:r>
              <a:rPr lang="en-IN" sz="20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[1] Ajmera, Gourang, and Alok Singh. "Data Analysis using ML on Geolocational Data." (2021).</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8470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AED12F-13EE-6961-25F4-88183296E03D}"/>
              </a:ext>
            </a:extLst>
          </p:cNvPr>
          <p:cNvSpPr txBox="1"/>
          <p:nvPr/>
        </p:nvSpPr>
        <p:spPr>
          <a:xfrm>
            <a:off x="2631688" y="2419815"/>
            <a:ext cx="7412772" cy="1446550"/>
          </a:xfrm>
          <a:prstGeom prst="rect">
            <a:avLst/>
          </a:prstGeom>
          <a:noFill/>
        </p:spPr>
        <p:txBody>
          <a:bodyPr wrap="square">
            <a:spAutoFit/>
          </a:bodyPr>
          <a:lstStyle/>
          <a:p>
            <a:r>
              <a:rPr lang="en-IN" sz="8800" dirty="0">
                <a:effectLst>
                  <a:outerShdw blurRad="38100" dist="38100" dir="2700000" algn="tl">
                    <a:srgbClr val="000000">
                      <a:alpha val="43137"/>
                    </a:srgbClr>
                  </a:outerShdw>
                </a:effectLst>
                <a:latin typeface="Bookman Old Style" panose="02050604050505020204" pitchFamily="18" charset="0"/>
              </a:rPr>
              <a:t>THANK YOU!</a:t>
            </a:r>
          </a:p>
        </p:txBody>
      </p:sp>
    </p:spTree>
    <p:extLst>
      <p:ext uri="{BB962C8B-B14F-4D97-AF65-F5344CB8AC3E}">
        <p14:creationId xmlns:p14="http://schemas.microsoft.com/office/powerpoint/2010/main" val="360086528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68</TotalTime>
  <Words>319</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Calibri</vt:lpstr>
      <vt:lpstr>Calibri Light</vt:lpstr>
      <vt:lpstr>Open Sans</vt:lpstr>
      <vt:lpstr>Tw Cen MT</vt:lpstr>
      <vt:lpstr>Droplet</vt:lpstr>
      <vt:lpstr>Exploratory analysis of geolocational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geolocational data</dc:title>
  <dc:creator>Utkarsh Singh</dc:creator>
  <cp:lastModifiedBy>Utkarsh Singh</cp:lastModifiedBy>
  <cp:revision>3</cp:revision>
  <dcterms:created xsi:type="dcterms:W3CDTF">2022-09-13T06:43:53Z</dcterms:created>
  <dcterms:modified xsi:type="dcterms:W3CDTF">2023-01-16T07:38:41Z</dcterms:modified>
</cp:coreProperties>
</file>