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2"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51C4-DD46-46D1-BD58-02682DFFC210}"/>
              </a:ext>
            </a:extLst>
          </p:cNvPr>
          <p:cNvSpPr>
            <a:spLocks noGrp="1"/>
          </p:cNvSpPr>
          <p:nvPr>
            <p:ph type="ctrTitle"/>
          </p:nvPr>
        </p:nvSpPr>
        <p:spPr>
          <a:xfrm>
            <a:off x="684212" y="685799"/>
            <a:ext cx="8001000" cy="2743201"/>
          </a:xfrm>
        </p:spPr>
        <p:txBody>
          <a:bodyPr/>
          <a:lstStyle/>
          <a:p>
            <a:r>
              <a:rPr lang="en-US" b="1" dirty="0">
                <a:effectLst>
                  <a:outerShdw blurRad="38100" dist="38100" dir="2700000" algn="tl">
                    <a:srgbClr val="000000">
                      <a:alpha val="43137"/>
                    </a:srgbClr>
                  </a:outerShdw>
                </a:effectLst>
              </a:rPr>
              <a:t>FIFA WORLD CUP DATA ANALYSIS </a:t>
            </a:r>
            <a:endParaRPr lang="en-IN"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298DEF5-B5DD-40A7-90C2-C80E33B85EE3}"/>
              </a:ext>
            </a:extLst>
          </p:cNvPr>
          <p:cNvSpPr>
            <a:spLocks noGrp="1"/>
          </p:cNvSpPr>
          <p:nvPr>
            <p:ph type="subTitle" idx="1"/>
          </p:nvPr>
        </p:nvSpPr>
        <p:spPr/>
        <p:txBody>
          <a:bodyPr>
            <a:normAutofit lnSpcReduction="10000"/>
          </a:bodyPr>
          <a:lstStyle/>
          <a:p>
            <a:r>
              <a:rPr lang="en-US" b="1" dirty="0">
                <a:solidFill>
                  <a:schemeClr val="tx1"/>
                </a:solidFill>
                <a:latin typeface="Times New Roman" panose="02020603050405020304" pitchFamily="18" charset="0"/>
                <a:cs typeface="Times New Roman" panose="02020603050405020304" pitchFamily="18" charset="0"/>
              </a:rPr>
              <a:t>Registration No : 11809515</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Name : Ramprawesh kumar</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Section : K18PV</a:t>
            </a:r>
          </a:p>
          <a:p>
            <a:r>
              <a:rPr lang="en-US" b="1" dirty="0">
                <a:solidFill>
                  <a:schemeClr val="tx1"/>
                </a:solidFill>
                <a:latin typeface="Times New Roman" panose="02020603050405020304" pitchFamily="18" charset="0"/>
                <a:cs typeface="Times New Roman" panose="02020603050405020304" pitchFamily="18" charset="0"/>
              </a:rPr>
              <a:t>Course Code :INT217</a:t>
            </a:r>
          </a:p>
          <a:p>
            <a:r>
              <a:rPr lang="en-US" b="1" dirty="0">
                <a:solidFill>
                  <a:schemeClr val="tx1"/>
                </a:solidFill>
                <a:latin typeface="Times New Roman" panose="02020603050405020304" pitchFamily="18" charset="0"/>
                <a:cs typeface="Times New Roman" panose="02020603050405020304" pitchFamily="18" charset="0"/>
              </a:rPr>
              <a:t>Course Name:Introduction to data management</a:t>
            </a:r>
            <a:endParaRPr lang="en-IN" dirty="0">
              <a:solidFill>
                <a:schemeClr val="tx1"/>
              </a:solidFill>
            </a:endParaRPr>
          </a:p>
        </p:txBody>
      </p:sp>
      <p:pic>
        <p:nvPicPr>
          <p:cNvPr id="4" name="Picture 3">
            <a:extLst>
              <a:ext uri="{FF2B5EF4-FFF2-40B4-BE49-F238E27FC236}">
                <a16:creationId xmlns:a16="http://schemas.microsoft.com/office/drawing/2014/main" id="{2514F249-0874-4CB7-B7B9-34C428090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977" y="63610"/>
            <a:ext cx="3862859" cy="2051437"/>
          </a:xfrm>
          <a:prstGeom prst="rect">
            <a:avLst/>
          </a:prstGeom>
        </p:spPr>
      </p:pic>
    </p:spTree>
    <p:extLst>
      <p:ext uri="{BB962C8B-B14F-4D97-AF65-F5344CB8AC3E}">
        <p14:creationId xmlns:p14="http://schemas.microsoft.com/office/powerpoint/2010/main" val="7015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4A63-A3BC-4FF8-81EE-AF359A5CDA3B}"/>
              </a:ext>
            </a:extLst>
          </p:cNvPr>
          <p:cNvSpPr>
            <a:spLocks noGrp="1"/>
          </p:cNvSpPr>
          <p:nvPr>
            <p:ph type="ctrTitle"/>
          </p:nvPr>
        </p:nvSpPr>
        <p:spPr>
          <a:xfrm>
            <a:off x="684211" y="306125"/>
            <a:ext cx="8001000" cy="872657"/>
          </a:xfrm>
        </p:spPr>
        <p:txBody>
          <a:bodyPr>
            <a:normAutofit/>
          </a:bodyPr>
          <a:lstStyle/>
          <a:p>
            <a:r>
              <a:rPr lang="en-IN" sz="2000" b="1" dirty="0">
                <a:effectLst>
                  <a:outerShdw blurRad="38100" dist="38100" dir="2700000" algn="tl">
                    <a:srgbClr val="000000">
                      <a:alpha val="43137"/>
                    </a:srgbClr>
                  </a:outerShdw>
                </a:effectLst>
              </a:rPr>
              <a:t>3.Analyzing the total attendance of crowd in group matches, semi-finals and finals</a:t>
            </a:r>
          </a:p>
        </p:txBody>
      </p:sp>
      <p:sp>
        <p:nvSpPr>
          <p:cNvPr id="3" name="Subtitle 2">
            <a:extLst>
              <a:ext uri="{FF2B5EF4-FFF2-40B4-BE49-F238E27FC236}">
                <a16:creationId xmlns:a16="http://schemas.microsoft.com/office/drawing/2014/main" id="{A40C52B6-96BA-4A01-B629-974CEE123C10}"/>
              </a:ext>
            </a:extLst>
          </p:cNvPr>
          <p:cNvSpPr>
            <a:spLocks noGrp="1"/>
          </p:cNvSpPr>
          <p:nvPr>
            <p:ph type="subTitle" idx="1"/>
          </p:nvPr>
        </p:nvSpPr>
        <p:spPr>
          <a:xfrm>
            <a:off x="684211" y="1296062"/>
            <a:ext cx="11306355" cy="5485737"/>
          </a:xfrm>
        </p:spPr>
        <p:txBody>
          <a:bodyPr/>
          <a:lstStyle/>
          <a:p>
            <a:r>
              <a:rPr lang="en-US" sz="1800" dirty="0">
                <a:solidFill>
                  <a:schemeClr val="tx1"/>
                </a:solidFill>
              </a:rPr>
              <a:t>Describes the total attendance based on the group A,B,C,D and semifinals and finals and determining which stadium to be chosen, approx. amount of people expected security required etc.</a:t>
            </a:r>
            <a:endParaRPr lang="en-IN" sz="1800" dirty="0">
              <a:solidFill>
                <a:schemeClr val="tx1"/>
              </a:solidFill>
            </a:endParaRPr>
          </a:p>
          <a:p>
            <a:r>
              <a:rPr lang="en-US" sz="1800" b="1" dirty="0">
                <a:solidFill>
                  <a:schemeClr val="tx1"/>
                </a:solidFill>
              </a:rPr>
              <a:t>Specific function and requirements:</a:t>
            </a:r>
            <a:endParaRPr lang="en-IN" sz="1800" b="1" dirty="0">
              <a:solidFill>
                <a:schemeClr val="tx1"/>
              </a:solidFill>
            </a:endParaRPr>
          </a:p>
          <a:p>
            <a:r>
              <a:rPr lang="en-US" sz="1800" dirty="0">
                <a:solidFill>
                  <a:schemeClr val="tx1"/>
                </a:solidFill>
              </a:rPr>
              <a:t>We have to create a pivot table. No specific functions are used. We then put the type</a:t>
            </a:r>
            <a:endParaRPr lang="en-IN" sz="1800" dirty="0">
              <a:solidFill>
                <a:schemeClr val="tx1"/>
              </a:solidFill>
            </a:endParaRPr>
          </a:p>
          <a:p>
            <a:r>
              <a:rPr lang="en-US" sz="1800" i="1" dirty="0">
                <a:solidFill>
                  <a:schemeClr val="tx1"/>
                </a:solidFill>
              </a:rPr>
              <a:t>of match and sum of sales in the columns</a:t>
            </a:r>
            <a:r>
              <a:rPr lang="en-US" sz="1800" i="1" dirty="0"/>
              <a:t>.</a:t>
            </a:r>
            <a:endParaRPr lang="en-IN" sz="1800" dirty="0"/>
          </a:p>
          <a:p>
            <a:endParaRPr lang="en-IN" dirty="0"/>
          </a:p>
          <a:p>
            <a:endParaRPr lang="en-IN" dirty="0"/>
          </a:p>
        </p:txBody>
      </p:sp>
      <p:pic>
        <p:nvPicPr>
          <p:cNvPr id="5" name="Picture 4">
            <a:extLst>
              <a:ext uri="{FF2B5EF4-FFF2-40B4-BE49-F238E27FC236}">
                <a16:creationId xmlns:a16="http://schemas.microsoft.com/office/drawing/2014/main" id="{7E22D138-892D-40B3-8488-2571CF7363EC}"/>
              </a:ext>
            </a:extLst>
          </p:cNvPr>
          <p:cNvPicPr>
            <a:picLocks noChangeAspect="1"/>
          </p:cNvPicPr>
          <p:nvPr/>
        </p:nvPicPr>
        <p:blipFill>
          <a:blip r:embed="rId2"/>
          <a:stretch>
            <a:fillRect/>
          </a:stretch>
        </p:blipFill>
        <p:spPr>
          <a:xfrm>
            <a:off x="684211" y="3463023"/>
            <a:ext cx="4667398" cy="3206133"/>
          </a:xfrm>
          <a:prstGeom prst="rect">
            <a:avLst/>
          </a:prstGeom>
        </p:spPr>
      </p:pic>
      <p:pic>
        <p:nvPicPr>
          <p:cNvPr id="7" name="Picture 6">
            <a:extLst>
              <a:ext uri="{FF2B5EF4-FFF2-40B4-BE49-F238E27FC236}">
                <a16:creationId xmlns:a16="http://schemas.microsoft.com/office/drawing/2014/main" id="{F4A6CE03-68FD-4B99-BCE9-2C8A4479A70F}"/>
              </a:ext>
            </a:extLst>
          </p:cNvPr>
          <p:cNvPicPr>
            <a:picLocks noChangeAspect="1"/>
          </p:cNvPicPr>
          <p:nvPr/>
        </p:nvPicPr>
        <p:blipFill>
          <a:blip r:embed="rId3"/>
          <a:stretch>
            <a:fillRect/>
          </a:stretch>
        </p:blipFill>
        <p:spPr>
          <a:xfrm>
            <a:off x="5524499" y="3463023"/>
            <a:ext cx="5983289" cy="3206133"/>
          </a:xfrm>
          <a:prstGeom prst="rect">
            <a:avLst/>
          </a:prstGeom>
        </p:spPr>
      </p:pic>
    </p:spTree>
    <p:extLst>
      <p:ext uri="{BB962C8B-B14F-4D97-AF65-F5344CB8AC3E}">
        <p14:creationId xmlns:p14="http://schemas.microsoft.com/office/powerpoint/2010/main" val="426176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2481-605F-4673-A5E6-8BFCDBA6F5D6}"/>
              </a:ext>
            </a:extLst>
          </p:cNvPr>
          <p:cNvSpPr>
            <a:spLocks noGrp="1"/>
          </p:cNvSpPr>
          <p:nvPr>
            <p:ph type="ctrTitle"/>
          </p:nvPr>
        </p:nvSpPr>
        <p:spPr>
          <a:xfrm>
            <a:off x="684212" y="685799"/>
            <a:ext cx="8001000" cy="518161"/>
          </a:xfrm>
        </p:spPr>
        <p:txBody>
          <a:bodyPr>
            <a:noAutofit/>
          </a:bodyPr>
          <a:lstStyle/>
          <a:p>
            <a:r>
              <a:rPr lang="en-IN" sz="2000" b="1" dirty="0">
                <a:effectLst>
                  <a:outerShdw blurRad="38100" dist="38100" dir="2700000" algn="tl">
                    <a:srgbClr val="000000">
                      <a:alpha val="43137"/>
                    </a:srgbClr>
                  </a:outerShdw>
                </a:effectLst>
              </a:rPr>
              <a:t>4.Country winning the maximum world cup</a:t>
            </a:r>
          </a:p>
        </p:txBody>
      </p:sp>
      <p:sp>
        <p:nvSpPr>
          <p:cNvPr id="3" name="Subtitle 2">
            <a:extLst>
              <a:ext uri="{FF2B5EF4-FFF2-40B4-BE49-F238E27FC236}">
                <a16:creationId xmlns:a16="http://schemas.microsoft.com/office/drawing/2014/main" id="{2FAC9527-05B7-4B2C-8875-0A1F00731289}"/>
              </a:ext>
            </a:extLst>
          </p:cNvPr>
          <p:cNvSpPr>
            <a:spLocks noGrp="1"/>
          </p:cNvSpPr>
          <p:nvPr>
            <p:ph type="subTitle" idx="1"/>
          </p:nvPr>
        </p:nvSpPr>
        <p:spPr>
          <a:xfrm>
            <a:off x="684212" y="1287780"/>
            <a:ext cx="10867708" cy="5372100"/>
          </a:xfrm>
        </p:spPr>
        <p:txBody>
          <a:bodyPr/>
          <a:lstStyle/>
          <a:p>
            <a:pPr lvl="0"/>
            <a:r>
              <a:rPr lang="en-US" sz="1800" b="1" dirty="0">
                <a:solidFill>
                  <a:schemeClr val="tx1"/>
                </a:solidFill>
              </a:rPr>
              <a:t>Description:</a:t>
            </a:r>
            <a:endParaRPr lang="en-IN" sz="1800" b="1" dirty="0">
              <a:solidFill>
                <a:schemeClr val="tx1"/>
              </a:solidFill>
            </a:endParaRPr>
          </a:p>
          <a:p>
            <a:r>
              <a:rPr lang="en-US" sz="1800" dirty="0">
                <a:solidFill>
                  <a:schemeClr val="tx1"/>
                </a:solidFill>
              </a:rPr>
              <a:t>Determines the country with maximum FIFA world cup trophy.</a:t>
            </a:r>
            <a:endParaRPr lang="en-IN" sz="1800" dirty="0">
              <a:solidFill>
                <a:schemeClr val="tx1"/>
              </a:solidFill>
            </a:endParaRPr>
          </a:p>
          <a:p>
            <a:r>
              <a:rPr lang="en-US" sz="1800" b="1" dirty="0">
                <a:solidFill>
                  <a:schemeClr val="tx1"/>
                </a:solidFill>
              </a:rPr>
              <a:t>Specific function and requirements:</a:t>
            </a:r>
            <a:endParaRPr lang="en-IN" sz="1800" b="1" dirty="0">
              <a:solidFill>
                <a:schemeClr val="tx1"/>
              </a:solidFill>
            </a:endParaRPr>
          </a:p>
          <a:p>
            <a:r>
              <a:rPr lang="en-US" sz="1800" dirty="0">
                <a:solidFill>
                  <a:schemeClr val="tx1"/>
                </a:solidFill>
              </a:rPr>
              <a:t>We have to create a pivot table. No specific functions are used.</a:t>
            </a:r>
            <a:endParaRPr lang="en-IN" sz="1800" dirty="0">
              <a:solidFill>
                <a:schemeClr val="tx1"/>
              </a:solidFill>
            </a:endParaRPr>
          </a:p>
          <a:p>
            <a:r>
              <a:rPr lang="en-US" dirty="0"/>
              <a:t> </a:t>
            </a:r>
            <a:endParaRPr lang="en-IN" dirty="0"/>
          </a:p>
          <a:p>
            <a:endParaRPr lang="en-IN" dirty="0"/>
          </a:p>
        </p:txBody>
      </p:sp>
      <p:pic>
        <p:nvPicPr>
          <p:cNvPr id="7" name="Picture 6">
            <a:extLst>
              <a:ext uri="{FF2B5EF4-FFF2-40B4-BE49-F238E27FC236}">
                <a16:creationId xmlns:a16="http://schemas.microsoft.com/office/drawing/2014/main" id="{2CD854D6-1F4D-451D-821B-F48B8331F286}"/>
              </a:ext>
            </a:extLst>
          </p:cNvPr>
          <p:cNvPicPr>
            <a:picLocks noChangeAspect="1"/>
          </p:cNvPicPr>
          <p:nvPr/>
        </p:nvPicPr>
        <p:blipFill>
          <a:blip r:embed="rId2"/>
          <a:stretch>
            <a:fillRect/>
          </a:stretch>
        </p:blipFill>
        <p:spPr>
          <a:xfrm>
            <a:off x="640080" y="3131820"/>
            <a:ext cx="5455920" cy="3185160"/>
          </a:xfrm>
          <a:prstGeom prst="rect">
            <a:avLst/>
          </a:prstGeom>
        </p:spPr>
      </p:pic>
      <p:pic>
        <p:nvPicPr>
          <p:cNvPr id="9" name="Picture 8">
            <a:extLst>
              <a:ext uri="{FF2B5EF4-FFF2-40B4-BE49-F238E27FC236}">
                <a16:creationId xmlns:a16="http://schemas.microsoft.com/office/drawing/2014/main" id="{B0E84DF2-D2FA-4270-A548-CD0C5BE959E1}"/>
              </a:ext>
            </a:extLst>
          </p:cNvPr>
          <p:cNvPicPr>
            <a:picLocks noChangeAspect="1"/>
          </p:cNvPicPr>
          <p:nvPr/>
        </p:nvPicPr>
        <p:blipFill>
          <a:blip r:embed="rId3"/>
          <a:stretch>
            <a:fillRect/>
          </a:stretch>
        </p:blipFill>
        <p:spPr>
          <a:xfrm>
            <a:off x="6256020" y="3131820"/>
            <a:ext cx="5181600" cy="3185160"/>
          </a:xfrm>
          <a:prstGeom prst="rect">
            <a:avLst/>
          </a:prstGeom>
        </p:spPr>
      </p:pic>
    </p:spTree>
    <p:extLst>
      <p:ext uri="{BB962C8B-B14F-4D97-AF65-F5344CB8AC3E}">
        <p14:creationId xmlns:p14="http://schemas.microsoft.com/office/powerpoint/2010/main" val="247170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D5CD-038A-4113-995B-2F1D45C5472E}"/>
              </a:ext>
            </a:extLst>
          </p:cNvPr>
          <p:cNvSpPr>
            <a:spLocks noGrp="1"/>
          </p:cNvSpPr>
          <p:nvPr>
            <p:ph type="ctrTitle"/>
          </p:nvPr>
        </p:nvSpPr>
        <p:spPr>
          <a:xfrm>
            <a:off x="684212" y="685800"/>
            <a:ext cx="8001000" cy="690240"/>
          </a:xfrm>
        </p:spPr>
        <p:txBody>
          <a:bodyPr>
            <a:noAutofit/>
          </a:bodyPr>
          <a:lstStyle/>
          <a:p>
            <a:r>
              <a:rPr lang="en-US" sz="2000" b="1" dirty="0">
                <a:effectLst>
                  <a:outerShdw blurRad="38100" dist="38100" dir="2700000" algn="tl">
                    <a:srgbClr val="000000">
                      <a:alpha val="43137"/>
                    </a:srgbClr>
                  </a:outerShdw>
                </a:effectLst>
              </a:rPr>
              <a:t>5.Analyzing difference between total goals scored and total goals conceded</a:t>
            </a:r>
            <a:endParaRPr lang="en-IN" sz="2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B8BA319-5BC6-4828-816D-AEB34539787A}"/>
              </a:ext>
            </a:extLst>
          </p:cNvPr>
          <p:cNvSpPr>
            <a:spLocks noGrp="1"/>
          </p:cNvSpPr>
          <p:nvPr>
            <p:ph type="subTitle" idx="1"/>
          </p:nvPr>
        </p:nvSpPr>
        <p:spPr>
          <a:xfrm>
            <a:off x="399495" y="1660124"/>
            <a:ext cx="11594237" cy="5113537"/>
          </a:xfrm>
        </p:spPr>
        <p:txBody>
          <a:bodyPr/>
          <a:lstStyle/>
          <a:p>
            <a:r>
              <a:rPr lang="en-US" sz="1800" b="1" dirty="0">
                <a:solidFill>
                  <a:schemeClr val="tx1"/>
                </a:solidFill>
              </a:rPr>
              <a:t>Description:</a:t>
            </a:r>
            <a:endParaRPr lang="en-IN" sz="1800" b="1" dirty="0">
              <a:solidFill>
                <a:schemeClr val="tx1"/>
              </a:solidFill>
            </a:endParaRPr>
          </a:p>
          <a:p>
            <a:r>
              <a:rPr lang="en-US" sz="1800" dirty="0">
                <a:solidFill>
                  <a:schemeClr val="tx1"/>
                </a:solidFill>
              </a:rPr>
              <a:t>Difference between goals scored and conceded by teams.</a:t>
            </a:r>
            <a:endParaRPr lang="en-IN" sz="1800" dirty="0">
              <a:solidFill>
                <a:schemeClr val="tx1"/>
              </a:solidFill>
            </a:endParaRPr>
          </a:p>
          <a:p>
            <a:endParaRPr lang="en-IN" dirty="0"/>
          </a:p>
        </p:txBody>
      </p:sp>
      <p:pic>
        <p:nvPicPr>
          <p:cNvPr id="5" name="Picture 4">
            <a:extLst>
              <a:ext uri="{FF2B5EF4-FFF2-40B4-BE49-F238E27FC236}">
                <a16:creationId xmlns:a16="http://schemas.microsoft.com/office/drawing/2014/main" id="{65B226F4-2922-4DEE-81CB-AEC12C0033DB}"/>
              </a:ext>
            </a:extLst>
          </p:cNvPr>
          <p:cNvPicPr>
            <a:picLocks noChangeAspect="1"/>
          </p:cNvPicPr>
          <p:nvPr/>
        </p:nvPicPr>
        <p:blipFill>
          <a:blip r:embed="rId2"/>
          <a:stretch>
            <a:fillRect/>
          </a:stretch>
        </p:blipFill>
        <p:spPr>
          <a:xfrm>
            <a:off x="684212" y="2579406"/>
            <a:ext cx="3817620" cy="1069315"/>
          </a:xfrm>
          <a:prstGeom prst="rect">
            <a:avLst/>
          </a:prstGeom>
        </p:spPr>
      </p:pic>
      <p:pic>
        <p:nvPicPr>
          <p:cNvPr id="7" name="Picture 6">
            <a:extLst>
              <a:ext uri="{FF2B5EF4-FFF2-40B4-BE49-F238E27FC236}">
                <a16:creationId xmlns:a16="http://schemas.microsoft.com/office/drawing/2014/main" id="{38B25A0D-D0CB-4ED1-BB5F-D1FF34F914A3}"/>
              </a:ext>
            </a:extLst>
          </p:cNvPr>
          <p:cNvPicPr>
            <a:picLocks noChangeAspect="1"/>
          </p:cNvPicPr>
          <p:nvPr/>
        </p:nvPicPr>
        <p:blipFill>
          <a:blip r:embed="rId3"/>
          <a:stretch>
            <a:fillRect/>
          </a:stretch>
        </p:blipFill>
        <p:spPr>
          <a:xfrm>
            <a:off x="6096000" y="2796466"/>
            <a:ext cx="5497605" cy="3769200"/>
          </a:xfrm>
          <a:prstGeom prst="rect">
            <a:avLst/>
          </a:prstGeom>
        </p:spPr>
      </p:pic>
      <p:pic>
        <p:nvPicPr>
          <p:cNvPr id="9" name="Picture 8">
            <a:extLst>
              <a:ext uri="{FF2B5EF4-FFF2-40B4-BE49-F238E27FC236}">
                <a16:creationId xmlns:a16="http://schemas.microsoft.com/office/drawing/2014/main" id="{C96F2DF3-A224-4143-9CDC-614D24DF863C}"/>
              </a:ext>
            </a:extLst>
          </p:cNvPr>
          <p:cNvPicPr>
            <a:picLocks noChangeAspect="1"/>
          </p:cNvPicPr>
          <p:nvPr/>
        </p:nvPicPr>
        <p:blipFill>
          <a:blip r:embed="rId4"/>
          <a:stretch>
            <a:fillRect/>
          </a:stretch>
        </p:blipFill>
        <p:spPr>
          <a:xfrm>
            <a:off x="684212" y="3830086"/>
            <a:ext cx="4953108" cy="2735580"/>
          </a:xfrm>
          <a:prstGeom prst="rect">
            <a:avLst/>
          </a:prstGeom>
        </p:spPr>
      </p:pic>
    </p:spTree>
    <p:extLst>
      <p:ext uri="{BB962C8B-B14F-4D97-AF65-F5344CB8AC3E}">
        <p14:creationId xmlns:p14="http://schemas.microsoft.com/office/powerpoint/2010/main" val="376043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FA12-A3F8-4AB7-AFE4-45466F59A863}"/>
              </a:ext>
            </a:extLst>
          </p:cNvPr>
          <p:cNvSpPr>
            <a:spLocks noGrp="1"/>
          </p:cNvSpPr>
          <p:nvPr>
            <p:ph type="ctrTitle"/>
          </p:nvPr>
        </p:nvSpPr>
        <p:spPr>
          <a:xfrm>
            <a:off x="684212" y="559293"/>
            <a:ext cx="8001000" cy="719091"/>
          </a:xfrm>
        </p:spPr>
        <p:txBody>
          <a:bodyPr>
            <a:noAutofit/>
          </a:bodyPr>
          <a:lstStyle/>
          <a:p>
            <a:r>
              <a:rPr lang="en-US" sz="2000" b="1" dirty="0">
                <a:effectLst>
                  <a:outerShdw blurRad="38100" dist="38100" dir="2700000" algn="tl">
                    <a:srgbClr val="000000">
                      <a:alpha val="43137"/>
                    </a:srgbClr>
                  </a:outerShdw>
                </a:effectLst>
              </a:rPr>
              <a:t>6.Half time goals scored by the home and away teams</a:t>
            </a:r>
            <a:endParaRPr lang="en-IN" sz="2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4554706-4883-4B9F-BE74-E7AE74A6F45D}"/>
              </a:ext>
            </a:extLst>
          </p:cNvPr>
          <p:cNvSpPr>
            <a:spLocks noGrp="1"/>
          </p:cNvSpPr>
          <p:nvPr>
            <p:ph type="subTitle" idx="1"/>
          </p:nvPr>
        </p:nvSpPr>
        <p:spPr>
          <a:xfrm>
            <a:off x="684211" y="1491449"/>
            <a:ext cx="11176355" cy="5007005"/>
          </a:xfrm>
        </p:spPr>
        <p:txBody>
          <a:bodyPr/>
          <a:lstStyle/>
          <a:p>
            <a:r>
              <a:rPr lang="en-US" sz="1800" dirty="0">
                <a:solidFill>
                  <a:schemeClr val="tx1"/>
                </a:solidFill>
              </a:rPr>
              <a:t>Total number of goals scored by home and away teams year by year from the year 1930 to 2014 to depict the mental confidence and usual trend of goals scored. From the trend given below we can see home team scores 604 goals in foist half and away team scores 365 goals. There is a massive goal difference leading to home team advantage.</a:t>
            </a:r>
          </a:p>
          <a:p>
            <a:r>
              <a:rPr lang="en-US" sz="1800" b="1" dirty="0">
                <a:solidFill>
                  <a:schemeClr val="tx1"/>
                </a:solidFill>
              </a:rPr>
              <a:t>Specific function and requirements</a:t>
            </a:r>
            <a:endParaRPr lang="en-IN" sz="1800" b="1" dirty="0">
              <a:solidFill>
                <a:schemeClr val="tx1"/>
              </a:solidFill>
            </a:endParaRPr>
          </a:p>
          <a:p>
            <a:r>
              <a:rPr lang="en-US" sz="1800" dirty="0">
                <a:solidFill>
                  <a:schemeClr val="tx1"/>
                </a:solidFill>
              </a:rPr>
              <a:t>We have to create a pivot table to determine the difference in goals and then visualize it on graph.</a:t>
            </a:r>
            <a:endParaRPr lang="en-IN" sz="1800" dirty="0">
              <a:solidFill>
                <a:schemeClr val="tx1"/>
              </a:solidFill>
            </a:endParaRPr>
          </a:p>
          <a:p>
            <a:endParaRPr lang="en-IN" sz="1800" dirty="0">
              <a:solidFill>
                <a:schemeClr val="tx1"/>
              </a:solidFill>
            </a:endParaRPr>
          </a:p>
          <a:p>
            <a:endParaRPr lang="en-IN" dirty="0"/>
          </a:p>
        </p:txBody>
      </p:sp>
      <p:pic>
        <p:nvPicPr>
          <p:cNvPr id="4" name="image11.jpeg">
            <a:extLst>
              <a:ext uri="{FF2B5EF4-FFF2-40B4-BE49-F238E27FC236}">
                <a16:creationId xmlns:a16="http://schemas.microsoft.com/office/drawing/2014/main" id="{E3E98EC1-C368-446A-A2B2-416CEAC7C9D2}"/>
              </a:ext>
            </a:extLst>
          </p:cNvPr>
          <p:cNvPicPr/>
          <p:nvPr/>
        </p:nvPicPr>
        <p:blipFill>
          <a:blip r:embed="rId2" cstate="print"/>
          <a:stretch>
            <a:fillRect/>
          </a:stretch>
        </p:blipFill>
        <p:spPr>
          <a:xfrm>
            <a:off x="773541" y="3746377"/>
            <a:ext cx="10607632" cy="2650022"/>
          </a:xfrm>
          <a:prstGeom prst="rect">
            <a:avLst/>
          </a:prstGeom>
        </p:spPr>
      </p:pic>
    </p:spTree>
    <p:extLst>
      <p:ext uri="{BB962C8B-B14F-4D97-AF65-F5344CB8AC3E}">
        <p14:creationId xmlns:p14="http://schemas.microsoft.com/office/powerpoint/2010/main" val="55346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CB9E-72C1-41F6-A5C7-3926DF292E3A}"/>
              </a:ext>
            </a:extLst>
          </p:cNvPr>
          <p:cNvSpPr>
            <a:spLocks noGrp="1"/>
          </p:cNvSpPr>
          <p:nvPr>
            <p:ph type="ctrTitle"/>
          </p:nvPr>
        </p:nvSpPr>
        <p:spPr>
          <a:xfrm>
            <a:off x="684212" y="685799"/>
            <a:ext cx="8001000" cy="610341"/>
          </a:xfrm>
        </p:spPr>
        <p:txBody>
          <a:bodyPr>
            <a:noAutofit/>
          </a:bodyPr>
          <a:lstStyle/>
          <a:p>
            <a:r>
              <a:rPr lang="en-US" sz="2000" b="1" dirty="0">
                <a:effectLst>
                  <a:outerShdw blurRad="38100" dist="38100" dir="2700000" algn="tl">
                    <a:srgbClr val="000000">
                      <a:alpha val="43137"/>
                    </a:srgbClr>
                  </a:outerShdw>
                </a:effectLst>
              </a:rPr>
              <a:t>7.Overall attendance for a particular city until now</a:t>
            </a:r>
            <a:endParaRPr lang="en-IN" sz="2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45C02FA-DD66-411D-BB46-C5466E29A8FA}"/>
              </a:ext>
            </a:extLst>
          </p:cNvPr>
          <p:cNvSpPr>
            <a:spLocks noGrp="1"/>
          </p:cNvSpPr>
          <p:nvPr>
            <p:ph type="subTitle" idx="1"/>
          </p:nvPr>
        </p:nvSpPr>
        <p:spPr>
          <a:xfrm>
            <a:off x="684212" y="1500326"/>
            <a:ext cx="11265132" cy="5157925"/>
          </a:xfrm>
        </p:spPr>
        <p:txBody>
          <a:bodyPr>
            <a:normAutofit/>
          </a:bodyPr>
          <a:lstStyle/>
          <a:p>
            <a:pPr lvl="0"/>
            <a:r>
              <a:rPr lang="en-US" sz="1800" b="1" dirty="0">
                <a:solidFill>
                  <a:schemeClr val="tx1"/>
                </a:solidFill>
              </a:rPr>
              <a:t>Description:</a:t>
            </a:r>
            <a:endParaRPr lang="en-IN" sz="1800" b="1" dirty="0">
              <a:solidFill>
                <a:schemeClr val="tx1"/>
              </a:solidFill>
            </a:endParaRPr>
          </a:p>
          <a:p>
            <a:r>
              <a:rPr lang="en-US" sz="1800" dirty="0">
                <a:solidFill>
                  <a:schemeClr val="tx1"/>
                </a:solidFill>
              </a:rPr>
              <a:t>Determine the sum of attendance of all the people when they are home team.</a:t>
            </a:r>
            <a:endParaRPr lang="en-IN" sz="1800" dirty="0">
              <a:solidFill>
                <a:schemeClr val="tx1"/>
              </a:solidFill>
            </a:endParaRPr>
          </a:p>
          <a:p>
            <a:r>
              <a:rPr lang="en-US" sz="1800" b="1" dirty="0">
                <a:solidFill>
                  <a:schemeClr val="tx1"/>
                </a:solidFill>
              </a:rPr>
              <a:t>Visualization:</a:t>
            </a:r>
            <a:endParaRPr lang="en-IN" sz="1800" b="1" dirty="0">
              <a:solidFill>
                <a:schemeClr val="tx1"/>
              </a:solidFill>
            </a:endParaRPr>
          </a:p>
          <a:p>
            <a:r>
              <a:rPr lang="en-US" sz="1800" dirty="0">
                <a:solidFill>
                  <a:schemeClr val="tx1"/>
                </a:solidFill>
              </a:rPr>
              <a:t>We visualize the above results with the help of area chart created using area chart.</a:t>
            </a:r>
            <a:endParaRPr lang="en-IN" sz="1800" dirty="0">
              <a:solidFill>
                <a:schemeClr val="tx1"/>
              </a:solidFill>
            </a:endParaRPr>
          </a:p>
          <a:p>
            <a:endParaRPr lang="en-IN" sz="1800" dirty="0">
              <a:solidFill>
                <a:schemeClr val="tx1"/>
              </a:solidFill>
            </a:endParaRPr>
          </a:p>
        </p:txBody>
      </p:sp>
      <p:pic>
        <p:nvPicPr>
          <p:cNvPr id="4" name="image17.jpeg">
            <a:extLst>
              <a:ext uri="{FF2B5EF4-FFF2-40B4-BE49-F238E27FC236}">
                <a16:creationId xmlns:a16="http://schemas.microsoft.com/office/drawing/2014/main" id="{FE7248F2-E326-473B-B1C0-01F0F885291C}"/>
              </a:ext>
            </a:extLst>
          </p:cNvPr>
          <p:cNvPicPr/>
          <p:nvPr/>
        </p:nvPicPr>
        <p:blipFill>
          <a:blip r:embed="rId2" cstate="print"/>
          <a:stretch>
            <a:fillRect/>
          </a:stretch>
        </p:blipFill>
        <p:spPr>
          <a:xfrm>
            <a:off x="743395" y="3045041"/>
            <a:ext cx="9279493" cy="3613210"/>
          </a:xfrm>
          <a:prstGeom prst="rect">
            <a:avLst/>
          </a:prstGeom>
        </p:spPr>
      </p:pic>
    </p:spTree>
    <p:extLst>
      <p:ext uri="{BB962C8B-B14F-4D97-AF65-F5344CB8AC3E}">
        <p14:creationId xmlns:p14="http://schemas.microsoft.com/office/powerpoint/2010/main" val="228713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C29F-B777-4C13-BE07-153F1B4936F9}"/>
              </a:ext>
            </a:extLst>
          </p:cNvPr>
          <p:cNvSpPr>
            <a:spLocks noGrp="1"/>
          </p:cNvSpPr>
          <p:nvPr>
            <p:ph type="ctrTitle"/>
          </p:nvPr>
        </p:nvSpPr>
        <p:spPr>
          <a:xfrm>
            <a:off x="684212" y="532660"/>
            <a:ext cx="8001000" cy="727970"/>
          </a:xfrm>
        </p:spPr>
        <p:txBody>
          <a:bodyPr>
            <a:noAutofit/>
          </a:bodyPr>
          <a:lstStyle/>
          <a:p>
            <a:r>
              <a:rPr lang="en-US" sz="2000" b="1" dirty="0">
                <a:effectLst>
                  <a:outerShdw blurRad="38100" dist="38100" dir="2700000" algn="tl">
                    <a:srgbClr val="000000">
                      <a:alpha val="43137"/>
                    </a:srgbClr>
                  </a:outerShdw>
                </a:effectLst>
              </a:rPr>
              <a:t>8.No. of people came to view match for particular team</a:t>
            </a:r>
            <a:endParaRPr lang="en-IN" sz="2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7051023-7BE1-4279-B1D2-27CA6A2BBC46}"/>
              </a:ext>
            </a:extLst>
          </p:cNvPr>
          <p:cNvSpPr>
            <a:spLocks noGrp="1"/>
          </p:cNvSpPr>
          <p:nvPr>
            <p:ph type="subTitle" idx="1"/>
          </p:nvPr>
        </p:nvSpPr>
        <p:spPr>
          <a:xfrm>
            <a:off x="684211" y="1358283"/>
            <a:ext cx="11282887" cy="5255581"/>
          </a:xfrm>
        </p:spPr>
        <p:txBody>
          <a:bodyPr/>
          <a:lstStyle/>
          <a:p>
            <a:pPr lvl="0"/>
            <a:r>
              <a:rPr lang="en-US" sz="1800" b="1" dirty="0">
                <a:solidFill>
                  <a:schemeClr val="tx1"/>
                </a:solidFill>
              </a:rPr>
              <a:t>Description:</a:t>
            </a:r>
            <a:endParaRPr lang="en-IN" sz="1800" b="1" dirty="0">
              <a:solidFill>
                <a:schemeClr val="tx1"/>
              </a:solidFill>
            </a:endParaRPr>
          </a:p>
          <a:p>
            <a:r>
              <a:rPr lang="en-US" sz="1800" dirty="0">
                <a:solidFill>
                  <a:schemeClr val="tx1"/>
                </a:solidFill>
              </a:rPr>
              <a:t>By comparing the attendance of all cities we get top 5 cities with highest audience.</a:t>
            </a:r>
            <a:endParaRPr lang="en-IN" sz="1800" dirty="0">
              <a:solidFill>
                <a:schemeClr val="tx1"/>
              </a:solidFill>
            </a:endParaRPr>
          </a:p>
          <a:p>
            <a:r>
              <a:rPr lang="en-US" sz="1800" b="1" dirty="0">
                <a:solidFill>
                  <a:schemeClr val="tx1"/>
                </a:solidFill>
              </a:rPr>
              <a:t>Specific function and requirements:</a:t>
            </a:r>
            <a:endParaRPr lang="en-IN" sz="1800" b="1" dirty="0">
              <a:solidFill>
                <a:schemeClr val="tx1"/>
              </a:solidFill>
            </a:endParaRPr>
          </a:p>
          <a:p>
            <a:r>
              <a:rPr lang="en-US" sz="1800" dirty="0">
                <a:solidFill>
                  <a:schemeClr val="tx1"/>
                </a:solidFill>
              </a:rPr>
              <a:t>We get cities with highest </a:t>
            </a:r>
            <a:r>
              <a:rPr lang="en-US" sz="1800" dirty="0" err="1">
                <a:solidFill>
                  <a:schemeClr val="tx1"/>
                </a:solidFill>
              </a:rPr>
              <a:t>fans.here</a:t>
            </a:r>
            <a:r>
              <a:rPr lang="en-US" sz="1800" dirty="0">
                <a:solidFill>
                  <a:schemeClr val="tx1"/>
                </a:solidFill>
              </a:rPr>
              <a:t> we </a:t>
            </a:r>
            <a:r>
              <a:rPr lang="en-US" sz="1800" dirty="0" err="1">
                <a:solidFill>
                  <a:schemeClr val="tx1"/>
                </a:solidFill>
              </a:rPr>
              <a:t>potray</a:t>
            </a:r>
            <a:r>
              <a:rPr lang="en-US" sz="1800" dirty="0">
                <a:solidFill>
                  <a:schemeClr val="tx1"/>
                </a:solidFill>
              </a:rPr>
              <a:t> top 5 countries with highest </a:t>
            </a:r>
            <a:r>
              <a:rPr lang="en-US" sz="1800" dirty="0" err="1">
                <a:solidFill>
                  <a:schemeClr val="tx1"/>
                </a:solidFill>
              </a:rPr>
              <a:t>attendence</a:t>
            </a:r>
            <a:r>
              <a:rPr lang="en-US" sz="1800" dirty="0">
                <a:solidFill>
                  <a:schemeClr val="tx1"/>
                </a:solidFill>
              </a:rPr>
              <a:t> and snips of data.</a:t>
            </a:r>
            <a:endParaRPr lang="en-IN" sz="1800" dirty="0">
              <a:solidFill>
                <a:schemeClr val="tx1"/>
              </a:solidFill>
            </a:endParaRPr>
          </a:p>
          <a:p>
            <a:endParaRPr lang="en-IN" dirty="0"/>
          </a:p>
        </p:txBody>
      </p:sp>
      <p:pic>
        <p:nvPicPr>
          <p:cNvPr id="4" name="image18.jpeg">
            <a:extLst>
              <a:ext uri="{FF2B5EF4-FFF2-40B4-BE49-F238E27FC236}">
                <a16:creationId xmlns:a16="http://schemas.microsoft.com/office/drawing/2014/main" id="{A7F3A953-3D1A-4BAC-B60F-BC5685E057E1}"/>
              </a:ext>
            </a:extLst>
          </p:cNvPr>
          <p:cNvPicPr/>
          <p:nvPr/>
        </p:nvPicPr>
        <p:blipFill>
          <a:blip r:embed="rId2" cstate="print"/>
          <a:stretch>
            <a:fillRect/>
          </a:stretch>
        </p:blipFill>
        <p:spPr>
          <a:xfrm>
            <a:off x="791106" y="3293406"/>
            <a:ext cx="3115069" cy="3051699"/>
          </a:xfrm>
          <a:prstGeom prst="rect">
            <a:avLst/>
          </a:prstGeom>
        </p:spPr>
      </p:pic>
      <p:pic>
        <p:nvPicPr>
          <p:cNvPr id="5" name="image19.jpeg">
            <a:extLst>
              <a:ext uri="{FF2B5EF4-FFF2-40B4-BE49-F238E27FC236}">
                <a16:creationId xmlns:a16="http://schemas.microsoft.com/office/drawing/2014/main" id="{6FAF60C5-9E82-466C-909D-706B250B0066}"/>
              </a:ext>
            </a:extLst>
          </p:cNvPr>
          <p:cNvPicPr/>
          <p:nvPr/>
        </p:nvPicPr>
        <p:blipFill>
          <a:blip r:embed="rId3" cstate="print"/>
          <a:stretch>
            <a:fillRect/>
          </a:stretch>
        </p:blipFill>
        <p:spPr>
          <a:xfrm>
            <a:off x="5212184" y="3024649"/>
            <a:ext cx="6188710" cy="3589215"/>
          </a:xfrm>
          <a:prstGeom prst="rect">
            <a:avLst/>
          </a:prstGeom>
        </p:spPr>
      </p:pic>
    </p:spTree>
    <p:extLst>
      <p:ext uri="{BB962C8B-B14F-4D97-AF65-F5344CB8AC3E}">
        <p14:creationId xmlns:p14="http://schemas.microsoft.com/office/powerpoint/2010/main" val="297720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3617-AC69-466A-9443-D4067D9FA479}"/>
              </a:ext>
            </a:extLst>
          </p:cNvPr>
          <p:cNvSpPr>
            <a:spLocks noGrp="1"/>
          </p:cNvSpPr>
          <p:nvPr>
            <p:ph type="ctrTitle"/>
          </p:nvPr>
        </p:nvSpPr>
        <p:spPr>
          <a:xfrm>
            <a:off x="684212" y="685800"/>
            <a:ext cx="8001000" cy="628096"/>
          </a:xfrm>
        </p:spPr>
        <p:txBody>
          <a:bodyPr>
            <a:noAutofit/>
          </a:bodyPr>
          <a:lstStyle/>
          <a:p>
            <a:r>
              <a:rPr lang="en-US" sz="2000" b="1" dirty="0">
                <a:effectLst>
                  <a:outerShdw blurRad="38100" dist="38100" dir="2700000" algn="tl">
                    <a:srgbClr val="000000">
                      <a:alpha val="43137"/>
                    </a:srgbClr>
                  </a:outerShdw>
                </a:effectLst>
              </a:rPr>
              <a:t>9.Number of people came to view match for a particular team</a:t>
            </a:r>
            <a:endParaRPr lang="en-IN" sz="2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BB2ECA9-F95B-4230-87E3-DD1B67996A9E}"/>
              </a:ext>
            </a:extLst>
          </p:cNvPr>
          <p:cNvSpPr>
            <a:spLocks noGrp="1"/>
          </p:cNvSpPr>
          <p:nvPr>
            <p:ph type="subTitle" idx="1"/>
          </p:nvPr>
        </p:nvSpPr>
        <p:spPr>
          <a:xfrm>
            <a:off x="684212" y="1473693"/>
            <a:ext cx="11265132" cy="5211192"/>
          </a:xfrm>
        </p:spPr>
        <p:txBody>
          <a:bodyPr>
            <a:normAutofit/>
          </a:bodyPr>
          <a:lstStyle/>
          <a:p>
            <a:r>
              <a:rPr lang="en-US" sz="1800" dirty="0">
                <a:solidFill>
                  <a:schemeClr val="tx1"/>
                </a:solidFill>
              </a:rPr>
              <a:t>Most people came to see match for brazil then </a:t>
            </a:r>
            <a:r>
              <a:rPr lang="en-US" sz="1800" dirty="0" err="1">
                <a:solidFill>
                  <a:schemeClr val="tx1"/>
                </a:solidFill>
              </a:rPr>
              <a:t>argentina,Italy</a:t>
            </a:r>
            <a:r>
              <a:rPr lang="en-US" sz="1800" dirty="0">
                <a:solidFill>
                  <a:schemeClr val="tx1"/>
                </a:solidFill>
              </a:rPr>
              <a:t> England and so on..</a:t>
            </a:r>
            <a:endParaRPr lang="en-IN" sz="1800" dirty="0">
              <a:solidFill>
                <a:schemeClr val="tx1"/>
              </a:solidFill>
            </a:endParaRPr>
          </a:p>
          <a:p>
            <a:r>
              <a:rPr lang="en-US" sz="1800" dirty="0">
                <a:solidFill>
                  <a:schemeClr val="tx1"/>
                </a:solidFill>
              </a:rPr>
              <a:t> </a:t>
            </a:r>
            <a:endParaRPr lang="en-IN" sz="1800" dirty="0">
              <a:solidFill>
                <a:schemeClr val="tx1"/>
              </a:solidFill>
            </a:endParaRPr>
          </a:p>
          <a:p>
            <a:endParaRPr lang="en-IN" sz="1800" dirty="0">
              <a:solidFill>
                <a:schemeClr val="tx1"/>
              </a:solidFill>
            </a:endParaRPr>
          </a:p>
        </p:txBody>
      </p:sp>
      <p:pic>
        <p:nvPicPr>
          <p:cNvPr id="4" name="image19.jpeg">
            <a:extLst>
              <a:ext uri="{FF2B5EF4-FFF2-40B4-BE49-F238E27FC236}">
                <a16:creationId xmlns:a16="http://schemas.microsoft.com/office/drawing/2014/main" id="{0A6CC12C-B551-43DE-965B-DDBC1DB5061C}"/>
              </a:ext>
            </a:extLst>
          </p:cNvPr>
          <p:cNvPicPr/>
          <p:nvPr/>
        </p:nvPicPr>
        <p:blipFill>
          <a:blip r:embed="rId2" cstate="print"/>
          <a:stretch>
            <a:fillRect/>
          </a:stretch>
        </p:blipFill>
        <p:spPr>
          <a:xfrm>
            <a:off x="778430" y="2223912"/>
            <a:ext cx="7726378" cy="4123622"/>
          </a:xfrm>
          <a:prstGeom prst="rect">
            <a:avLst/>
          </a:prstGeom>
        </p:spPr>
      </p:pic>
    </p:spTree>
    <p:extLst>
      <p:ext uri="{BB962C8B-B14F-4D97-AF65-F5344CB8AC3E}">
        <p14:creationId xmlns:p14="http://schemas.microsoft.com/office/powerpoint/2010/main" val="87243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024D-7E2A-480E-B5D3-34DCBCACC286}"/>
              </a:ext>
            </a:extLst>
          </p:cNvPr>
          <p:cNvSpPr>
            <a:spLocks noGrp="1"/>
          </p:cNvSpPr>
          <p:nvPr>
            <p:ph type="ctrTitle"/>
          </p:nvPr>
        </p:nvSpPr>
        <p:spPr>
          <a:xfrm>
            <a:off x="684212" y="685799"/>
            <a:ext cx="8001000" cy="1071439"/>
          </a:xfrm>
        </p:spPr>
        <p:txBody>
          <a:bodyPr/>
          <a:lstStyle/>
          <a:p>
            <a:r>
              <a:rPr lang="en-IN" b="1" dirty="0">
                <a:effectLst>
                  <a:outerShdw blurRad="38100" dist="38100" dir="2700000" algn="tl">
                    <a:srgbClr val="000000">
                      <a:alpha val="43137"/>
                    </a:srgbClr>
                  </a:outerShdw>
                </a:effectLst>
              </a:rPr>
              <a:t>TABLE OF CONTENT</a:t>
            </a:r>
          </a:p>
        </p:txBody>
      </p:sp>
      <p:sp>
        <p:nvSpPr>
          <p:cNvPr id="3" name="Subtitle 2">
            <a:extLst>
              <a:ext uri="{FF2B5EF4-FFF2-40B4-BE49-F238E27FC236}">
                <a16:creationId xmlns:a16="http://schemas.microsoft.com/office/drawing/2014/main" id="{C2C001A4-FF45-4EC1-AA84-6731157D3492}"/>
              </a:ext>
            </a:extLst>
          </p:cNvPr>
          <p:cNvSpPr>
            <a:spLocks noGrp="1"/>
          </p:cNvSpPr>
          <p:nvPr>
            <p:ph type="subTitle" idx="1"/>
          </p:nvPr>
        </p:nvSpPr>
        <p:spPr>
          <a:xfrm>
            <a:off x="684211" y="2289976"/>
            <a:ext cx="10614591" cy="4134677"/>
          </a:xfrm>
        </p:spPr>
        <p:txBody>
          <a:bodyPr/>
          <a:lstStyle/>
          <a:p>
            <a:pPr marL="342900" indent="-342900">
              <a:buFont typeface="Wingdings" panose="05000000000000000000" pitchFamily="2" charset="2"/>
              <a:buChar char="q"/>
            </a:pPr>
            <a:r>
              <a:rPr lang="en-IN" dirty="0">
                <a:solidFill>
                  <a:schemeClr val="tx1"/>
                </a:solidFill>
              </a:rPr>
              <a:t>Introduction</a:t>
            </a:r>
          </a:p>
          <a:p>
            <a:pPr marL="342900" indent="-342900">
              <a:buFont typeface="Wingdings" panose="05000000000000000000" pitchFamily="2" charset="2"/>
              <a:buChar char="q"/>
            </a:pPr>
            <a:r>
              <a:rPr lang="en-IN" dirty="0">
                <a:solidFill>
                  <a:schemeClr val="tx1"/>
                </a:solidFill>
              </a:rPr>
              <a:t>Dashboard</a:t>
            </a:r>
          </a:p>
          <a:p>
            <a:pPr marL="342900" indent="-342900">
              <a:buFont typeface="Wingdings" panose="05000000000000000000" pitchFamily="2" charset="2"/>
              <a:buChar char="q"/>
            </a:pPr>
            <a:r>
              <a:rPr lang="en-US" dirty="0">
                <a:solidFill>
                  <a:schemeClr val="tx1"/>
                </a:solidFill>
              </a:rPr>
              <a:t>Scope of the Analysis</a:t>
            </a:r>
            <a:endParaRPr lang="en-IN" dirty="0">
              <a:solidFill>
                <a:schemeClr val="tx1"/>
              </a:solidFill>
            </a:endParaRPr>
          </a:p>
          <a:p>
            <a:pPr marL="342900" indent="-342900">
              <a:buFont typeface="Wingdings" panose="05000000000000000000" pitchFamily="2" charset="2"/>
              <a:buChar char="q"/>
            </a:pPr>
            <a:r>
              <a:rPr lang="en-IN" dirty="0">
                <a:solidFill>
                  <a:schemeClr val="tx1"/>
                </a:solidFill>
              </a:rPr>
              <a:t>Source of dataset</a:t>
            </a:r>
          </a:p>
          <a:p>
            <a:pPr marL="342900" indent="-342900">
              <a:buFont typeface="Wingdings" panose="05000000000000000000" pitchFamily="2" charset="2"/>
              <a:buChar char="q"/>
            </a:pPr>
            <a:r>
              <a:rPr lang="en-IN" dirty="0">
                <a:solidFill>
                  <a:schemeClr val="tx1"/>
                </a:solidFill>
              </a:rPr>
              <a:t>Analysis on dataset</a:t>
            </a:r>
            <a:endParaRPr lang="en-IN" sz="2000" dirty="0">
              <a:solidFill>
                <a:schemeClr val="tx1"/>
              </a:solidFill>
            </a:endParaRPr>
          </a:p>
          <a:p>
            <a:pPr marL="342900" indent="-342900">
              <a:buFont typeface="Wingdings" panose="05000000000000000000" pitchFamily="2" charset="2"/>
              <a:buChar char="q"/>
            </a:pPr>
            <a:r>
              <a:rPr lang="en-US" dirty="0">
                <a:solidFill>
                  <a:schemeClr val="tx1"/>
                </a:solidFill>
              </a:rPr>
              <a:t>General Description</a:t>
            </a:r>
            <a:endParaRPr lang="en-IN" dirty="0">
              <a:solidFill>
                <a:schemeClr val="tx1"/>
              </a:solidFill>
            </a:endParaRPr>
          </a:p>
          <a:p>
            <a:pPr marL="342900" indent="-342900">
              <a:buFont typeface="Wingdings" panose="05000000000000000000" pitchFamily="2" charset="2"/>
              <a:buChar char="q"/>
            </a:pPr>
            <a:r>
              <a:rPr lang="en-IN" dirty="0">
                <a:solidFill>
                  <a:schemeClr val="tx1"/>
                </a:solidFill>
              </a:rPr>
              <a:t>Analysis results</a:t>
            </a:r>
          </a:p>
          <a:p>
            <a:pPr marL="342900" indent="-342900">
              <a:buFont typeface="Wingdings" panose="05000000000000000000" pitchFamily="2" charset="2"/>
              <a:buChar char="q"/>
            </a:pPr>
            <a:r>
              <a:rPr lang="en-US" dirty="0">
                <a:solidFill>
                  <a:schemeClr val="tx1"/>
                </a:solidFill>
              </a:rPr>
              <a:t>Visualization</a:t>
            </a:r>
            <a:endParaRPr lang="en-IN" dirty="0">
              <a:solidFill>
                <a:schemeClr val="tx1"/>
              </a:solidFill>
            </a:endParaRPr>
          </a:p>
          <a:p>
            <a:endParaRPr lang="en-IN" dirty="0"/>
          </a:p>
        </p:txBody>
      </p:sp>
    </p:spTree>
    <p:extLst>
      <p:ext uri="{BB962C8B-B14F-4D97-AF65-F5344CB8AC3E}">
        <p14:creationId xmlns:p14="http://schemas.microsoft.com/office/powerpoint/2010/main" val="34714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53AB-14DD-41E5-9B01-061B4ACECB40}"/>
              </a:ext>
            </a:extLst>
          </p:cNvPr>
          <p:cNvSpPr>
            <a:spLocks noGrp="1"/>
          </p:cNvSpPr>
          <p:nvPr>
            <p:ph type="ctrTitle"/>
          </p:nvPr>
        </p:nvSpPr>
        <p:spPr>
          <a:xfrm>
            <a:off x="684212" y="685800"/>
            <a:ext cx="8001000" cy="856754"/>
          </a:xfrm>
        </p:spPr>
        <p:txBody>
          <a:bodyPr/>
          <a:lstStyle/>
          <a:p>
            <a:r>
              <a:rPr lang="en-IN" b="1" dirty="0">
                <a:effectLst>
                  <a:outerShdw blurRad="38100" dist="38100" dir="2700000" algn="tl">
                    <a:srgbClr val="000000">
                      <a:alpha val="43137"/>
                    </a:srgbClr>
                  </a:outerShdw>
                </a:effectLst>
              </a:rPr>
              <a:t>INTRODUCTION</a:t>
            </a:r>
          </a:p>
        </p:txBody>
      </p:sp>
      <p:sp>
        <p:nvSpPr>
          <p:cNvPr id="3" name="Subtitle 2">
            <a:extLst>
              <a:ext uri="{FF2B5EF4-FFF2-40B4-BE49-F238E27FC236}">
                <a16:creationId xmlns:a16="http://schemas.microsoft.com/office/drawing/2014/main" id="{6FE07170-FB16-4B61-A890-E1DD737ED1B8}"/>
              </a:ext>
            </a:extLst>
          </p:cNvPr>
          <p:cNvSpPr>
            <a:spLocks noGrp="1"/>
          </p:cNvSpPr>
          <p:nvPr>
            <p:ph type="subTitle" idx="1"/>
          </p:nvPr>
        </p:nvSpPr>
        <p:spPr>
          <a:xfrm>
            <a:off x="684212" y="1796995"/>
            <a:ext cx="10558932" cy="3994205"/>
          </a:xfrm>
        </p:spPr>
        <p:txBody>
          <a:bodyPr/>
          <a:lstStyle/>
          <a:p>
            <a:r>
              <a:rPr lang="en-US" b="1" dirty="0">
                <a:solidFill>
                  <a:schemeClr val="tx1"/>
                </a:solidFill>
              </a:rPr>
              <a:t>Data Analysis </a:t>
            </a:r>
            <a:r>
              <a:rPr lang="en-US" dirty="0">
                <a:solidFill>
                  <a:schemeClr val="tx1"/>
                </a:solidFill>
              </a:rPr>
              <a:t>is a process of inspecting, cleansing, transforming, and modeling data with the goal of discovering useful information, informing conclusions, and supporting decision- making. Data analysis has multiple facets and approaches, encompassing diverse techniques under a variety of names, while being used in different business, science, and social science domains.</a:t>
            </a:r>
            <a:endParaRPr lang="en-IN" dirty="0">
              <a:solidFill>
                <a:schemeClr val="tx1"/>
              </a:solidFill>
            </a:endParaRPr>
          </a:p>
          <a:p>
            <a:r>
              <a:rPr lang="en-US" dirty="0">
                <a:solidFill>
                  <a:schemeClr val="tx1"/>
                </a:solidFill>
              </a:rPr>
              <a:t>The analytics team of the Football World Cup association and FIFA association anywhere in the world would love to check our through data analysis of each and every match leading to a well-organized and fruitful information. My analysis contains data on host teams, all stadiums, most supported team and teams which are most successful.</a:t>
            </a:r>
            <a:endParaRPr lang="en-IN" dirty="0">
              <a:solidFill>
                <a:schemeClr val="tx1"/>
              </a:solidFill>
            </a:endParaRPr>
          </a:p>
          <a:p>
            <a:endParaRPr lang="en-IN" dirty="0"/>
          </a:p>
        </p:txBody>
      </p:sp>
    </p:spTree>
    <p:extLst>
      <p:ext uri="{BB962C8B-B14F-4D97-AF65-F5344CB8AC3E}">
        <p14:creationId xmlns:p14="http://schemas.microsoft.com/office/powerpoint/2010/main" val="90180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EDBA-8C6D-4BE0-9073-85023840992D}"/>
              </a:ext>
            </a:extLst>
          </p:cNvPr>
          <p:cNvSpPr>
            <a:spLocks noGrp="1"/>
          </p:cNvSpPr>
          <p:nvPr>
            <p:ph type="ctrTitle"/>
          </p:nvPr>
        </p:nvSpPr>
        <p:spPr>
          <a:xfrm>
            <a:off x="0" y="292963"/>
            <a:ext cx="8685212" cy="470517"/>
          </a:xfrm>
        </p:spPr>
        <p:txBody>
          <a:bodyPr>
            <a:noAutofit/>
          </a:bodyPr>
          <a:lstStyle/>
          <a:p>
            <a:r>
              <a:rPr lang="en-US" sz="2000" b="1" dirty="0">
                <a:effectLst>
                  <a:outerShdw blurRad="38100" dist="38100" dir="2700000" algn="tl">
                    <a:srgbClr val="000000">
                      <a:alpha val="43137"/>
                    </a:srgbClr>
                  </a:outerShdw>
                </a:effectLst>
              </a:rPr>
              <a:t>Dashboard</a:t>
            </a:r>
            <a:endParaRPr lang="en-IN" sz="2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B60F18DC-EFAF-40CD-9A42-D6806B2BCEE6}"/>
              </a:ext>
            </a:extLst>
          </p:cNvPr>
          <p:cNvSpPr>
            <a:spLocks noGrp="1"/>
          </p:cNvSpPr>
          <p:nvPr>
            <p:ph type="subTitle" idx="1"/>
          </p:nvPr>
        </p:nvSpPr>
        <p:spPr>
          <a:xfrm>
            <a:off x="0" y="763480"/>
            <a:ext cx="11736280" cy="5992427"/>
          </a:xfrm>
        </p:spPr>
        <p:txBody>
          <a:bodyPr/>
          <a:lstStyle/>
          <a:p>
            <a:endParaRPr lang="en-IN" dirty="0"/>
          </a:p>
        </p:txBody>
      </p:sp>
      <p:pic>
        <p:nvPicPr>
          <p:cNvPr id="4" name="image33.jpeg">
            <a:extLst>
              <a:ext uri="{FF2B5EF4-FFF2-40B4-BE49-F238E27FC236}">
                <a16:creationId xmlns:a16="http://schemas.microsoft.com/office/drawing/2014/main" id="{C18451E4-E975-4F6D-8C9E-0EBEC8992A4F}"/>
              </a:ext>
            </a:extLst>
          </p:cNvPr>
          <p:cNvPicPr/>
          <p:nvPr/>
        </p:nvPicPr>
        <p:blipFill>
          <a:blip r:embed="rId2" cstate="print"/>
          <a:stretch>
            <a:fillRect/>
          </a:stretch>
        </p:blipFill>
        <p:spPr>
          <a:xfrm>
            <a:off x="82858" y="763480"/>
            <a:ext cx="10943208" cy="5992427"/>
          </a:xfrm>
          <a:prstGeom prst="rect">
            <a:avLst/>
          </a:prstGeom>
        </p:spPr>
      </p:pic>
    </p:spTree>
    <p:extLst>
      <p:ext uri="{BB962C8B-B14F-4D97-AF65-F5344CB8AC3E}">
        <p14:creationId xmlns:p14="http://schemas.microsoft.com/office/powerpoint/2010/main" val="361464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066A-B355-43A3-B6E3-478478DB3CDA}"/>
              </a:ext>
            </a:extLst>
          </p:cNvPr>
          <p:cNvSpPr>
            <a:spLocks noGrp="1"/>
          </p:cNvSpPr>
          <p:nvPr>
            <p:ph type="ctrTitle"/>
          </p:nvPr>
        </p:nvSpPr>
        <p:spPr>
          <a:xfrm>
            <a:off x="684212" y="685800"/>
            <a:ext cx="8001000" cy="745436"/>
          </a:xfrm>
        </p:spPr>
        <p:txBody>
          <a:bodyPr>
            <a:normAutofit fontScale="90000"/>
          </a:bodyPr>
          <a:lstStyle/>
          <a:p>
            <a:r>
              <a:rPr lang="en-IN" b="1" dirty="0">
                <a:effectLst>
                  <a:outerShdw blurRad="38100" dist="38100" dir="2700000" algn="tl">
                    <a:srgbClr val="000000">
                      <a:alpha val="43137"/>
                    </a:srgbClr>
                  </a:outerShdw>
                </a:effectLst>
              </a:rPr>
              <a:t>Scope of analysis</a:t>
            </a:r>
          </a:p>
        </p:txBody>
      </p:sp>
      <p:sp>
        <p:nvSpPr>
          <p:cNvPr id="3" name="Subtitle 2">
            <a:extLst>
              <a:ext uri="{FF2B5EF4-FFF2-40B4-BE49-F238E27FC236}">
                <a16:creationId xmlns:a16="http://schemas.microsoft.com/office/drawing/2014/main" id="{8B4A7748-5112-4F57-898B-5777D481F001}"/>
              </a:ext>
            </a:extLst>
          </p:cNvPr>
          <p:cNvSpPr>
            <a:spLocks noGrp="1"/>
          </p:cNvSpPr>
          <p:nvPr>
            <p:ph type="subTitle" idx="1"/>
          </p:nvPr>
        </p:nvSpPr>
        <p:spPr>
          <a:xfrm>
            <a:off x="684212" y="1598213"/>
            <a:ext cx="10908790" cy="4699220"/>
          </a:xfrm>
        </p:spPr>
        <p:txBody>
          <a:bodyPr>
            <a:normAutofit fontScale="92500" lnSpcReduction="10000"/>
          </a:bodyPr>
          <a:lstStyle/>
          <a:p>
            <a:r>
              <a:rPr lang="en-US" sz="1800" dirty="0">
                <a:solidFill>
                  <a:schemeClr val="tx1"/>
                </a:solidFill>
              </a:rPr>
              <a:t>The system wants to see and analyze the sales trend month-wise and product-wise and work upon the lagging segments and outperforming employees accordingly. The Analytics team also wants to create analyze the database in depth to help the super store grow exponentially. The Analytics team wishes to answer the following objectives: -</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Half time goals scored by the home and away team year wise.</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No of goals scored in finals until now.</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Analyzing the total attendance of crowd in Group matches, semifinals and Finals.</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Overall Attendance for a particular city until now.</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No. of people came to view match for particular team.</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Country winning the maximum World Cups.</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Goals scored by home teams and away team</a:t>
            </a:r>
            <a:endParaRPr lang="en-IN" sz="1800" dirty="0">
              <a:solidFill>
                <a:schemeClr val="tx1"/>
              </a:solidFill>
            </a:endParaRPr>
          </a:p>
          <a:p>
            <a:pPr marL="285750" lvl="0" indent="-285750">
              <a:buFont typeface="Wingdings" panose="05000000000000000000" pitchFamily="2" charset="2"/>
              <a:buChar char="§"/>
            </a:pPr>
            <a:r>
              <a:rPr lang="en-US" sz="1800" dirty="0">
                <a:solidFill>
                  <a:schemeClr val="tx1"/>
                </a:solidFill>
              </a:rPr>
              <a:t>Analyzing difference between total goals scored and total goals conceded by teams </a:t>
            </a:r>
            <a:endParaRPr lang="en-IN" sz="1800" dirty="0">
              <a:solidFill>
                <a:schemeClr val="tx1"/>
              </a:solidFill>
            </a:endParaRPr>
          </a:p>
          <a:p>
            <a:r>
              <a:rPr lang="en-US" sz="1800" dirty="0">
                <a:solidFill>
                  <a:schemeClr val="tx1"/>
                </a:solidFill>
              </a:rPr>
              <a:t>Aim of this project is to answer the above objectives in the form of visualization by creating a dashboard to convey the answers effectively and efficiently.</a:t>
            </a:r>
            <a:endParaRPr lang="en-IN" sz="1800" dirty="0">
              <a:solidFill>
                <a:schemeClr val="tx1"/>
              </a:solidFill>
            </a:endParaRPr>
          </a:p>
          <a:p>
            <a:endParaRPr lang="en-IN" sz="1800" dirty="0">
              <a:solidFill>
                <a:schemeClr val="tx1"/>
              </a:solidFill>
            </a:endParaRPr>
          </a:p>
        </p:txBody>
      </p:sp>
    </p:spTree>
    <p:extLst>
      <p:ext uri="{BB962C8B-B14F-4D97-AF65-F5344CB8AC3E}">
        <p14:creationId xmlns:p14="http://schemas.microsoft.com/office/powerpoint/2010/main" val="317349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B620-D86A-4432-92D7-DE479D3B434B}"/>
              </a:ext>
            </a:extLst>
          </p:cNvPr>
          <p:cNvSpPr>
            <a:spLocks noGrp="1"/>
          </p:cNvSpPr>
          <p:nvPr>
            <p:ph type="ctrTitle"/>
          </p:nvPr>
        </p:nvSpPr>
        <p:spPr>
          <a:xfrm>
            <a:off x="684212" y="408373"/>
            <a:ext cx="8001000" cy="1225119"/>
          </a:xfrm>
        </p:spPr>
        <p:txBody>
          <a:bodyPr>
            <a:noAutofit/>
          </a:bodyPr>
          <a:lstStyle/>
          <a:p>
            <a:r>
              <a:rPr lang="en-IN" sz="2000" b="1" dirty="0"/>
              <a:t>Step1.Removing blank cells from the dataset</a:t>
            </a:r>
            <a:br>
              <a:rPr lang="en-IN" sz="2000" b="1" dirty="0"/>
            </a:br>
            <a:r>
              <a:rPr lang="en-IN" sz="2000" b="1" dirty="0"/>
              <a:t>step2.removing columns which are not properly defined or not crucial to our analysis</a:t>
            </a:r>
            <a:br>
              <a:rPr lang="en-IN" sz="1600" dirty="0"/>
            </a:br>
            <a:endParaRPr lang="en-IN" sz="1600" dirty="0"/>
          </a:p>
        </p:txBody>
      </p:sp>
      <p:sp>
        <p:nvSpPr>
          <p:cNvPr id="3" name="Subtitle 2">
            <a:extLst>
              <a:ext uri="{FF2B5EF4-FFF2-40B4-BE49-F238E27FC236}">
                <a16:creationId xmlns:a16="http://schemas.microsoft.com/office/drawing/2014/main" id="{812074A1-3C00-4EB5-936F-46FFDA439E66}"/>
              </a:ext>
            </a:extLst>
          </p:cNvPr>
          <p:cNvSpPr>
            <a:spLocks noGrp="1"/>
          </p:cNvSpPr>
          <p:nvPr>
            <p:ph type="subTitle" idx="1"/>
          </p:nvPr>
        </p:nvSpPr>
        <p:spPr>
          <a:xfrm>
            <a:off x="684212" y="1550503"/>
            <a:ext cx="11338160" cy="5176299"/>
          </a:xfrm>
        </p:spPr>
        <p:txBody>
          <a:bodyPr/>
          <a:lstStyle/>
          <a:p>
            <a:r>
              <a:rPr lang="en-US" b="1" dirty="0">
                <a:solidFill>
                  <a:schemeClr val="tx1"/>
                </a:solidFill>
              </a:rPr>
              <a:t>Step3. Giving proper and appropriate column names.</a:t>
            </a:r>
          </a:p>
          <a:p>
            <a:r>
              <a:rPr lang="en-US" b="1" dirty="0">
                <a:solidFill>
                  <a:schemeClr val="tx1"/>
                </a:solidFill>
              </a:rPr>
              <a:t>Step4. Removing Duplicate Values</a:t>
            </a:r>
          </a:p>
          <a:p>
            <a:r>
              <a:rPr lang="en-US" b="1" dirty="0">
                <a:solidFill>
                  <a:schemeClr val="tx1"/>
                </a:solidFill>
              </a:rPr>
              <a:t>Step5. Improvising Proper Data Formatting</a:t>
            </a:r>
            <a:endParaRPr lang="en-IN" b="1" dirty="0">
              <a:solidFill>
                <a:schemeClr val="tx1"/>
              </a:solidFill>
            </a:endParaRPr>
          </a:p>
        </p:txBody>
      </p:sp>
      <p:pic>
        <p:nvPicPr>
          <p:cNvPr id="4" name="image3.jpeg">
            <a:extLst>
              <a:ext uri="{FF2B5EF4-FFF2-40B4-BE49-F238E27FC236}">
                <a16:creationId xmlns:a16="http://schemas.microsoft.com/office/drawing/2014/main" id="{09A9098C-FB15-4E90-A9AD-408873871923}"/>
              </a:ext>
            </a:extLst>
          </p:cNvPr>
          <p:cNvPicPr/>
          <p:nvPr/>
        </p:nvPicPr>
        <p:blipFill>
          <a:blip r:embed="rId2" cstate="print"/>
          <a:stretch>
            <a:fillRect/>
          </a:stretch>
        </p:blipFill>
        <p:spPr>
          <a:xfrm>
            <a:off x="790633" y="3053301"/>
            <a:ext cx="5724539" cy="3562183"/>
          </a:xfrm>
          <a:prstGeom prst="rect">
            <a:avLst/>
          </a:prstGeom>
        </p:spPr>
      </p:pic>
      <p:pic>
        <p:nvPicPr>
          <p:cNvPr id="5" name="image9.jpeg">
            <a:extLst>
              <a:ext uri="{FF2B5EF4-FFF2-40B4-BE49-F238E27FC236}">
                <a16:creationId xmlns:a16="http://schemas.microsoft.com/office/drawing/2014/main" id="{71B6CD3B-075D-40A9-968E-88525A63FF34}"/>
              </a:ext>
            </a:extLst>
          </p:cNvPr>
          <p:cNvPicPr/>
          <p:nvPr/>
        </p:nvPicPr>
        <p:blipFill>
          <a:blip r:embed="rId3" cstate="print"/>
          <a:stretch>
            <a:fillRect/>
          </a:stretch>
        </p:blipFill>
        <p:spPr>
          <a:xfrm>
            <a:off x="6674804" y="3053300"/>
            <a:ext cx="5187936" cy="3562183"/>
          </a:xfrm>
          <a:prstGeom prst="rect">
            <a:avLst/>
          </a:prstGeom>
        </p:spPr>
      </p:pic>
    </p:spTree>
    <p:extLst>
      <p:ext uri="{BB962C8B-B14F-4D97-AF65-F5344CB8AC3E}">
        <p14:creationId xmlns:p14="http://schemas.microsoft.com/office/powerpoint/2010/main" val="189342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74D0-BC0A-4A06-B237-AF321523CB53}"/>
              </a:ext>
            </a:extLst>
          </p:cNvPr>
          <p:cNvSpPr>
            <a:spLocks noGrp="1"/>
          </p:cNvSpPr>
          <p:nvPr>
            <p:ph type="ctrTitle"/>
          </p:nvPr>
        </p:nvSpPr>
        <p:spPr>
          <a:xfrm>
            <a:off x="684212" y="685799"/>
            <a:ext cx="8001000" cy="777241"/>
          </a:xfrm>
        </p:spPr>
        <p:txBody>
          <a:bodyPr>
            <a:normAutofit fontScale="90000"/>
          </a:bodyPr>
          <a:lstStyle/>
          <a:p>
            <a:r>
              <a:rPr lang="en-IN" sz="3200" b="1" dirty="0">
                <a:effectLst>
                  <a:outerShdw blurRad="38100" dist="38100" dir="2700000" algn="tl">
                    <a:srgbClr val="000000">
                      <a:alpha val="43137"/>
                    </a:srgbClr>
                  </a:outerShdw>
                </a:effectLst>
              </a:rPr>
              <a:t>Step6.</a:t>
            </a:r>
            <a:r>
              <a:rPr lang="en-US" b="1" dirty="0">
                <a:effectLst>
                  <a:outerShdw blurRad="38100" dist="38100" dir="2700000" algn="tl">
                    <a:srgbClr val="000000">
                      <a:alpha val="43137"/>
                    </a:srgbClr>
                  </a:outerShdw>
                </a:effectLst>
              </a:rPr>
              <a:t> </a:t>
            </a:r>
            <a:r>
              <a:rPr lang="en-US" sz="2200" b="1" dirty="0">
                <a:effectLst>
                  <a:outerShdw blurRad="38100" dist="38100" dir="2700000" algn="tl">
                    <a:srgbClr val="000000">
                      <a:alpha val="43137"/>
                    </a:srgbClr>
                  </a:outerShdw>
                </a:effectLst>
              </a:rPr>
              <a:t>Excluding the NULL values from the data.</a:t>
            </a:r>
            <a:endParaRPr lang="en-IN" sz="32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905DDA1-467D-4EEF-9291-6481D59EA6A6}"/>
              </a:ext>
            </a:extLst>
          </p:cNvPr>
          <p:cNvSpPr>
            <a:spLocks noGrp="1"/>
          </p:cNvSpPr>
          <p:nvPr>
            <p:ph type="subTitle" idx="1"/>
          </p:nvPr>
        </p:nvSpPr>
        <p:spPr>
          <a:xfrm>
            <a:off x="684212" y="1677725"/>
            <a:ext cx="11282502" cy="5025225"/>
          </a:xfrm>
        </p:spPr>
        <p:txBody>
          <a:bodyPr/>
          <a:lstStyle/>
          <a:p>
            <a:r>
              <a:rPr lang="en-US" dirty="0">
                <a:solidFill>
                  <a:schemeClr val="tx1"/>
                </a:solidFill>
              </a:rPr>
              <a:t>We’ll be using Tableau prep for this work as it’ll make the work simple and faster because we might not know how many null values could be there in this huge data set. Tableau helps us doing one step cleaning with ease.</a:t>
            </a:r>
            <a:endParaRPr lang="en-IN" dirty="0">
              <a:solidFill>
                <a:schemeClr val="tx1"/>
              </a:solidFill>
            </a:endParaRPr>
          </a:p>
          <a:p>
            <a:endParaRPr lang="en-IN" dirty="0"/>
          </a:p>
        </p:txBody>
      </p:sp>
      <p:pic>
        <p:nvPicPr>
          <p:cNvPr id="4" name="image6.png">
            <a:extLst>
              <a:ext uri="{FF2B5EF4-FFF2-40B4-BE49-F238E27FC236}">
                <a16:creationId xmlns:a16="http://schemas.microsoft.com/office/drawing/2014/main" id="{1CE74C35-5794-448C-8F4B-0E1C2B680E0A}"/>
              </a:ext>
            </a:extLst>
          </p:cNvPr>
          <p:cNvPicPr/>
          <p:nvPr/>
        </p:nvPicPr>
        <p:blipFill>
          <a:blip r:embed="rId2" cstate="print"/>
          <a:stretch>
            <a:fillRect/>
          </a:stretch>
        </p:blipFill>
        <p:spPr>
          <a:xfrm>
            <a:off x="825252" y="3237755"/>
            <a:ext cx="3671570" cy="3381595"/>
          </a:xfrm>
          <a:prstGeom prst="rect">
            <a:avLst/>
          </a:prstGeom>
        </p:spPr>
      </p:pic>
      <p:pic>
        <p:nvPicPr>
          <p:cNvPr id="5" name="image7.jpeg">
            <a:extLst>
              <a:ext uri="{FF2B5EF4-FFF2-40B4-BE49-F238E27FC236}">
                <a16:creationId xmlns:a16="http://schemas.microsoft.com/office/drawing/2014/main" id="{E35BCD5E-031E-49BF-90C5-3B4763F4E081}"/>
              </a:ext>
            </a:extLst>
          </p:cNvPr>
          <p:cNvPicPr/>
          <p:nvPr/>
        </p:nvPicPr>
        <p:blipFill>
          <a:blip r:embed="rId3" cstate="print"/>
          <a:stretch>
            <a:fillRect/>
          </a:stretch>
        </p:blipFill>
        <p:spPr>
          <a:xfrm>
            <a:off x="4911228" y="3237755"/>
            <a:ext cx="6186170" cy="3465195"/>
          </a:xfrm>
          <a:prstGeom prst="rect">
            <a:avLst/>
          </a:prstGeom>
        </p:spPr>
      </p:pic>
    </p:spTree>
    <p:extLst>
      <p:ext uri="{BB962C8B-B14F-4D97-AF65-F5344CB8AC3E}">
        <p14:creationId xmlns:p14="http://schemas.microsoft.com/office/powerpoint/2010/main" val="167636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F3FD-D86C-4FEF-A4DC-DD97210913D9}"/>
              </a:ext>
            </a:extLst>
          </p:cNvPr>
          <p:cNvSpPr>
            <a:spLocks noGrp="1"/>
          </p:cNvSpPr>
          <p:nvPr>
            <p:ph type="ctrTitle"/>
          </p:nvPr>
        </p:nvSpPr>
        <p:spPr>
          <a:xfrm>
            <a:off x="684212" y="685800"/>
            <a:ext cx="8001000" cy="538702"/>
          </a:xfrm>
        </p:spPr>
        <p:txBody>
          <a:bodyPr>
            <a:noAutofit/>
          </a:bodyPr>
          <a:lstStyle/>
          <a:p>
            <a:r>
              <a:rPr lang="en-IN" sz="2000" b="1" dirty="0">
                <a:effectLst>
                  <a:outerShdw blurRad="38100" dist="38100" dir="2700000" algn="tl">
                    <a:srgbClr val="000000">
                      <a:alpha val="43137"/>
                    </a:srgbClr>
                  </a:outerShdw>
                </a:effectLst>
              </a:rPr>
              <a:t>1.no.of goals scored in finals until now</a:t>
            </a:r>
          </a:p>
        </p:txBody>
      </p:sp>
      <p:sp>
        <p:nvSpPr>
          <p:cNvPr id="3" name="Subtitle 2">
            <a:extLst>
              <a:ext uri="{FF2B5EF4-FFF2-40B4-BE49-F238E27FC236}">
                <a16:creationId xmlns:a16="http://schemas.microsoft.com/office/drawing/2014/main" id="{41A5780F-B15C-41CC-A8BA-B3F0AC9B09A4}"/>
              </a:ext>
            </a:extLst>
          </p:cNvPr>
          <p:cNvSpPr>
            <a:spLocks noGrp="1"/>
          </p:cNvSpPr>
          <p:nvPr>
            <p:ph type="subTitle" idx="1"/>
          </p:nvPr>
        </p:nvSpPr>
        <p:spPr>
          <a:xfrm>
            <a:off x="684212" y="1165705"/>
            <a:ext cx="10948546" cy="5494350"/>
          </a:xfrm>
        </p:spPr>
        <p:txBody>
          <a:bodyPr/>
          <a:lstStyle/>
          <a:p>
            <a:pPr lvl="0"/>
            <a:r>
              <a:rPr lang="en-US" sz="1800" b="1" dirty="0">
                <a:solidFill>
                  <a:schemeClr val="tx1"/>
                </a:solidFill>
              </a:rPr>
              <a:t>Description:</a:t>
            </a:r>
            <a:endParaRPr lang="en-IN" sz="1800" b="1" dirty="0">
              <a:solidFill>
                <a:schemeClr val="tx1"/>
              </a:solidFill>
            </a:endParaRPr>
          </a:p>
          <a:p>
            <a:r>
              <a:rPr lang="en-US" sz="1800" dirty="0">
                <a:solidFill>
                  <a:schemeClr val="tx1"/>
                </a:solidFill>
              </a:rPr>
              <a:t>By calculating the current trend of the number of goals scored by home and away teams we can check who have strategical advantage and who is going under more pressure.</a:t>
            </a:r>
            <a:endParaRPr lang="en-IN" sz="1800" dirty="0">
              <a:solidFill>
                <a:schemeClr val="tx1"/>
              </a:solidFill>
            </a:endParaRPr>
          </a:p>
          <a:p>
            <a:r>
              <a:rPr lang="en-US" sz="1800" b="1" dirty="0">
                <a:solidFill>
                  <a:schemeClr val="tx1"/>
                </a:solidFill>
              </a:rPr>
              <a:t>Specific function and requirements</a:t>
            </a:r>
            <a:endParaRPr lang="en-IN" sz="1800" b="1" dirty="0">
              <a:solidFill>
                <a:schemeClr val="tx1"/>
              </a:solidFill>
            </a:endParaRPr>
          </a:p>
          <a:p>
            <a:r>
              <a:rPr lang="en-US" sz="1800" dirty="0">
                <a:solidFill>
                  <a:schemeClr val="tx1"/>
                </a:solidFill>
              </a:rPr>
              <a:t>As we can see total of 69 goals scored in finals out of which 1958 having the most of 7 goals and 1994 with least of 0 goals.</a:t>
            </a:r>
            <a:endParaRPr lang="en-IN" sz="1800" dirty="0">
              <a:solidFill>
                <a:schemeClr val="tx1"/>
              </a:solidFill>
            </a:endParaRPr>
          </a:p>
          <a:p>
            <a:endParaRPr lang="en-IN" dirty="0"/>
          </a:p>
        </p:txBody>
      </p:sp>
      <p:pic>
        <p:nvPicPr>
          <p:cNvPr id="6" name="image13.jpeg">
            <a:extLst>
              <a:ext uri="{FF2B5EF4-FFF2-40B4-BE49-F238E27FC236}">
                <a16:creationId xmlns:a16="http://schemas.microsoft.com/office/drawing/2014/main" id="{2A65DCBF-9BAD-47F6-9071-15979F7A2D61}"/>
              </a:ext>
            </a:extLst>
          </p:cNvPr>
          <p:cNvPicPr/>
          <p:nvPr/>
        </p:nvPicPr>
        <p:blipFill>
          <a:blip r:embed="rId2" cstate="print"/>
          <a:stretch>
            <a:fillRect/>
          </a:stretch>
        </p:blipFill>
        <p:spPr>
          <a:xfrm>
            <a:off x="5030525" y="3372678"/>
            <a:ext cx="5898515" cy="3261360"/>
          </a:xfrm>
          <a:prstGeom prst="rect">
            <a:avLst/>
          </a:prstGeom>
        </p:spPr>
      </p:pic>
      <p:pic>
        <p:nvPicPr>
          <p:cNvPr id="7" name="image12.jpeg">
            <a:extLst>
              <a:ext uri="{FF2B5EF4-FFF2-40B4-BE49-F238E27FC236}">
                <a16:creationId xmlns:a16="http://schemas.microsoft.com/office/drawing/2014/main" id="{DE885152-1D5E-40DC-A13E-B48E090634FD}"/>
              </a:ext>
            </a:extLst>
          </p:cNvPr>
          <p:cNvPicPr/>
          <p:nvPr/>
        </p:nvPicPr>
        <p:blipFill>
          <a:blip r:embed="rId3" cstate="print"/>
          <a:stretch>
            <a:fillRect/>
          </a:stretch>
        </p:blipFill>
        <p:spPr>
          <a:xfrm>
            <a:off x="827598" y="3372678"/>
            <a:ext cx="3078480" cy="3386510"/>
          </a:xfrm>
          <a:prstGeom prst="rect">
            <a:avLst/>
          </a:prstGeom>
        </p:spPr>
      </p:pic>
    </p:spTree>
    <p:extLst>
      <p:ext uri="{BB962C8B-B14F-4D97-AF65-F5344CB8AC3E}">
        <p14:creationId xmlns:p14="http://schemas.microsoft.com/office/powerpoint/2010/main" val="192850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18D7-62D9-4032-846B-00982DEEB2D5}"/>
              </a:ext>
            </a:extLst>
          </p:cNvPr>
          <p:cNvSpPr>
            <a:spLocks noGrp="1"/>
          </p:cNvSpPr>
          <p:nvPr>
            <p:ph type="ctrTitle"/>
          </p:nvPr>
        </p:nvSpPr>
        <p:spPr>
          <a:xfrm>
            <a:off x="684212" y="358471"/>
            <a:ext cx="8001000" cy="657971"/>
          </a:xfrm>
        </p:spPr>
        <p:txBody>
          <a:bodyPr>
            <a:noAutofit/>
          </a:bodyPr>
          <a:lstStyle/>
          <a:p>
            <a:r>
              <a:rPr lang="en-IN" sz="2000" b="1" dirty="0">
                <a:effectLst>
                  <a:outerShdw blurRad="38100" dist="38100" dir="2700000" algn="tl">
                    <a:srgbClr val="000000">
                      <a:alpha val="43137"/>
                    </a:srgbClr>
                  </a:outerShdw>
                </a:effectLst>
              </a:rPr>
              <a:t>2.Goals scored by home teams and away teams</a:t>
            </a:r>
          </a:p>
        </p:txBody>
      </p:sp>
      <p:sp>
        <p:nvSpPr>
          <p:cNvPr id="3" name="Subtitle 2">
            <a:extLst>
              <a:ext uri="{FF2B5EF4-FFF2-40B4-BE49-F238E27FC236}">
                <a16:creationId xmlns:a16="http://schemas.microsoft.com/office/drawing/2014/main" id="{B20FF94C-6FBA-454B-BE01-5DB85723D2E9}"/>
              </a:ext>
            </a:extLst>
          </p:cNvPr>
          <p:cNvSpPr>
            <a:spLocks noGrp="1"/>
          </p:cNvSpPr>
          <p:nvPr>
            <p:ph type="subTitle" idx="1"/>
          </p:nvPr>
        </p:nvSpPr>
        <p:spPr>
          <a:xfrm>
            <a:off x="684211" y="1200647"/>
            <a:ext cx="10733861" cy="5383033"/>
          </a:xfrm>
        </p:spPr>
        <p:txBody>
          <a:bodyPr/>
          <a:lstStyle/>
          <a:p>
            <a:r>
              <a:rPr lang="en-US" sz="1800" dirty="0">
                <a:solidFill>
                  <a:schemeClr val="tx1"/>
                </a:solidFill>
              </a:rPr>
              <a:t>Describes the total goals scored by home and away teams and also top 3 teams </a:t>
            </a:r>
            <a:r>
              <a:rPr lang="en-US" sz="1800" dirty="0" err="1">
                <a:solidFill>
                  <a:schemeClr val="tx1"/>
                </a:solidFill>
              </a:rPr>
              <a:t>scoing</a:t>
            </a:r>
            <a:r>
              <a:rPr lang="en-US" sz="1800" dirty="0">
                <a:solidFill>
                  <a:schemeClr val="tx1"/>
                </a:solidFill>
              </a:rPr>
              <a:t> most goal difference.</a:t>
            </a:r>
            <a:endParaRPr lang="en-IN" sz="1800" dirty="0">
              <a:solidFill>
                <a:schemeClr val="tx1"/>
              </a:solidFill>
            </a:endParaRPr>
          </a:p>
          <a:p>
            <a:r>
              <a:rPr lang="en-US" sz="1800" b="1" dirty="0">
                <a:solidFill>
                  <a:schemeClr val="tx1"/>
                </a:solidFill>
              </a:rPr>
              <a:t>Specific function and requirements:</a:t>
            </a:r>
            <a:endParaRPr lang="en-IN" sz="1800" b="1" dirty="0">
              <a:solidFill>
                <a:schemeClr val="tx1"/>
              </a:solidFill>
            </a:endParaRPr>
          </a:p>
          <a:p>
            <a:r>
              <a:rPr lang="en-US" sz="1800" dirty="0">
                <a:solidFill>
                  <a:schemeClr val="tx1"/>
                </a:solidFill>
              </a:rPr>
              <a:t>We have to create a pivot table. No specific functions are used. Only a few snips of the data shown</a:t>
            </a:r>
            <a:endParaRPr lang="en-IN" sz="1800" dirty="0">
              <a:solidFill>
                <a:schemeClr val="tx1"/>
              </a:solidFill>
            </a:endParaRPr>
          </a:p>
          <a:p>
            <a:endParaRPr lang="en-IN" dirty="0"/>
          </a:p>
        </p:txBody>
      </p:sp>
      <p:pic>
        <p:nvPicPr>
          <p:cNvPr id="5" name="Picture 4">
            <a:extLst>
              <a:ext uri="{FF2B5EF4-FFF2-40B4-BE49-F238E27FC236}">
                <a16:creationId xmlns:a16="http://schemas.microsoft.com/office/drawing/2014/main" id="{60322544-5A37-416A-8DD4-6DA588A5C57C}"/>
              </a:ext>
            </a:extLst>
          </p:cNvPr>
          <p:cNvPicPr>
            <a:picLocks noChangeAspect="1"/>
          </p:cNvPicPr>
          <p:nvPr/>
        </p:nvPicPr>
        <p:blipFill>
          <a:blip r:embed="rId2"/>
          <a:stretch>
            <a:fillRect/>
          </a:stretch>
        </p:blipFill>
        <p:spPr>
          <a:xfrm>
            <a:off x="773928" y="3101009"/>
            <a:ext cx="3734463" cy="3673502"/>
          </a:xfrm>
          <a:prstGeom prst="rect">
            <a:avLst/>
          </a:prstGeom>
        </p:spPr>
      </p:pic>
      <p:pic>
        <p:nvPicPr>
          <p:cNvPr id="7" name="Picture 6">
            <a:extLst>
              <a:ext uri="{FF2B5EF4-FFF2-40B4-BE49-F238E27FC236}">
                <a16:creationId xmlns:a16="http://schemas.microsoft.com/office/drawing/2014/main" id="{633AD21A-204C-4CF0-A3E8-F571D3076CF3}"/>
              </a:ext>
            </a:extLst>
          </p:cNvPr>
          <p:cNvPicPr>
            <a:picLocks noChangeAspect="1"/>
          </p:cNvPicPr>
          <p:nvPr/>
        </p:nvPicPr>
        <p:blipFill>
          <a:blip r:embed="rId3"/>
          <a:stretch>
            <a:fillRect/>
          </a:stretch>
        </p:blipFill>
        <p:spPr>
          <a:xfrm>
            <a:off x="4684712" y="3101009"/>
            <a:ext cx="6347460" cy="3398520"/>
          </a:xfrm>
          <a:prstGeom prst="rect">
            <a:avLst/>
          </a:prstGeom>
        </p:spPr>
      </p:pic>
    </p:spTree>
    <p:extLst>
      <p:ext uri="{BB962C8B-B14F-4D97-AF65-F5344CB8AC3E}">
        <p14:creationId xmlns:p14="http://schemas.microsoft.com/office/powerpoint/2010/main" val="6745518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923</TotalTime>
  <Words>957</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Times New Roman</vt:lpstr>
      <vt:lpstr>Wingdings</vt:lpstr>
      <vt:lpstr>Wingdings 3</vt:lpstr>
      <vt:lpstr>Slice</vt:lpstr>
      <vt:lpstr>FIFA WORLD CUP DATA ANALYSIS </vt:lpstr>
      <vt:lpstr>TABLE OF CONTENT</vt:lpstr>
      <vt:lpstr>INTRODUCTION</vt:lpstr>
      <vt:lpstr>Dashboard</vt:lpstr>
      <vt:lpstr>Scope of analysis</vt:lpstr>
      <vt:lpstr>Step1.Removing blank cells from the dataset step2.removing columns which are not properly defined or not crucial to our analysis </vt:lpstr>
      <vt:lpstr>Step6. Excluding the NULL values from the data.</vt:lpstr>
      <vt:lpstr>1.no.of goals scored in finals until now</vt:lpstr>
      <vt:lpstr>2.Goals scored by home teams and away teams</vt:lpstr>
      <vt:lpstr>3.Analyzing the total attendance of crowd in group matches, semi-finals and finals</vt:lpstr>
      <vt:lpstr>4.Country winning the maximum world cup</vt:lpstr>
      <vt:lpstr>5.Analyzing difference between total goals scored and total goals conceded</vt:lpstr>
      <vt:lpstr>6.Half time goals scored by the home and away teams</vt:lpstr>
      <vt:lpstr>7.Overall attendance for a particular city until now</vt:lpstr>
      <vt:lpstr>8.No. of people came to view match for particular team</vt:lpstr>
      <vt:lpstr>9.Number of people came to view match for a particular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DATA ANALYSIS</dc:title>
  <dc:creator>Ramprawesh kumar</dc:creator>
  <cp:lastModifiedBy>Ramprawesh kumar</cp:lastModifiedBy>
  <cp:revision>32</cp:revision>
  <dcterms:created xsi:type="dcterms:W3CDTF">2020-12-16T06:43:43Z</dcterms:created>
  <dcterms:modified xsi:type="dcterms:W3CDTF">2020-12-17T09:41:51Z</dcterms:modified>
</cp:coreProperties>
</file>