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82631-B2C5-4B9C-A9B8-EFDA2F2DE697}" type="doc">
      <dgm:prSet loTypeId="urn:microsoft.com/office/officeart/2005/8/layout/chevron2" loCatId="process" qsTypeId="urn:microsoft.com/office/officeart/2005/8/quickstyle/3d3" qsCatId="3D" csTypeId="urn:microsoft.com/office/officeart/2005/8/colors/accent1_4" csCatId="accent1" phldr="1"/>
      <dgm:spPr/>
      <dgm:t>
        <a:bodyPr/>
        <a:lstStyle/>
        <a:p>
          <a:endParaRPr lang="en-IN"/>
        </a:p>
      </dgm:t>
    </dgm:pt>
    <dgm:pt modelId="{6886A3EE-7538-41F1-BA97-2D05DA8DDC5C}">
      <dgm:prSet phldrT="[Text]"/>
      <dgm:spPr/>
      <dgm:t>
        <a:bodyPr/>
        <a:lstStyle/>
        <a:p>
          <a:r>
            <a:rPr lang="en-IN" dirty="0" err="1" smtClean="0"/>
            <a:t>Graycycle</a:t>
          </a:r>
          <a:r>
            <a:rPr lang="en-IN" dirty="0" smtClean="0"/>
            <a:t> conversion</a:t>
          </a:r>
          <a:endParaRPr lang="en-IN" dirty="0"/>
        </a:p>
      </dgm:t>
    </dgm:pt>
    <dgm:pt modelId="{3B51A437-EFFF-49BC-A16D-D18E081AE64B}" type="parTrans" cxnId="{21E0526B-B9C1-4298-8FCC-DE2D1358D682}">
      <dgm:prSet/>
      <dgm:spPr/>
      <dgm:t>
        <a:bodyPr/>
        <a:lstStyle/>
        <a:p>
          <a:endParaRPr lang="en-IN"/>
        </a:p>
      </dgm:t>
    </dgm:pt>
    <dgm:pt modelId="{B38E7FDD-6D5E-4C10-A788-B223848EFB69}" type="sibTrans" cxnId="{21E0526B-B9C1-4298-8FCC-DE2D1358D682}">
      <dgm:prSet/>
      <dgm:spPr/>
      <dgm:t>
        <a:bodyPr/>
        <a:lstStyle/>
        <a:p>
          <a:endParaRPr lang="en-IN"/>
        </a:p>
      </dgm:t>
    </dgm:pt>
    <dgm:pt modelId="{E8F21E4D-3857-4713-A097-4C1BDC06344F}">
      <dgm:prSet phldrT="[Text]" custT="1"/>
      <dgm:spPr/>
      <dgm:t>
        <a:bodyPr/>
        <a:lstStyle/>
        <a:p>
          <a:r>
            <a:rPr lang="en-IN" sz="1400" dirty="0" smtClean="0"/>
            <a:t>The</a:t>
          </a:r>
          <a:r>
            <a:rPr lang="en-IN" sz="1600" dirty="0" smtClean="0"/>
            <a:t> </a:t>
          </a:r>
          <a:r>
            <a:rPr lang="en-IN" sz="1400" dirty="0" smtClean="0"/>
            <a:t>conversion of a </a:t>
          </a:r>
          <a:r>
            <a:rPr lang="en-IN" sz="1400" dirty="0" err="1" smtClean="0"/>
            <a:t>color</a:t>
          </a:r>
          <a:r>
            <a:rPr lang="en-IN" sz="1400" dirty="0" smtClean="0"/>
            <a:t> image into </a:t>
          </a:r>
          <a:r>
            <a:rPr lang="en-IN" sz="1400" dirty="0" err="1" smtClean="0"/>
            <a:t>grayscale</a:t>
          </a:r>
          <a:r>
            <a:rPr lang="en-IN" sz="1400" dirty="0" smtClean="0"/>
            <a:t> image is converting the RGB values(24 bit) into </a:t>
          </a:r>
          <a:r>
            <a:rPr lang="en-IN" sz="1400" dirty="0" err="1" smtClean="0"/>
            <a:t>grayscale</a:t>
          </a:r>
          <a:r>
            <a:rPr lang="en-IN" sz="1400" dirty="0" smtClean="0"/>
            <a:t> value(8 bit) .</a:t>
          </a:r>
          <a:r>
            <a:rPr lang="en-IN" sz="1400" dirty="0" err="1" smtClean="0"/>
            <a:t>Grayscale</a:t>
          </a:r>
          <a:r>
            <a:rPr lang="en-IN" sz="1400" dirty="0" smtClean="0"/>
            <a:t> simplifies the algorithm and reduces computational requirements .</a:t>
          </a:r>
          <a:endParaRPr lang="en-IN" sz="1400" dirty="0"/>
        </a:p>
      </dgm:t>
    </dgm:pt>
    <dgm:pt modelId="{3B3601CA-827B-416C-891D-EED69B01A6B3}" type="parTrans" cxnId="{53A09513-EAD5-4713-BA6F-C77B198D7853}">
      <dgm:prSet/>
      <dgm:spPr/>
      <dgm:t>
        <a:bodyPr/>
        <a:lstStyle/>
        <a:p>
          <a:endParaRPr lang="en-IN"/>
        </a:p>
      </dgm:t>
    </dgm:pt>
    <dgm:pt modelId="{8CFB4B4C-6B80-4AEB-A781-14A6745C487C}" type="sibTrans" cxnId="{53A09513-EAD5-4713-BA6F-C77B198D7853}">
      <dgm:prSet/>
      <dgm:spPr/>
      <dgm:t>
        <a:bodyPr/>
        <a:lstStyle/>
        <a:p>
          <a:endParaRPr lang="en-IN"/>
        </a:p>
      </dgm:t>
    </dgm:pt>
    <dgm:pt modelId="{D69EB850-E16A-4A14-8392-524602151B8F}">
      <dgm:prSet phldrT="[Text]"/>
      <dgm:spPr/>
      <dgm:t>
        <a:bodyPr/>
        <a:lstStyle/>
        <a:p>
          <a:r>
            <a:rPr lang="en-IN" dirty="0" smtClean="0"/>
            <a:t>Resizing</a:t>
          </a:r>
          <a:endParaRPr lang="en-IN" dirty="0"/>
        </a:p>
      </dgm:t>
    </dgm:pt>
    <dgm:pt modelId="{CB8E1D2C-A368-440A-91C8-E19C2CB75004}" type="parTrans" cxnId="{B7E0D998-77F1-443E-AFF2-9EABFC40EF41}">
      <dgm:prSet/>
      <dgm:spPr/>
      <dgm:t>
        <a:bodyPr/>
        <a:lstStyle/>
        <a:p>
          <a:endParaRPr lang="en-IN"/>
        </a:p>
      </dgm:t>
    </dgm:pt>
    <dgm:pt modelId="{1A77DC63-7C6B-4C8C-A2EE-82F7655A6884}" type="sibTrans" cxnId="{B7E0D998-77F1-443E-AFF2-9EABFC40EF41}">
      <dgm:prSet/>
      <dgm:spPr/>
      <dgm:t>
        <a:bodyPr/>
        <a:lstStyle/>
        <a:p>
          <a:endParaRPr lang="en-IN"/>
        </a:p>
      </dgm:t>
    </dgm:pt>
    <dgm:pt modelId="{65E05A22-F319-43B0-8BE3-BBDE0DF6A120}">
      <dgm:prSet phldrT="[Text]" custT="1"/>
      <dgm:spPr/>
      <dgm:t>
        <a:bodyPr/>
        <a:lstStyle/>
        <a:p>
          <a:r>
            <a:rPr lang="en-IN" sz="1400" dirty="0" smtClean="0"/>
            <a:t>Deep learning models train faster on small images. Neural networks receive inputs of the same size, all images need to be resized to a fixed size before inputting them in CNN .Here we are resizing it into 128 X 128 </a:t>
          </a:r>
          <a:r>
            <a:rPr lang="en-IN" sz="1300" dirty="0" smtClean="0"/>
            <a:t>.</a:t>
          </a:r>
          <a:endParaRPr lang="en-IN" sz="1300" dirty="0"/>
        </a:p>
      </dgm:t>
    </dgm:pt>
    <dgm:pt modelId="{033F314C-E4B5-412A-B330-793DEA3F68EF}" type="parTrans" cxnId="{8A954EB5-68A5-4A7E-9612-E5589E65DC11}">
      <dgm:prSet/>
      <dgm:spPr/>
      <dgm:t>
        <a:bodyPr/>
        <a:lstStyle/>
        <a:p>
          <a:endParaRPr lang="en-IN"/>
        </a:p>
      </dgm:t>
    </dgm:pt>
    <dgm:pt modelId="{AF78FD52-C8A2-415F-AD38-F1482BEDB9E5}" type="sibTrans" cxnId="{8A954EB5-68A5-4A7E-9612-E5589E65DC11}">
      <dgm:prSet/>
      <dgm:spPr/>
      <dgm:t>
        <a:bodyPr/>
        <a:lstStyle/>
        <a:p>
          <a:endParaRPr lang="en-IN"/>
        </a:p>
      </dgm:t>
    </dgm:pt>
    <dgm:pt modelId="{BA52B049-99DC-4CD4-988B-FD08A922826A}">
      <dgm:prSet phldrT="[Text]"/>
      <dgm:spPr/>
      <dgm:t>
        <a:bodyPr/>
        <a:lstStyle/>
        <a:p>
          <a:r>
            <a:rPr lang="en-IN" dirty="0" smtClean="0"/>
            <a:t>Storing in </a:t>
          </a:r>
          <a:r>
            <a:rPr lang="en-IN" dirty="0" err="1" smtClean="0"/>
            <a:t>numpy</a:t>
          </a:r>
          <a:r>
            <a:rPr lang="en-IN" dirty="0" smtClean="0"/>
            <a:t> array</a:t>
          </a:r>
          <a:endParaRPr lang="en-IN" dirty="0"/>
        </a:p>
      </dgm:t>
    </dgm:pt>
    <dgm:pt modelId="{331D0F78-BA8C-4583-BF61-72389E3D8342}" type="parTrans" cxnId="{E46152B1-A865-464C-8B71-0242C0E4A92C}">
      <dgm:prSet/>
      <dgm:spPr/>
      <dgm:t>
        <a:bodyPr/>
        <a:lstStyle/>
        <a:p>
          <a:endParaRPr lang="en-IN"/>
        </a:p>
      </dgm:t>
    </dgm:pt>
    <dgm:pt modelId="{DE51DC75-4DF0-4ACD-8F1C-2CD7BA663DE3}" type="sibTrans" cxnId="{E46152B1-A865-464C-8B71-0242C0E4A92C}">
      <dgm:prSet/>
      <dgm:spPr/>
      <dgm:t>
        <a:bodyPr/>
        <a:lstStyle/>
        <a:p>
          <a:endParaRPr lang="en-IN"/>
        </a:p>
      </dgm:t>
    </dgm:pt>
    <dgm:pt modelId="{09B0A7EE-C27D-4FAE-83CE-C2C133BCC614}">
      <dgm:prSet phldrT="[Text]" custT="1"/>
      <dgm:spPr/>
      <dgm:t>
        <a:bodyPr/>
        <a:lstStyle/>
        <a:p>
          <a:r>
            <a:rPr lang="en-IN" sz="1400" dirty="0" smtClean="0"/>
            <a:t>Neural networks can handle only </a:t>
          </a:r>
          <a:r>
            <a:rPr lang="en-IN" sz="1400" dirty="0" err="1" smtClean="0"/>
            <a:t>Numpy</a:t>
          </a:r>
          <a:r>
            <a:rPr lang="en-IN" sz="1400" dirty="0" smtClean="0"/>
            <a:t> array . </a:t>
          </a:r>
          <a:r>
            <a:rPr lang="en-IN" sz="1400" dirty="0" err="1" smtClean="0"/>
            <a:t>Numpy</a:t>
          </a:r>
          <a:r>
            <a:rPr lang="en-IN" sz="1400" dirty="0" smtClean="0"/>
            <a:t> arrays takes significantly less amount of memory .So  we are appending all the images into a </a:t>
          </a:r>
          <a:r>
            <a:rPr lang="en-IN" sz="1400" dirty="0" err="1" smtClean="0"/>
            <a:t>Numpy</a:t>
          </a:r>
          <a:r>
            <a:rPr lang="en-IN" sz="1400" dirty="0" smtClean="0"/>
            <a:t> array .</a:t>
          </a:r>
          <a:endParaRPr lang="en-IN" sz="1400" dirty="0"/>
        </a:p>
      </dgm:t>
    </dgm:pt>
    <dgm:pt modelId="{14944908-BB34-4CB3-AF04-AC5F78FE495C}" type="parTrans" cxnId="{360172CE-8835-4CD8-AD21-4ACE9BA8E544}">
      <dgm:prSet/>
      <dgm:spPr/>
      <dgm:t>
        <a:bodyPr/>
        <a:lstStyle/>
        <a:p>
          <a:endParaRPr lang="en-IN"/>
        </a:p>
      </dgm:t>
    </dgm:pt>
    <dgm:pt modelId="{E28E4C55-D948-4440-B04F-7BC06EF9ECB2}" type="sibTrans" cxnId="{360172CE-8835-4CD8-AD21-4ACE9BA8E544}">
      <dgm:prSet/>
      <dgm:spPr/>
      <dgm:t>
        <a:bodyPr/>
        <a:lstStyle/>
        <a:p>
          <a:endParaRPr lang="en-IN"/>
        </a:p>
      </dgm:t>
    </dgm:pt>
    <dgm:pt modelId="{3F59713B-7871-479D-B73D-F4BA35B6C4A3}">
      <dgm:prSet phldrT="[Text]"/>
      <dgm:spPr/>
      <dgm:t>
        <a:bodyPr/>
        <a:lstStyle/>
        <a:p>
          <a:r>
            <a:rPr lang="en-IN" dirty="0" smtClean="0"/>
            <a:t>Normalization</a:t>
          </a:r>
          <a:endParaRPr lang="en-IN" dirty="0"/>
        </a:p>
      </dgm:t>
    </dgm:pt>
    <dgm:pt modelId="{543A741A-983C-4309-BBE7-BF7295E6D825}" type="parTrans" cxnId="{C34C5F6F-CB0A-4DD0-B4CD-B5EDB294FA2C}">
      <dgm:prSet/>
      <dgm:spPr/>
      <dgm:t>
        <a:bodyPr/>
        <a:lstStyle/>
        <a:p>
          <a:endParaRPr lang="en-IN"/>
        </a:p>
      </dgm:t>
    </dgm:pt>
    <dgm:pt modelId="{BB76BCCC-6743-4F6E-A371-9ADB747D247B}" type="sibTrans" cxnId="{C34C5F6F-CB0A-4DD0-B4CD-B5EDB294FA2C}">
      <dgm:prSet/>
      <dgm:spPr/>
      <dgm:t>
        <a:bodyPr/>
        <a:lstStyle/>
        <a:p>
          <a:endParaRPr lang="en-IN"/>
        </a:p>
      </dgm:t>
    </dgm:pt>
    <dgm:pt modelId="{D4E9D04B-4E43-47CD-9260-64AFCF4E5771}">
      <dgm:prSet custT="1"/>
      <dgm:spPr/>
      <dgm:t>
        <a:bodyPr/>
        <a:lstStyle/>
        <a:p>
          <a:r>
            <a:rPr lang="en-IN" sz="1400" dirty="0" smtClean="0"/>
            <a:t>Data normalization is used to standardize data which ensures that each input parameter (pixel , in this case) has similar data distribution .This makes convergence faster while training the data </a:t>
          </a:r>
          <a:r>
            <a:rPr lang="en-IN" sz="1300" dirty="0" smtClean="0"/>
            <a:t>.</a:t>
          </a:r>
          <a:endParaRPr lang="en-IN" sz="1300" dirty="0"/>
        </a:p>
      </dgm:t>
    </dgm:pt>
    <dgm:pt modelId="{C9CAD612-5E7C-434F-ABF2-A79E8B83747A}" type="parTrans" cxnId="{515D1C57-393E-416C-8B9F-AD79BA882554}">
      <dgm:prSet/>
      <dgm:spPr/>
      <dgm:t>
        <a:bodyPr/>
        <a:lstStyle/>
        <a:p>
          <a:endParaRPr lang="en-IN"/>
        </a:p>
      </dgm:t>
    </dgm:pt>
    <dgm:pt modelId="{A976C952-4F5C-4DFD-8DDA-A27038602355}" type="sibTrans" cxnId="{515D1C57-393E-416C-8B9F-AD79BA882554}">
      <dgm:prSet/>
      <dgm:spPr/>
      <dgm:t>
        <a:bodyPr/>
        <a:lstStyle/>
        <a:p>
          <a:endParaRPr lang="en-IN"/>
        </a:p>
      </dgm:t>
    </dgm:pt>
    <dgm:pt modelId="{311DD4BB-C8A3-408B-A316-D5ACDA4F4CE0}" type="pres">
      <dgm:prSet presAssocID="{F2A82631-B2C5-4B9C-A9B8-EFDA2F2DE697}" presName="linearFlow" presStyleCnt="0">
        <dgm:presLayoutVars>
          <dgm:dir/>
          <dgm:animLvl val="lvl"/>
          <dgm:resizeHandles val="exact"/>
        </dgm:presLayoutVars>
      </dgm:prSet>
      <dgm:spPr/>
      <dgm:t>
        <a:bodyPr/>
        <a:lstStyle/>
        <a:p>
          <a:endParaRPr lang="en-IN"/>
        </a:p>
      </dgm:t>
    </dgm:pt>
    <dgm:pt modelId="{2E3D8B11-9BEF-4590-AFF7-EF38E58AC054}" type="pres">
      <dgm:prSet presAssocID="{6886A3EE-7538-41F1-BA97-2D05DA8DDC5C}" presName="composite" presStyleCnt="0"/>
      <dgm:spPr/>
    </dgm:pt>
    <dgm:pt modelId="{FDB68300-55F5-483D-B0DB-521DBDC5F9F8}" type="pres">
      <dgm:prSet presAssocID="{6886A3EE-7538-41F1-BA97-2D05DA8DDC5C}" presName="parentText" presStyleLbl="alignNode1" presStyleIdx="0" presStyleCnt="4">
        <dgm:presLayoutVars>
          <dgm:chMax val="1"/>
          <dgm:bulletEnabled val="1"/>
        </dgm:presLayoutVars>
      </dgm:prSet>
      <dgm:spPr/>
      <dgm:t>
        <a:bodyPr/>
        <a:lstStyle/>
        <a:p>
          <a:endParaRPr lang="en-IN"/>
        </a:p>
      </dgm:t>
    </dgm:pt>
    <dgm:pt modelId="{2E2ECA95-F110-4643-B2A9-C75F5F32D677}" type="pres">
      <dgm:prSet presAssocID="{6886A3EE-7538-41F1-BA97-2D05DA8DDC5C}" presName="descendantText" presStyleLbl="alignAcc1" presStyleIdx="0" presStyleCnt="4" custScaleY="100000" custLinFactNeighborX="101" custLinFactNeighborY="-283">
        <dgm:presLayoutVars>
          <dgm:bulletEnabled val="1"/>
        </dgm:presLayoutVars>
      </dgm:prSet>
      <dgm:spPr/>
      <dgm:t>
        <a:bodyPr/>
        <a:lstStyle/>
        <a:p>
          <a:endParaRPr lang="en-IN"/>
        </a:p>
      </dgm:t>
    </dgm:pt>
    <dgm:pt modelId="{8367A859-CC2D-4BC0-A3A0-E7297E8AF72E}" type="pres">
      <dgm:prSet presAssocID="{B38E7FDD-6D5E-4C10-A788-B223848EFB69}" presName="sp" presStyleCnt="0"/>
      <dgm:spPr/>
    </dgm:pt>
    <dgm:pt modelId="{17B10B39-6180-442A-9A6E-3F9DFCE707F9}" type="pres">
      <dgm:prSet presAssocID="{D69EB850-E16A-4A14-8392-524602151B8F}" presName="composite" presStyleCnt="0"/>
      <dgm:spPr/>
    </dgm:pt>
    <dgm:pt modelId="{98D36E51-7279-4B70-8795-68BE88C0998A}" type="pres">
      <dgm:prSet presAssocID="{D69EB850-E16A-4A14-8392-524602151B8F}" presName="parentText" presStyleLbl="alignNode1" presStyleIdx="1" presStyleCnt="4">
        <dgm:presLayoutVars>
          <dgm:chMax val="1"/>
          <dgm:bulletEnabled val="1"/>
        </dgm:presLayoutVars>
      </dgm:prSet>
      <dgm:spPr/>
      <dgm:t>
        <a:bodyPr/>
        <a:lstStyle/>
        <a:p>
          <a:endParaRPr lang="en-IN"/>
        </a:p>
      </dgm:t>
    </dgm:pt>
    <dgm:pt modelId="{DB76A093-FC3B-45BB-AD4F-2172DE9C00F1}" type="pres">
      <dgm:prSet presAssocID="{D69EB850-E16A-4A14-8392-524602151B8F}" presName="descendantText" presStyleLbl="alignAcc1" presStyleIdx="1" presStyleCnt="4">
        <dgm:presLayoutVars>
          <dgm:bulletEnabled val="1"/>
        </dgm:presLayoutVars>
      </dgm:prSet>
      <dgm:spPr/>
      <dgm:t>
        <a:bodyPr/>
        <a:lstStyle/>
        <a:p>
          <a:endParaRPr lang="en-IN"/>
        </a:p>
      </dgm:t>
    </dgm:pt>
    <dgm:pt modelId="{AEC2C6D7-1229-4BB9-9812-489AC2051B59}" type="pres">
      <dgm:prSet presAssocID="{1A77DC63-7C6B-4C8C-A2EE-82F7655A6884}" presName="sp" presStyleCnt="0"/>
      <dgm:spPr/>
    </dgm:pt>
    <dgm:pt modelId="{05DECF31-49B9-4C8A-A7F1-32075E022BD0}" type="pres">
      <dgm:prSet presAssocID="{BA52B049-99DC-4CD4-988B-FD08A922826A}" presName="composite" presStyleCnt="0"/>
      <dgm:spPr/>
    </dgm:pt>
    <dgm:pt modelId="{5759479D-111C-4474-B5B0-9B65CD2370FB}" type="pres">
      <dgm:prSet presAssocID="{BA52B049-99DC-4CD4-988B-FD08A922826A}" presName="parentText" presStyleLbl="alignNode1" presStyleIdx="2" presStyleCnt="4">
        <dgm:presLayoutVars>
          <dgm:chMax val="1"/>
          <dgm:bulletEnabled val="1"/>
        </dgm:presLayoutVars>
      </dgm:prSet>
      <dgm:spPr/>
      <dgm:t>
        <a:bodyPr/>
        <a:lstStyle/>
        <a:p>
          <a:endParaRPr lang="en-IN"/>
        </a:p>
      </dgm:t>
    </dgm:pt>
    <dgm:pt modelId="{00C7DEB2-8F67-456E-98E1-ECA8828B5C88}" type="pres">
      <dgm:prSet presAssocID="{BA52B049-99DC-4CD4-988B-FD08A922826A}" presName="descendantText" presStyleLbl="alignAcc1" presStyleIdx="2" presStyleCnt="4">
        <dgm:presLayoutVars>
          <dgm:bulletEnabled val="1"/>
        </dgm:presLayoutVars>
      </dgm:prSet>
      <dgm:spPr/>
      <dgm:t>
        <a:bodyPr/>
        <a:lstStyle/>
        <a:p>
          <a:endParaRPr lang="en-IN"/>
        </a:p>
      </dgm:t>
    </dgm:pt>
    <dgm:pt modelId="{4FDFEB80-F1A3-4970-B437-51CD2BE78C34}" type="pres">
      <dgm:prSet presAssocID="{DE51DC75-4DF0-4ACD-8F1C-2CD7BA663DE3}" presName="sp" presStyleCnt="0"/>
      <dgm:spPr/>
    </dgm:pt>
    <dgm:pt modelId="{67DA90DE-C6C5-42BB-A1B4-23840D1F84B6}" type="pres">
      <dgm:prSet presAssocID="{3F59713B-7871-479D-B73D-F4BA35B6C4A3}" presName="composite" presStyleCnt="0"/>
      <dgm:spPr/>
    </dgm:pt>
    <dgm:pt modelId="{AC975045-A7CE-4232-952B-D0E115108BE0}" type="pres">
      <dgm:prSet presAssocID="{3F59713B-7871-479D-B73D-F4BA35B6C4A3}" presName="parentText" presStyleLbl="alignNode1" presStyleIdx="3" presStyleCnt="4">
        <dgm:presLayoutVars>
          <dgm:chMax val="1"/>
          <dgm:bulletEnabled val="1"/>
        </dgm:presLayoutVars>
      </dgm:prSet>
      <dgm:spPr/>
      <dgm:t>
        <a:bodyPr/>
        <a:lstStyle/>
        <a:p>
          <a:endParaRPr lang="en-IN"/>
        </a:p>
      </dgm:t>
    </dgm:pt>
    <dgm:pt modelId="{70728A47-03D3-4C92-BC47-49EE79FE8892}" type="pres">
      <dgm:prSet presAssocID="{3F59713B-7871-479D-B73D-F4BA35B6C4A3}" presName="descendantText" presStyleLbl="alignAcc1" presStyleIdx="3" presStyleCnt="4">
        <dgm:presLayoutVars>
          <dgm:bulletEnabled val="1"/>
        </dgm:presLayoutVars>
      </dgm:prSet>
      <dgm:spPr/>
      <dgm:t>
        <a:bodyPr/>
        <a:lstStyle/>
        <a:p>
          <a:endParaRPr lang="en-IN"/>
        </a:p>
      </dgm:t>
    </dgm:pt>
  </dgm:ptLst>
  <dgm:cxnLst>
    <dgm:cxn modelId="{945EFD45-F040-426F-8268-AD580543823D}" type="presOf" srcId="{BA52B049-99DC-4CD4-988B-FD08A922826A}" destId="{5759479D-111C-4474-B5B0-9B65CD2370FB}" srcOrd="0" destOrd="0" presId="urn:microsoft.com/office/officeart/2005/8/layout/chevron2"/>
    <dgm:cxn modelId="{B7E0D998-77F1-443E-AFF2-9EABFC40EF41}" srcId="{F2A82631-B2C5-4B9C-A9B8-EFDA2F2DE697}" destId="{D69EB850-E16A-4A14-8392-524602151B8F}" srcOrd="1" destOrd="0" parTransId="{CB8E1D2C-A368-440A-91C8-E19C2CB75004}" sibTransId="{1A77DC63-7C6B-4C8C-A2EE-82F7655A6884}"/>
    <dgm:cxn modelId="{515D1C57-393E-416C-8B9F-AD79BA882554}" srcId="{3F59713B-7871-479D-B73D-F4BA35B6C4A3}" destId="{D4E9D04B-4E43-47CD-9260-64AFCF4E5771}" srcOrd="0" destOrd="0" parTransId="{C9CAD612-5E7C-434F-ABF2-A79E8B83747A}" sibTransId="{A976C952-4F5C-4DFD-8DDA-A27038602355}"/>
    <dgm:cxn modelId="{21E0526B-B9C1-4298-8FCC-DE2D1358D682}" srcId="{F2A82631-B2C5-4B9C-A9B8-EFDA2F2DE697}" destId="{6886A3EE-7538-41F1-BA97-2D05DA8DDC5C}" srcOrd="0" destOrd="0" parTransId="{3B51A437-EFFF-49BC-A16D-D18E081AE64B}" sibTransId="{B38E7FDD-6D5E-4C10-A788-B223848EFB69}"/>
    <dgm:cxn modelId="{84568E46-C18A-4296-8D73-6B90247F34F5}" type="presOf" srcId="{3F59713B-7871-479D-B73D-F4BA35B6C4A3}" destId="{AC975045-A7CE-4232-952B-D0E115108BE0}" srcOrd="0" destOrd="0" presId="urn:microsoft.com/office/officeart/2005/8/layout/chevron2"/>
    <dgm:cxn modelId="{0EB18D60-C60E-4E02-A589-7867CE39C657}" type="presOf" srcId="{E8F21E4D-3857-4713-A097-4C1BDC06344F}" destId="{2E2ECA95-F110-4643-B2A9-C75F5F32D677}" srcOrd="0" destOrd="0" presId="urn:microsoft.com/office/officeart/2005/8/layout/chevron2"/>
    <dgm:cxn modelId="{360172CE-8835-4CD8-AD21-4ACE9BA8E544}" srcId="{BA52B049-99DC-4CD4-988B-FD08A922826A}" destId="{09B0A7EE-C27D-4FAE-83CE-C2C133BCC614}" srcOrd="0" destOrd="0" parTransId="{14944908-BB34-4CB3-AF04-AC5F78FE495C}" sibTransId="{E28E4C55-D948-4440-B04F-7BC06EF9ECB2}"/>
    <dgm:cxn modelId="{652F7E7C-00F4-41DE-9A9A-C8141637FBD6}" type="presOf" srcId="{6886A3EE-7538-41F1-BA97-2D05DA8DDC5C}" destId="{FDB68300-55F5-483D-B0DB-521DBDC5F9F8}" srcOrd="0" destOrd="0" presId="urn:microsoft.com/office/officeart/2005/8/layout/chevron2"/>
    <dgm:cxn modelId="{ACBE62C4-2A96-44E9-B9FF-26CA7389E8BA}" type="presOf" srcId="{F2A82631-B2C5-4B9C-A9B8-EFDA2F2DE697}" destId="{311DD4BB-C8A3-408B-A316-D5ACDA4F4CE0}" srcOrd="0" destOrd="0" presId="urn:microsoft.com/office/officeart/2005/8/layout/chevron2"/>
    <dgm:cxn modelId="{2CD23627-9290-4387-A24A-F51BA74329ED}" type="presOf" srcId="{D4E9D04B-4E43-47CD-9260-64AFCF4E5771}" destId="{70728A47-03D3-4C92-BC47-49EE79FE8892}" srcOrd="0" destOrd="0" presId="urn:microsoft.com/office/officeart/2005/8/layout/chevron2"/>
    <dgm:cxn modelId="{8A954EB5-68A5-4A7E-9612-E5589E65DC11}" srcId="{D69EB850-E16A-4A14-8392-524602151B8F}" destId="{65E05A22-F319-43B0-8BE3-BBDE0DF6A120}" srcOrd="0" destOrd="0" parTransId="{033F314C-E4B5-412A-B330-793DEA3F68EF}" sibTransId="{AF78FD52-C8A2-415F-AD38-F1482BEDB9E5}"/>
    <dgm:cxn modelId="{FE380BEB-74F3-4AC9-9B4A-1ADDCE0D4AC2}" type="presOf" srcId="{09B0A7EE-C27D-4FAE-83CE-C2C133BCC614}" destId="{00C7DEB2-8F67-456E-98E1-ECA8828B5C88}" srcOrd="0" destOrd="0" presId="urn:microsoft.com/office/officeart/2005/8/layout/chevron2"/>
    <dgm:cxn modelId="{E46152B1-A865-464C-8B71-0242C0E4A92C}" srcId="{F2A82631-B2C5-4B9C-A9B8-EFDA2F2DE697}" destId="{BA52B049-99DC-4CD4-988B-FD08A922826A}" srcOrd="2" destOrd="0" parTransId="{331D0F78-BA8C-4583-BF61-72389E3D8342}" sibTransId="{DE51DC75-4DF0-4ACD-8F1C-2CD7BA663DE3}"/>
    <dgm:cxn modelId="{53A09513-EAD5-4713-BA6F-C77B198D7853}" srcId="{6886A3EE-7538-41F1-BA97-2D05DA8DDC5C}" destId="{E8F21E4D-3857-4713-A097-4C1BDC06344F}" srcOrd="0" destOrd="0" parTransId="{3B3601CA-827B-416C-891D-EED69B01A6B3}" sibTransId="{8CFB4B4C-6B80-4AEB-A781-14A6745C487C}"/>
    <dgm:cxn modelId="{5B8CDF8B-6003-492E-80FA-B177A8868358}" type="presOf" srcId="{65E05A22-F319-43B0-8BE3-BBDE0DF6A120}" destId="{DB76A093-FC3B-45BB-AD4F-2172DE9C00F1}" srcOrd="0" destOrd="0" presId="urn:microsoft.com/office/officeart/2005/8/layout/chevron2"/>
    <dgm:cxn modelId="{C34C5F6F-CB0A-4DD0-B4CD-B5EDB294FA2C}" srcId="{F2A82631-B2C5-4B9C-A9B8-EFDA2F2DE697}" destId="{3F59713B-7871-479D-B73D-F4BA35B6C4A3}" srcOrd="3" destOrd="0" parTransId="{543A741A-983C-4309-BBE7-BF7295E6D825}" sibTransId="{BB76BCCC-6743-4F6E-A371-9ADB747D247B}"/>
    <dgm:cxn modelId="{FB03D9C1-4019-490E-978A-CF8DBCE6A526}" type="presOf" srcId="{D69EB850-E16A-4A14-8392-524602151B8F}" destId="{98D36E51-7279-4B70-8795-68BE88C0998A}" srcOrd="0" destOrd="0" presId="urn:microsoft.com/office/officeart/2005/8/layout/chevron2"/>
    <dgm:cxn modelId="{74D7B9F2-7322-426D-83D3-45ED256D2763}" type="presParOf" srcId="{311DD4BB-C8A3-408B-A316-D5ACDA4F4CE0}" destId="{2E3D8B11-9BEF-4590-AFF7-EF38E58AC054}" srcOrd="0" destOrd="0" presId="urn:microsoft.com/office/officeart/2005/8/layout/chevron2"/>
    <dgm:cxn modelId="{9DE9B5AA-008A-40B1-9DEF-B5372D9A2481}" type="presParOf" srcId="{2E3D8B11-9BEF-4590-AFF7-EF38E58AC054}" destId="{FDB68300-55F5-483D-B0DB-521DBDC5F9F8}" srcOrd="0" destOrd="0" presId="urn:microsoft.com/office/officeart/2005/8/layout/chevron2"/>
    <dgm:cxn modelId="{BCF131A4-968B-4179-89D9-D96CE6DAFC5C}" type="presParOf" srcId="{2E3D8B11-9BEF-4590-AFF7-EF38E58AC054}" destId="{2E2ECA95-F110-4643-B2A9-C75F5F32D677}" srcOrd="1" destOrd="0" presId="urn:microsoft.com/office/officeart/2005/8/layout/chevron2"/>
    <dgm:cxn modelId="{E7884FDE-AC8D-415D-B795-0F061805EAD2}" type="presParOf" srcId="{311DD4BB-C8A3-408B-A316-D5ACDA4F4CE0}" destId="{8367A859-CC2D-4BC0-A3A0-E7297E8AF72E}" srcOrd="1" destOrd="0" presId="urn:microsoft.com/office/officeart/2005/8/layout/chevron2"/>
    <dgm:cxn modelId="{5F5123B9-3DE7-409E-B3B2-31B7C4E01D86}" type="presParOf" srcId="{311DD4BB-C8A3-408B-A316-D5ACDA4F4CE0}" destId="{17B10B39-6180-442A-9A6E-3F9DFCE707F9}" srcOrd="2" destOrd="0" presId="urn:microsoft.com/office/officeart/2005/8/layout/chevron2"/>
    <dgm:cxn modelId="{97BDDA21-DE00-468D-AC2E-6DF2176CFCF9}" type="presParOf" srcId="{17B10B39-6180-442A-9A6E-3F9DFCE707F9}" destId="{98D36E51-7279-4B70-8795-68BE88C0998A}" srcOrd="0" destOrd="0" presId="urn:microsoft.com/office/officeart/2005/8/layout/chevron2"/>
    <dgm:cxn modelId="{E544F215-7F7E-49CD-BCE9-AE26E79371B3}" type="presParOf" srcId="{17B10B39-6180-442A-9A6E-3F9DFCE707F9}" destId="{DB76A093-FC3B-45BB-AD4F-2172DE9C00F1}" srcOrd="1" destOrd="0" presId="urn:microsoft.com/office/officeart/2005/8/layout/chevron2"/>
    <dgm:cxn modelId="{20CEE792-B8FA-46D1-BAB2-EBA29EF21A16}" type="presParOf" srcId="{311DD4BB-C8A3-408B-A316-D5ACDA4F4CE0}" destId="{AEC2C6D7-1229-4BB9-9812-489AC2051B59}" srcOrd="3" destOrd="0" presId="urn:microsoft.com/office/officeart/2005/8/layout/chevron2"/>
    <dgm:cxn modelId="{CC0C3CCE-2A38-4BFC-9505-FB4F58267F4B}" type="presParOf" srcId="{311DD4BB-C8A3-408B-A316-D5ACDA4F4CE0}" destId="{05DECF31-49B9-4C8A-A7F1-32075E022BD0}" srcOrd="4" destOrd="0" presId="urn:microsoft.com/office/officeart/2005/8/layout/chevron2"/>
    <dgm:cxn modelId="{E59C6B27-27B9-417D-BA02-0C87A9F5EC8E}" type="presParOf" srcId="{05DECF31-49B9-4C8A-A7F1-32075E022BD0}" destId="{5759479D-111C-4474-B5B0-9B65CD2370FB}" srcOrd="0" destOrd="0" presId="urn:microsoft.com/office/officeart/2005/8/layout/chevron2"/>
    <dgm:cxn modelId="{2757E215-42B2-4ABF-9F86-1468F741B644}" type="presParOf" srcId="{05DECF31-49B9-4C8A-A7F1-32075E022BD0}" destId="{00C7DEB2-8F67-456E-98E1-ECA8828B5C88}" srcOrd="1" destOrd="0" presId="urn:microsoft.com/office/officeart/2005/8/layout/chevron2"/>
    <dgm:cxn modelId="{9B05259B-0982-4A40-AB3F-61E87E87545E}" type="presParOf" srcId="{311DD4BB-C8A3-408B-A316-D5ACDA4F4CE0}" destId="{4FDFEB80-F1A3-4970-B437-51CD2BE78C34}" srcOrd="5" destOrd="0" presId="urn:microsoft.com/office/officeart/2005/8/layout/chevron2"/>
    <dgm:cxn modelId="{058C0E3F-5686-471B-91B7-F926A8914366}" type="presParOf" srcId="{311DD4BB-C8A3-408B-A316-D5ACDA4F4CE0}" destId="{67DA90DE-C6C5-42BB-A1B4-23840D1F84B6}" srcOrd="6" destOrd="0" presId="urn:microsoft.com/office/officeart/2005/8/layout/chevron2"/>
    <dgm:cxn modelId="{25355F5C-1942-4A51-9B78-E028E4A8D3FE}" type="presParOf" srcId="{67DA90DE-C6C5-42BB-A1B4-23840D1F84B6}" destId="{AC975045-A7CE-4232-952B-D0E115108BE0}" srcOrd="0" destOrd="0" presId="urn:microsoft.com/office/officeart/2005/8/layout/chevron2"/>
    <dgm:cxn modelId="{2E1205CC-B862-459F-ADE3-CF8075F786AD}" type="presParOf" srcId="{67DA90DE-C6C5-42BB-A1B4-23840D1F84B6}" destId="{70728A47-03D3-4C92-BC47-49EE79FE889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68300-55F5-483D-B0DB-521DBDC5F9F8}">
      <dsp:nvSpPr>
        <dsp:cNvPr id="0" name=""/>
        <dsp:cNvSpPr/>
      </dsp:nvSpPr>
      <dsp:spPr>
        <a:xfrm rot="5400000">
          <a:off x="-185785" y="191522"/>
          <a:ext cx="1238567" cy="866997"/>
        </a:xfrm>
        <a:prstGeom prst="chevron">
          <a:avLst/>
        </a:prstGeom>
        <a:solidFill>
          <a:schemeClr val="accent1">
            <a:shade val="50000"/>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err="1" smtClean="0"/>
            <a:t>Graycycle</a:t>
          </a:r>
          <a:r>
            <a:rPr lang="en-IN" sz="900" kern="1200" dirty="0" smtClean="0"/>
            <a:t> conversion</a:t>
          </a:r>
          <a:endParaRPr lang="en-IN" sz="900" kern="1200" dirty="0"/>
        </a:p>
      </dsp:txBody>
      <dsp:txXfrm rot="-5400000">
        <a:off x="1" y="439236"/>
        <a:ext cx="866997" cy="371570"/>
      </dsp:txXfrm>
    </dsp:sp>
    <dsp:sp modelId="{2E2ECA95-F110-4643-B2A9-C75F5F32D677}">
      <dsp:nvSpPr>
        <dsp:cNvPr id="0" name=""/>
        <dsp:cNvSpPr/>
      </dsp:nvSpPr>
      <dsp:spPr>
        <a:xfrm rot="5400000">
          <a:off x="4145764" y="-3275308"/>
          <a:ext cx="805068" cy="736260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The</a:t>
          </a:r>
          <a:r>
            <a:rPr lang="en-IN" sz="1600" kern="1200" dirty="0" smtClean="0"/>
            <a:t> </a:t>
          </a:r>
          <a:r>
            <a:rPr lang="en-IN" sz="1400" kern="1200" dirty="0" smtClean="0"/>
            <a:t>conversion of a </a:t>
          </a:r>
          <a:r>
            <a:rPr lang="en-IN" sz="1400" kern="1200" dirty="0" err="1" smtClean="0"/>
            <a:t>color</a:t>
          </a:r>
          <a:r>
            <a:rPr lang="en-IN" sz="1400" kern="1200" dirty="0" smtClean="0"/>
            <a:t> image into </a:t>
          </a:r>
          <a:r>
            <a:rPr lang="en-IN" sz="1400" kern="1200" dirty="0" err="1" smtClean="0"/>
            <a:t>grayscale</a:t>
          </a:r>
          <a:r>
            <a:rPr lang="en-IN" sz="1400" kern="1200" dirty="0" smtClean="0"/>
            <a:t> image is converting the RGB values(24 bit) into </a:t>
          </a:r>
          <a:r>
            <a:rPr lang="en-IN" sz="1400" kern="1200" dirty="0" err="1" smtClean="0"/>
            <a:t>grayscale</a:t>
          </a:r>
          <a:r>
            <a:rPr lang="en-IN" sz="1400" kern="1200" dirty="0" smtClean="0"/>
            <a:t> value(8 bit) .</a:t>
          </a:r>
          <a:r>
            <a:rPr lang="en-IN" sz="1400" kern="1200" dirty="0" err="1" smtClean="0"/>
            <a:t>Grayscale</a:t>
          </a:r>
          <a:r>
            <a:rPr lang="en-IN" sz="1400" kern="1200" dirty="0" smtClean="0"/>
            <a:t> simplifies the algorithm and reduces computational requirements .</a:t>
          </a:r>
          <a:endParaRPr lang="en-IN" sz="1400" kern="1200" dirty="0"/>
        </a:p>
      </dsp:txBody>
      <dsp:txXfrm rot="-5400000">
        <a:off x="866997" y="42759"/>
        <a:ext cx="7323302" cy="726468"/>
      </dsp:txXfrm>
    </dsp:sp>
    <dsp:sp modelId="{98D36E51-7279-4B70-8795-68BE88C0998A}">
      <dsp:nvSpPr>
        <dsp:cNvPr id="0" name=""/>
        <dsp:cNvSpPr/>
      </dsp:nvSpPr>
      <dsp:spPr>
        <a:xfrm rot="5400000">
          <a:off x="-185785" y="1283495"/>
          <a:ext cx="1238567" cy="866997"/>
        </a:xfrm>
        <a:prstGeom prst="chevron">
          <a:avLst/>
        </a:prstGeom>
        <a:solidFill>
          <a:schemeClr val="accent1">
            <a:shade val="50000"/>
            <a:hueOff val="173080"/>
            <a:satOff val="-12641"/>
            <a:lumOff val="22987"/>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smtClean="0"/>
            <a:t>Resizing</a:t>
          </a:r>
          <a:endParaRPr lang="en-IN" sz="900" kern="1200" dirty="0"/>
        </a:p>
      </dsp:txBody>
      <dsp:txXfrm rot="-5400000">
        <a:off x="1" y="1531209"/>
        <a:ext cx="866997" cy="371570"/>
      </dsp:txXfrm>
    </dsp:sp>
    <dsp:sp modelId="{DB76A093-FC3B-45BB-AD4F-2172DE9C00F1}">
      <dsp:nvSpPr>
        <dsp:cNvPr id="0" name=""/>
        <dsp:cNvSpPr/>
      </dsp:nvSpPr>
      <dsp:spPr>
        <a:xfrm rot="5400000">
          <a:off x="4145764" y="-2181056"/>
          <a:ext cx="805068" cy="736260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Deep learning models train faster on small images. Neural networks receive inputs of the same size, all images need to be resized to a fixed size before inputting them in CNN .Here we are resizing it into 128 X 128 </a:t>
          </a:r>
          <a:r>
            <a:rPr lang="en-IN" sz="1300" kern="1200" dirty="0" smtClean="0"/>
            <a:t>.</a:t>
          </a:r>
          <a:endParaRPr lang="en-IN" sz="1300" kern="1200" dirty="0"/>
        </a:p>
      </dsp:txBody>
      <dsp:txXfrm rot="-5400000">
        <a:off x="866997" y="1137011"/>
        <a:ext cx="7323302" cy="726468"/>
      </dsp:txXfrm>
    </dsp:sp>
    <dsp:sp modelId="{5759479D-111C-4474-B5B0-9B65CD2370FB}">
      <dsp:nvSpPr>
        <dsp:cNvPr id="0" name=""/>
        <dsp:cNvSpPr/>
      </dsp:nvSpPr>
      <dsp:spPr>
        <a:xfrm rot="5400000">
          <a:off x="-185785" y="2375469"/>
          <a:ext cx="1238567" cy="866997"/>
        </a:xfrm>
        <a:prstGeom prst="chevron">
          <a:avLst/>
        </a:prstGeom>
        <a:solidFill>
          <a:schemeClr val="accent1">
            <a:shade val="50000"/>
            <a:hueOff val="346161"/>
            <a:satOff val="-25283"/>
            <a:lumOff val="45974"/>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smtClean="0"/>
            <a:t>Storing in </a:t>
          </a:r>
          <a:r>
            <a:rPr lang="en-IN" sz="900" kern="1200" dirty="0" err="1" smtClean="0"/>
            <a:t>numpy</a:t>
          </a:r>
          <a:r>
            <a:rPr lang="en-IN" sz="900" kern="1200" dirty="0" smtClean="0"/>
            <a:t> array</a:t>
          </a:r>
          <a:endParaRPr lang="en-IN" sz="900" kern="1200" dirty="0"/>
        </a:p>
      </dsp:txBody>
      <dsp:txXfrm rot="-5400000">
        <a:off x="1" y="2623183"/>
        <a:ext cx="866997" cy="371570"/>
      </dsp:txXfrm>
    </dsp:sp>
    <dsp:sp modelId="{00C7DEB2-8F67-456E-98E1-ECA8828B5C88}">
      <dsp:nvSpPr>
        <dsp:cNvPr id="0" name=""/>
        <dsp:cNvSpPr/>
      </dsp:nvSpPr>
      <dsp:spPr>
        <a:xfrm rot="5400000">
          <a:off x="4145764" y="-1089082"/>
          <a:ext cx="805068" cy="736260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Neural networks can handle only </a:t>
          </a:r>
          <a:r>
            <a:rPr lang="en-IN" sz="1400" kern="1200" dirty="0" err="1" smtClean="0"/>
            <a:t>Numpy</a:t>
          </a:r>
          <a:r>
            <a:rPr lang="en-IN" sz="1400" kern="1200" dirty="0" smtClean="0"/>
            <a:t> array . </a:t>
          </a:r>
          <a:r>
            <a:rPr lang="en-IN" sz="1400" kern="1200" dirty="0" err="1" smtClean="0"/>
            <a:t>Numpy</a:t>
          </a:r>
          <a:r>
            <a:rPr lang="en-IN" sz="1400" kern="1200" dirty="0" smtClean="0"/>
            <a:t> arrays takes significantly less amount of memory .So  we are appending all the images into a </a:t>
          </a:r>
          <a:r>
            <a:rPr lang="en-IN" sz="1400" kern="1200" dirty="0" err="1" smtClean="0"/>
            <a:t>Numpy</a:t>
          </a:r>
          <a:r>
            <a:rPr lang="en-IN" sz="1400" kern="1200" dirty="0" smtClean="0"/>
            <a:t> array .</a:t>
          </a:r>
          <a:endParaRPr lang="en-IN" sz="1400" kern="1200" dirty="0"/>
        </a:p>
      </dsp:txBody>
      <dsp:txXfrm rot="-5400000">
        <a:off x="866997" y="2228985"/>
        <a:ext cx="7323302" cy="726468"/>
      </dsp:txXfrm>
    </dsp:sp>
    <dsp:sp modelId="{AC975045-A7CE-4232-952B-D0E115108BE0}">
      <dsp:nvSpPr>
        <dsp:cNvPr id="0" name=""/>
        <dsp:cNvSpPr/>
      </dsp:nvSpPr>
      <dsp:spPr>
        <a:xfrm rot="5400000">
          <a:off x="-185785" y="3467443"/>
          <a:ext cx="1238567" cy="866997"/>
        </a:xfrm>
        <a:prstGeom prst="chevron">
          <a:avLst/>
        </a:prstGeom>
        <a:solidFill>
          <a:schemeClr val="accent1">
            <a:shade val="50000"/>
            <a:hueOff val="173080"/>
            <a:satOff val="-12641"/>
            <a:lumOff val="22987"/>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smtClean="0"/>
            <a:t>Normalization</a:t>
          </a:r>
          <a:endParaRPr lang="en-IN" sz="900" kern="1200" dirty="0"/>
        </a:p>
      </dsp:txBody>
      <dsp:txXfrm rot="-5400000">
        <a:off x="1" y="3715157"/>
        <a:ext cx="866997" cy="371570"/>
      </dsp:txXfrm>
    </dsp:sp>
    <dsp:sp modelId="{70728A47-03D3-4C92-BC47-49EE79FE8892}">
      <dsp:nvSpPr>
        <dsp:cNvPr id="0" name=""/>
        <dsp:cNvSpPr/>
      </dsp:nvSpPr>
      <dsp:spPr>
        <a:xfrm rot="5400000">
          <a:off x="4145764" y="2891"/>
          <a:ext cx="805068" cy="736260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Data normalization is used to standardize data which ensures that each input parameter (pixel , in this case) has similar data distribution .This makes convergence faster while training the data </a:t>
          </a:r>
          <a:r>
            <a:rPr lang="en-IN" sz="1300" kern="1200" dirty="0" smtClean="0"/>
            <a:t>.</a:t>
          </a:r>
          <a:endParaRPr lang="en-IN" sz="1300" kern="1200" dirty="0"/>
        </a:p>
      </dsp:txBody>
      <dsp:txXfrm rot="-5400000">
        <a:off x="866997" y="3320958"/>
        <a:ext cx="7323302" cy="7264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42B014-D8DC-4D1A-B1BC-01F47FB1075E}" type="datetimeFigureOut">
              <a:rPr lang="en-IN" smtClean="0"/>
              <a:t>12-04-2024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089A1-3654-4B60-9FC0-07134D5902F5}" type="slidenum">
              <a:rPr lang="en-IN" smtClean="0"/>
              <a:t>‹#›</a:t>
            </a:fld>
            <a:endParaRPr lang="en-IN"/>
          </a:p>
        </p:txBody>
      </p:sp>
    </p:spTree>
    <p:extLst>
      <p:ext uri="{BB962C8B-B14F-4D97-AF65-F5344CB8AC3E}">
        <p14:creationId xmlns:p14="http://schemas.microsoft.com/office/powerpoint/2010/main" val="19221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CA089A1-3654-4B60-9FC0-07134D5902F5}" type="slidenum">
              <a:rPr lang="en-IN" smtClean="0"/>
              <a:t>1</a:t>
            </a:fld>
            <a:endParaRPr lang="en-IN"/>
          </a:p>
        </p:txBody>
      </p:sp>
    </p:spTree>
    <p:extLst>
      <p:ext uri="{BB962C8B-B14F-4D97-AF65-F5344CB8AC3E}">
        <p14:creationId xmlns:p14="http://schemas.microsoft.com/office/powerpoint/2010/main" val="2060388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F0C0CC0-A3C9-4CE0-98B1-3E483FFAB2A9}" type="datetimeFigureOut">
              <a:rPr lang="en-IN" smtClean="0"/>
              <a:t>12-04-2024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7147467-050C-4668-A4D3-C23AC67B9AB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0C0CC0-A3C9-4CE0-98B1-3E483FFAB2A9}" type="datetimeFigureOut">
              <a:rPr lang="en-IN" smtClean="0"/>
              <a:t>12-04-2024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147467-050C-4668-A4D3-C23AC67B9AB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0C0CC0-A3C9-4CE0-98B1-3E483FFAB2A9}" type="datetimeFigureOut">
              <a:rPr lang="en-IN" smtClean="0"/>
              <a:t>12-04-2024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147467-050C-4668-A4D3-C23AC67B9AB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0C0CC0-A3C9-4CE0-98B1-3E483FFAB2A9}" type="datetimeFigureOut">
              <a:rPr lang="en-IN" smtClean="0"/>
              <a:t>12-04-2024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147467-050C-4668-A4D3-C23AC67B9AB4}"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F0C0CC0-A3C9-4CE0-98B1-3E483FFAB2A9}" type="datetimeFigureOut">
              <a:rPr lang="en-IN" smtClean="0"/>
              <a:t>12-04-2024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147467-050C-4668-A4D3-C23AC67B9AB4}"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0C0CC0-A3C9-4CE0-98B1-3E483FFAB2A9}" type="datetimeFigureOut">
              <a:rPr lang="en-IN" smtClean="0"/>
              <a:t>12-04-2024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7147467-050C-4668-A4D3-C23AC67B9AB4}"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0C0CC0-A3C9-4CE0-98B1-3E483FFAB2A9}" type="datetimeFigureOut">
              <a:rPr lang="en-IN" smtClean="0"/>
              <a:t>12-04-2024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7147467-050C-4668-A4D3-C23AC67B9AB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F0C0CC0-A3C9-4CE0-98B1-3E483FFAB2A9}" type="datetimeFigureOut">
              <a:rPr lang="en-IN" smtClean="0"/>
              <a:t>12-04-2024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7147467-050C-4668-A4D3-C23AC67B9AB4}"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F0C0CC0-A3C9-4CE0-98B1-3E483FFAB2A9}" type="datetimeFigureOut">
              <a:rPr lang="en-IN" smtClean="0"/>
              <a:t>12-04-2024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7147467-050C-4668-A4D3-C23AC67B9AB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F0C0CC0-A3C9-4CE0-98B1-3E483FFAB2A9}" type="datetimeFigureOut">
              <a:rPr lang="en-IN" smtClean="0"/>
              <a:t>12-04-2024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7147467-050C-4668-A4D3-C23AC67B9AB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F0C0CC0-A3C9-4CE0-98B1-3E483FFAB2A9}" type="datetimeFigureOut">
              <a:rPr lang="en-IN" smtClean="0"/>
              <a:t>12-04-2024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7147467-050C-4668-A4D3-C23AC67B9AB4}"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F0C0CC0-A3C9-4CE0-98B1-3E483FFAB2A9}" type="datetimeFigureOut">
              <a:rPr lang="en-IN" smtClean="0"/>
              <a:t>12-04-2024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7147467-050C-4668-A4D3-C23AC67B9AB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764705"/>
            <a:ext cx="7920880" cy="1080119"/>
          </a:xfrm>
        </p:spPr>
        <p:txBody>
          <a:bodyPr>
            <a:normAutofit/>
          </a:bodyPr>
          <a:lstStyle/>
          <a:p>
            <a:r>
              <a:rPr lang="en-IN" sz="2800" dirty="0" smtClean="0"/>
              <a:t>AGE AND GENDER DETECTION</a:t>
            </a:r>
            <a:endParaRPr lang="en-IN" sz="2800" dirty="0"/>
          </a:p>
        </p:txBody>
      </p:sp>
      <p:sp>
        <p:nvSpPr>
          <p:cNvPr id="3" name="Subtitle 2"/>
          <p:cNvSpPr>
            <a:spLocks noGrp="1"/>
          </p:cNvSpPr>
          <p:nvPr>
            <p:ph type="subTitle" idx="1"/>
          </p:nvPr>
        </p:nvSpPr>
        <p:spPr/>
        <p:txBody>
          <a:bodyPr>
            <a:normAutofit fontScale="25000" lnSpcReduction="20000"/>
          </a:bodyPr>
          <a:lstStyle/>
          <a:p>
            <a:r>
              <a:rPr lang="en-IN" sz="2000" dirty="0" smtClean="0"/>
              <a:t>        </a:t>
            </a:r>
          </a:p>
          <a:p>
            <a:pPr algn="l"/>
            <a:r>
              <a:rPr lang="en-IN" sz="8000" b="1" dirty="0" smtClean="0"/>
              <a:t>PRESENTED BY :</a:t>
            </a:r>
          </a:p>
          <a:p>
            <a:pPr algn="l"/>
            <a:r>
              <a:rPr lang="en-IN" sz="8000" dirty="0" smtClean="0"/>
              <a:t>       </a:t>
            </a:r>
            <a:r>
              <a:rPr lang="en-IN" sz="7200" dirty="0" smtClean="0"/>
              <a:t>Name            : </a:t>
            </a:r>
            <a:r>
              <a:rPr lang="en-IN" sz="7200" dirty="0" err="1" smtClean="0"/>
              <a:t>Rampriyaa</a:t>
            </a:r>
            <a:r>
              <a:rPr lang="en-IN" sz="7200" dirty="0" smtClean="0"/>
              <a:t> R</a:t>
            </a:r>
          </a:p>
          <a:p>
            <a:pPr algn="l"/>
            <a:r>
              <a:rPr lang="en-IN" sz="7200" dirty="0" smtClean="0"/>
              <a:t>        </a:t>
            </a:r>
            <a:r>
              <a:rPr lang="en-IN" sz="7200" dirty="0" err="1" smtClean="0"/>
              <a:t>Reg.No</a:t>
            </a:r>
            <a:r>
              <a:rPr lang="en-IN" sz="7200" dirty="0" smtClean="0"/>
              <a:t>          </a:t>
            </a:r>
            <a:r>
              <a:rPr lang="en-IN" sz="7200" dirty="0"/>
              <a:t>: </a:t>
            </a:r>
            <a:r>
              <a:rPr lang="en-IN" sz="7200" dirty="0" smtClean="0"/>
              <a:t>613521104034</a:t>
            </a:r>
          </a:p>
          <a:p>
            <a:pPr algn="l"/>
            <a:r>
              <a:rPr lang="en-IN" sz="7200" dirty="0"/>
              <a:t> </a:t>
            </a:r>
            <a:r>
              <a:rPr lang="en-IN" sz="7200" dirty="0" smtClean="0"/>
              <a:t>       Department   : CSE 3</a:t>
            </a:r>
            <a:r>
              <a:rPr lang="en-IN" sz="7200" baseline="30000" dirty="0" smtClean="0"/>
              <a:t>rd</a:t>
            </a:r>
            <a:r>
              <a:rPr lang="en-IN" sz="7200" dirty="0" smtClean="0"/>
              <a:t> year</a:t>
            </a:r>
            <a:endParaRPr lang="en-IN" sz="7200" dirty="0"/>
          </a:p>
          <a:p>
            <a:pPr algn="ctr"/>
            <a:endParaRPr lang="en-IN" sz="2000" dirty="0" smtClean="0"/>
          </a:p>
          <a:p>
            <a:pPr algn="ctr"/>
            <a:r>
              <a:rPr lang="en-IN" sz="2000" dirty="0"/>
              <a:t> </a:t>
            </a:r>
            <a:r>
              <a:rPr lang="en-IN" sz="2000" dirty="0" smtClean="0"/>
              <a:t>        </a:t>
            </a:r>
          </a:p>
        </p:txBody>
      </p:sp>
    </p:spTree>
    <p:extLst>
      <p:ext uri="{BB962C8B-B14F-4D97-AF65-F5344CB8AC3E}">
        <p14:creationId xmlns:p14="http://schemas.microsoft.com/office/powerpoint/2010/main" val="1590106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7632886"/>
              </p:ext>
            </p:extLst>
          </p:nvPr>
        </p:nvGraphicFramePr>
        <p:xfrm>
          <a:off x="395536" y="1124744"/>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457200" y="286937"/>
            <a:ext cx="8229600" cy="45719"/>
          </a:xfrm>
        </p:spPr>
        <p:txBody>
          <a:bodyPr>
            <a:normAutofit fontScale="90000"/>
          </a:bodyPr>
          <a:lstStyle/>
          <a:p>
            <a:endParaRPr lang="en-IN" dirty="0"/>
          </a:p>
        </p:txBody>
      </p:sp>
    </p:spTree>
    <p:extLst>
      <p:ext uri="{BB962C8B-B14F-4D97-AF65-F5344CB8AC3E}">
        <p14:creationId xmlns:p14="http://schemas.microsoft.com/office/powerpoint/2010/main" val="1667949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The tasks tackled using the deep CNN approach include gender classification and age estimation. The basic structure includes a series of convolutional blocks, followed by a set of FC (fully connected) layers for classification and </a:t>
            </a:r>
            <a:r>
              <a:rPr lang="en-US" dirty="0" smtClean="0"/>
              <a:t>regression</a:t>
            </a:r>
          </a:p>
          <a:p>
            <a:r>
              <a:rPr lang="en-US" dirty="0" smtClean="0"/>
              <a:t> </a:t>
            </a:r>
            <a:r>
              <a:rPr lang="en-US" dirty="0"/>
              <a:t>Every architecture comprises convolutional blocks that are a stack of convolutional layers (filter size is 3x3) followed by non-linear activation "</a:t>
            </a:r>
            <a:r>
              <a:rPr lang="en-US" dirty="0" err="1" smtClean="0"/>
              <a:t>ReLU</a:t>
            </a:r>
            <a:r>
              <a:rPr lang="en-US" dirty="0" smtClean="0"/>
              <a:t>", </a:t>
            </a:r>
            <a:r>
              <a:rPr lang="en-US" dirty="0"/>
              <a:t>max pooling (2x2) and batch normalization to mitigate the problem of covariate shift. </a:t>
            </a:r>
            <a:endParaRPr lang="en-US" dirty="0" smtClean="0"/>
          </a:p>
          <a:p>
            <a:r>
              <a:rPr lang="en-US" dirty="0" smtClean="0"/>
              <a:t>Following </a:t>
            </a:r>
            <a:r>
              <a:rPr lang="en-US" dirty="0"/>
              <a:t>the convolutional blocks, the output is flattened before feeding that into FC layers. These FC layers have activation function of </a:t>
            </a:r>
            <a:r>
              <a:rPr lang="en-US" dirty="0" err="1"/>
              <a:t>ReLU</a:t>
            </a:r>
            <a:r>
              <a:rPr lang="en-US" dirty="0"/>
              <a:t>, dropout (value between 0.2 &amp; 0.4) and batch normalization</a:t>
            </a:r>
            <a:r>
              <a:rPr lang="en-US" dirty="0" smtClean="0"/>
              <a:t>.</a:t>
            </a:r>
          </a:p>
          <a:p>
            <a:r>
              <a:rPr lang="en-US" dirty="0" smtClean="0"/>
              <a:t> </a:t>
            </a:r>
            <a:r>
              <a:rPr lang="en-US" dirty="0"/>
              <a:t>During training, the CNN learns the optimal values for filter matrices that enable it to extract meaningful features from input feature</a:t>
            </a:r>
            <a:endParaRPr lang="en-IN" dirty="0"/>
          </a:p>
        </p:txBody>
      </p:sp>
      <p:sp>
        <p:nvSpPr>
          <p:cNvPr id="3" name="Title 2"/>
          <p:cNvSpPr>
            <a:spLocks noGrp="1"/>
          </p:cNvSpPr>
          <p:nvPr>
            <p:ph type="title"/>
          </p:nvPr>
        </p:nvSpPr>
        <p:spPr/>
        <p:txBody>
          <a:bodyPr>
            <a:normAutofit/>
          </a:bodyPr>
          <a:lstStyle/>
          <a:p>
            <a:r>
              <a:rPr lang="en-IN" sz="2800" dirty="0" smtClean="0"/>
              <a:t>CNN MODEL :</a:t>
            </a:r>
            <a:endParaRPr lang="en-IN" sz="2800" dirty="0"/>
          </a:p>
        </p:txBody>
      </p:sp>
    </p:spTree>
    <p:extLst>
      <p:ext uri="{BB962C8B-B14F-4D97-AF65-F5344CB8AC3E}">
        <p14:creationId xmlns:p14="http://schemas.microsoft.com/office/powerpoint/2010/main" val="205553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060848"/>
            <a:ext cx="8064896" cy="3096344"/>
          </a:xfrm>
        </p:spPr>
      </p:pic>
      <p:sp>
        <p:nvSpPr>
          <p:cNvPr id="3" name="Title 2"/>
          <p:cNvSpPr>
            <a:spLocks noGrp="1"/>
          </p:cNvSpPr>
          <p:nvPr>
            <p:ph type="title"/>
          </p:nvPr>
        </p:nvSpPr>
        <p:spPr/>
        <p:txBody>
          <a:bodyPr>
            <a:normAutofit/>
          </a:bodyPr>
          <a:lstStyle/>
          <a:p>
            <a:r>
              <a:rPr lang="en-IN" sz="2800" dirty="0" smtClean="0"/>
              <a:t>BASIC CNN STRUCTURE :</a:t>
            </a:r>
            <a:endParaRPr lang="en-IN" sz="2800" dirty="0"/>
          </a:p>
        </p:txBody>
      </p:sp>
    </p:spTree>
    <p:extLst>
      <p:ext uri="{BB962C8B-B14F-4D97-AF65-F5344CB8AC3E}">
        <p14:creationId xmlns:p14="http://schemas.microsoft.com/office/powerpoint/2010/main" val="168359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endParaRPr lang="en-IN" sz="2000" dirty="0" smtClean="0"/>
          </a:p>
          <a:p>
            <a:pPr>
              <a:buFont typeface="Wingdings" pitchFamily="2" charset="2"/>
              <a:buChar char="Ø"/>
            </a:pPr>
            <a:r>
              <a:rPr lang="en-IN" sz="2000" dirty="0" smtClean="0"/>
              <a:t>Loss function</a:t>
            </a:r>
          </a:p>
          <a:p>
            <a:pPr>
              <a:buFont typeface="Wingdings" pitchFamily="2" charset="2"/>
              <a:buChar char="Ø"/>
            </a:pPr>
            <a:endParaRPr lang="en-IN" sz="2000" dirty="0" smtClean="0"/>
          </a:p>
          <a:p>
            <a:pPr marL="109728" indent="0">
              <a:buNone/>
            </a:pPr>
            <a:r>
              <a:rPr lang="en-IN" sz="2000" dirty="0"/>
              <a:t> </a:t>
            </a:r>
            <a:r>
              <a:rPr lang="en-IN" sz="2000" dirty="0" smtClean="0"/>
              <a:t>       Binary cross entropy for gender classification</a:t>
            </a:r>
          </a:p>
          <a:p>
            <a:pPr marL="109728" indent="0">
              <a:buNone/>
            </a:pPr>
            <a:endParaRPr lang="en-IN" sz="2000" dirty="0" smtClean="0"/>
          </a:p>
          <a:p>
            <a:pPr marL="109728" indent="0">
              <a:buNone/>
            </a:pPr>
            <a:r>
              <a:rPr lang="en-IN" sz="2000" dirty="0"/>
              <a:t> </a:t>
            </a:r>
            <a:r>
              <a:rPr lang="en-IN" sz="2000" dirty="0" smtClean="0"/>
              <a:t>       Mean absolute error for age detection</a:t>
            </a:r>
          </a:p>
          <a:p>
            <a:pPr marL="109728" indent="0">
              <a:buNone/>
            </a:pPr>
            <a:endParaRPr lang="en-IN" sz="2000" dirty="0" smtClean="0"/>
          </a:p>
          <a:p>
            <a:pPr>
              <a:buFont typeface="Wingdings" pitchFamily="2" charset="2"/>
              <a:buChar char="Ø"/>
            </a:pPr>
            <a:r>
              <a:rPr lang="en-IN" sz="2000" dirty="0" smtClean="0"/>
              <a:t>Optimizer : Adam</a:t>
            </a:r>
          </a:p>
          <a:p>
            <a:pPr>
              <a:buFont typeface="Wingdings" pitchFamily="2" charset="2"/>
              <a:buChar char="Ø"/>
            </a:pPr>
            <a:endParaRPr lang="en-IN" sz="2000" dirty="0" smtClean="0"/>
          </a:p>
          <a:p>
            <a:pPr>
              <a:buFont typeface="Wingdings" pitchFamily="2" charset="2"/>
              <a:buChar char="Ø"/>
            </a:pPr>
            <a:r>
              <a:rPr lang="en-IN" sz="2000" dirty="0" smtClean="0"/>
              <a:t>Metric : Accuracy</a:t>
            </a:r>
          </a:p>
          <a:p>
            <a:pPr marL="109728" indent="0">
              <a:buNone/>
            </a:pPr>
            <a:endParaRPr lang="en-IN" sz="2000" dirty="0"/>
          </a:p>
        </p:txBody>
      </p:sp>
      <p:sp>
        <p:nvSpPr>
          <p:cNvPr id="3" name="Title 2"/>
          <p:cNvSpPr>
            <a:spLocks noGrp="1"/>
          </p:cNvSpPr>
          <p:nvPr>
            <p:ph type="title"/>
          </p:nvPr>
        </p:nvSpPr>
        <p:spPr/>
        <p:txBody>
          <a:bodyPr>
            <a:normAutofit/>
          </a:bodyPr>
          <a:lstStyle/>
          <a:p>
            <a:r>
              <a:rPr lang="en-IN" sz="2800" dirty="0" smtClean="0"/>
              <a:t>MODEL COMPILATION :</a:t>
            </a:r>
            <a:endParaRPr lang="en-IN" sz="2800" dirty="0"/>
          </a:p>
        </p:txBody>
      </p:sp>
    </p:spTree>
    <p:extLst>
      <p:ext uri="{BB962C8B-B14F-4D97-AF65-F5344CB8AC3E}">
        <p14:creationId xmlns:p14="http://schemas.microsoft.com/office/powerpoint/2010/main" val="1974841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2204864"/>
            <a:ext cx="4825215" cy="3816424"/>
          </a:xfrm>
        </p:spPr>
      </p:pic>
      <p:sp>
        <p:nvSpPr>
          <p:cNvPr id="3" name="Title 2"/>
          <p:cNvSpPr>
            <a:spLocks noGrp="1"/>
          </p:cNvSpPr>
          <p:nvPr>
            <p:ph type="title"/>
          </p:nvPr>
        </p:nvSpPr>
        <p:spPr/>
        <p:txBody>
          <a:bodyPr>
            <a:normAutofit/>
          </a:bodyPr>
          <a:lstStyle/>
          <a:p>
            <a:r>
              <a:rPr lang="en-IN" sz="2800" dirty="0" smtClean="0"/>
              <a:t>TESTING AND DEPLOYMENT :</a:t>
            </a:r>
            <a:endParaRPr lang="en-IN" sz="2800" dirty="0"/>
          </a:p>
        </p:txBody>
      </p:sp>
      <p:sp>
        <p:nvSpPr>
          <p:cNvPr id="5" name="Rectangle 4"/>
          <p:cNvSpPr/>
          <p:nvPr/>
        </p:nvSpPr>
        <p:spPr>
          <a:xfrm>
            <a:off x="1187624" y="1167135"/>
            <a:ext cx="7272808" cy="646331"/>
          </a:xfrm>
          <a:prstGeom prst="rect">
            <a:avLst/>
          </a:prstGeom>
        </p:spPr>
        <p:txBody>
          <a:bodyPr wrap="square">
            <a:spAutoFit/>
          </a:bodyPr>
          <a:lstStyle/>
          <a:p>
            <a:r>
              <a:rPr lang="en-IN" dirty="0"/>
              <a:t>This model is finally tested with a test data and the results are obtained and deployed using </a:t>
            </a:r>
            <a:r>
              <a:rPr lang="en-IN" dirty="0" err="1"/>
              <a:t>VScode</a:t>
            </a:r>
            <a:r>
              <a:rPr lang="en-IN" dirty="0"/>
              <a:t> and </a:t>
            </a:r>
            <a:r>
              <a:rPr lang="en-IN" dirty="0" err="1"/>
              <a:t>streamlit</a:t>
            </a:r>
            <a:r>
              <a:rPr lang="en-IN" dirty="0"/>
              <a:t> .</a:t>
            </a:r>
          </a:p>
        </p:txBody>
      </p:sp>
    </p:spTree>
    <p:extLst>
      <p:ext uri="{BB962C8B-B14F-4D97-AF65-F5344CB8AC3E}">
        <p14:creationId xmlns:p14="http://schemas.microsoft.com/office/powerpoint/2010/main" val="3089210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err="1"/>
              <a:t>Quividi</a:t>
            </a:r>
            <a:r>
              <a:rPr lang="en-US" sz="2000" dirty="0"/>
              <a:t> is an Al software application which is used to detect age and gender of users who passes by based on online face analyses and automatically starts playing advertisements based on the targeted audience. </a:t>
            </a:r>
            <a:endParaRPr lang="en-US" sz="2000" dirty="0" smtClean="0"/>
          </a:p>
          <a:p>
            <a:r>
              <a:rPr lang="en-US" sz="2000" dirty="0" smtClean="0"/>
              <a:t>Another </a:t>
            </a:r>
            <a:r>
              <a:rPr lang="en-US" sz="2000" dirty="0"/>
              <a:t>example could be </a:t>
            </a:r>
            <a:r>
              <a:rPr lang="en-US" sz="2000" dirty="0" err="1"/>
              <a:t>AgeBot</a:t>
            </a:r>
            <a:r>
              <a:rPr lang="en-US" sz="2000" dirty="0"/>
              <a:t> which is an Android App that determines your age from your photos using facial recognition. It can guess your age and gender along with that can also find multiple faces in a picture and estimate the age for each face.</a:t>
            </a:r>
            <a:endParaRPr lang="en-IN" sz="2000" dirty="0"/>
          </a:p>
        </p:txBody>
      </p:sp>
      <p:sp>
        <p:nvSpPr>
          <p:cNvPr id="3" name="Title 2"/>
          <p:cNvSpPr>
            <a:spLocks noGrp="1"/>
          </p:cNvSpPr>
          <p:nvPr>
            <p:ph type="title"/>
          </p:nvPr>
        </p:nvSpPr>
        <p:spPr/>
        <p:txBody>
          <a:bodyPr>
            <a:normAutofit/>
          </a:bodyPr>
          <a:lstStyle/>
          <a:p>
            <a:r>
              <a:rPr lang="en-IN" sz="2800" dirty="0" smtClean="0"/>
              <a:t>REAL WORLD USE CASES :</a:t>
            </a:r>
            <a:endParaRPr lang="en-IN" sz="2800" dirty="0"/>
          </a:p>
        </p:txBody>
      </p:sp>
    </p:spTree>
    <p:extLst>
      <p:ext uri="{BB962C8B-B14F-4D97-AF65-F5344CB8AC3E}">
        <p14:creationId xmlns:p14="http://schemas.microsoft.com/office/powerpoint/2010/main" val="3880091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11760" y="2204864"/>
            <a:ext cx="6275040" cy="3802427"/>
          </a:xfrm>
        </p:spPr>
        <p:txBody>
          <a:bodyPr>
            <a:normAutofit/>
          </a:bodyPr>
          <a:lstStyle/>
          <a:p>
            <a:pPr marL="109728" indent="0">
              <a:buNone/>
            </a:pPr>
            <a:r>
              <a:rPr lang="en-IN" sz="4800" dirty="0" smtClean="0"/>
              <a:t>Thank You</a:t>
            </a:r>
            <a:endParaRPr lang="en-IN" sz="4800" dirty="0"/>
          </a:p>
        </p:txBody>
      </p:sp>
      <p:sp>
        <p:nvSpPr>
          <p:cNvPr id="3" name="Title 2"/>
          <p:cNvSpPr>
            <a:spLocks noGrp="1"/>
          </p:cNvSpPr>
          <p:nvPr>
            <p:ph type="title"/>
          </p:nvPr>
        </p:nvSpPr>
        <p:spPr/>
        <p:txBody>
          <a:bodyPr/>
          <a:lstStyle/>
          <a:p>
            <a:endParaRPr lang="en-IN" dirty="0"/>
          </a:p>
        </p:txBody>
      </p:sp>
    </p:spTree>
    <p:extLst>
      <p:ext uri="{BB962C8B-B14F-4D97-AF65-F5344CB8AC3E}">
        <p14:creationId xmlns:p14="http://schemas.microsoft.com/office/powerpoint/2010/main" val="3583048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IN" sz="2000" dirty="0" smtClean="0"/>
              <a:t>Agenda</a:t>
            </a:r>
          </a:p>
          <a:p>
            <a:pPr>
              <a:buFont typeface="Wingdings" pitchFamily="2" charset="2"/>
              <a:buChar char="q"/>
            </a:pPr>
            <a:r>
              <a:rPr lang="en-IN" sz="2000" dirty="0" smtClean="0"/>
              <a:t>Objectives</a:t>
            </a:r>
          </a:p>
          <a:p>
            <a:pPr>
              <a:buFont typeface="Wingdings" pitchFamily="2" charset="2"/>
              <a:buChar char="q"/>
            </a:pPr>
            <a:r>
              <a:rPr lang="en-IN" sz="2000" dirty="0" smtClean="0"/>
              <a:t>Dataset Description</a:t>
            </a:r>
          </a:p>
          <a:p>
            <a:pPr>
              <a:buFont typeface="Wingdings" pitchFamily="2" charset="2"/>
              <a:buChar char="q"/>
            </a:pPr>
            <a:r>
              <a:rPr lang="en-IN" sz="2000" dirty="0" smtClean="0"/>
              <a:t>Methodology</a:t>
            </a:r>
          </a:p>
          <a:p>
            <a:pPr>
              <a:buFont typeface="Wingdings" pitchFamily="2" charset="2"/>
              <a:buChar char="q"/>
            </a:pPr>
            <a:r>
              <a:rPr lang="en-IN" sz="2000" dirty="0" smtClean="0"/>
              <a:t>Data Pre-processing</a:t>
            </a:r>
          </a:p>
          <a:p>
            <a:pPr>
              <a:buFont typeface="Wingdings" pitchFamily="2" charset="2"/>
              <a:buChar char="q"/>
            </a:pPr>
            <a:r>
              <a:rPr lang="en-IN" sz="2000" dirty="0" smtClean="0"/>
              <a:t>Building a CNN model</a:t>
            </a:r>
          </a:p>
          <a:p>
            <a:pPr>
              <a:buFont typeface="Wingdings" pitchFamily="2" charset="2"/>
              <a:buChar char="q"/>
            </a:pPr>
            <a:r>
              <a:rPr lang="en-IN" sz="2000" dirty="0" smtClean="0"/>
              <a:t>Model Compilation</a:t>
            </a:r>
          </a:p>
          <a:p>
            <a:pPr>
              <a:buFont typeface="Wingdings" pitchFamily="2" charset="2"/>
              <a:buChar char="q"/>
            </a:pPr>
            <a:r>
              <a:rPr lang="en-IN" sz="2000" dirty="0" smtClean="0"/>
              <a:t>Testing and Deployment</a:t>
            </a:r>
          </a:p>
          <a:p>
            <a:pPr>
              <a:buFont typeface="Wingdings" pitchFamily="2" charset="2"/>
              <a:buChar char="q"/>
            </a:pPr>
            <a:r>
              <a:rPr lang="en-IN" sz="2000" dirty="0" smtClean="0"/>
              <a:t>Real world use-cases</a:t>
            </a:r>
            <a:endParaRPr lang="en-IN" sz="2000" dirty="0"/>
          </a:p>
        </p:txBody>
      </p:sp>
      <p:sp>
        <p:nvSpPr>
          <p:cNvPr id="3" name="Title 2"/>
          <p:cNvSpPr>
            <a:spLocks noGrp="1"/>
          </p:cNvSpPr>
          <p:nvPr>
            <p:ph type="title"/>
          </p:nvPr>
        </p:nvSpPr>
        <p:spPr/>
        <p:txBody>
          <a:bodyPr>
            <a:normAutofit/>
          </a:bodyPr>
          <a:lstStyle/>
          <a:p>
            <a:r>
              <a:rPr lang="en-IN" sz="2800" dirty="0" smtClean="0"/>
              <a:t> TABLE OF CONTENTS</a:t>
            </a:r>
            <a:endParaRPr lang="en-IN" sz="2800" dirty="0"/>
          </a:p>
        </p:txBody>
      </p:sp>
    </p:spTree>
    <p:extLst>
      <p:ext uri="{BB962C8B-B14F-4D97-AF65-F5344CB8AC3E}">
        <p14:creationId xmlns:p14="http://schemas.microsoft.com/office/powerpoint/2010/main" val="3237366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smtClean="0"/>
              <a:t>   The age and gender classification system is used to categorize human images into various groups determined by facial features . Estimating human age group and gender automatically via facial image analysis has lots of potential real-world applications , such as human computer interaction and multimedia communication .</a:t>
            </a:r>
          </a:p>
          <a:p>
            <a:r>
              <a:rPr lang="en-IN" sz="2000" dirty="0"/>
              <a:t> </a:t>
            </a:r>
            <a:r>
              <a:rPr lang="en-IN" sz="2000" dirty="0" smtClean="0"/>
              <a:t>    The successful applications of CNN on many computer-vision tasks have revealed that CNN is a powerful tool in image learning . If training data are given , CNN is able to learn a compact and discriminative image feature representation .</a:t>
            </a:r>
          </a:p>
          <a:p>
            <a:r>
              <a:rPr lang="en-IN" sz="2000" dirty="0"/>
              <a:t> </a:t>
            </a:r>
            <a:r>
              <a:rPr lang="en-IN" sz="2000" dirty="0" smtClean="0"/>
              <a:t>   This project aims to detect age and gender which works on the mechanism of deep learning using convolutional neural network.</a:t>
            </a:r>
            <a:endParaRPr lang="en-IN" sz="2000" dirty="0"/>
          </a:p>
        </p:txBody>
      </p:sp>
      <p:sp>
        <p:nvSpPr>
          <p:cNvPr id="3" name="Title 2"/>
          <p:cNvSpPr>
            <a:spLocks noGrp="1"/>
          </p:cNvSpPr>
          <p:nvPr>
            <p:ph type="title"/>
          </p:nvPr>
        </p:nvSpPr>
        <p:spPr/>
        <p:txBody>
          <a:bodyPr>
            <a:normAutofit/>
          </a:bodyPr>
          <a:lstStyle/>
          <a:p>
            <a:r>
              <a:rPr lang="en-IN" sz="2800" dirty="0" smtClean="0"/>
              <a:t>AGENDA</a:t>
            </a:r>
            <a:endParaRPr lang="en-IN" sz="2800" dirty="0"/>
          </a:p>
        </p:txBody>
      </p:sp>
    </p:spTree>
    <p:extLst>
      <p:ext uri="{BB962C8B-B14F-4D97-AF65-F5344CB8AC3E}">
        <p14:creationId xmlns:p14="http://schemas.microsoft.com/office/powerpoint/2010/main" val="2347356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smtClean="0"/>
              <a:t>To pre-train the age and gender detection model using the public Datasets such as </a:t>
            </a:r>
            <a:r>
              <a:rPr lang="en-IN" sz="2000" dirty="0" err="1" smtClean="0"/>
              <a:t>UTKFace</a:t>
            </a:r>
            <a:r>
              <a:rPr lang="en-IN" sz="2000" dirty="0" smtClean="0"/>
              <a:t>  .</a:t>
            </a:r>
          </a:p>
          <a:p>
            <a:endParaRPr lang="en-IN" sz="2000" dirty="0" smtClean="0"/>
          </a:p>
          <a:p>
            <a:r>
              <a:rPr lang="en-IN" sz="2000" dirty="0" smtClean="0"/>
              <a:t>To use facial images to detect the age and gender provided to the model .</a:t>
            </a:r>
          </a:p>
          <a:p>
            <a:endParaRPr lang="en-IN" sz="2000" dirty="0" smtClean="0"/>
          </a:p>
          <a:p>
            <a:r>
              <a:rPr lang="en-IN" sz="2000" dirty="0" smtClean="0"/>
              <a:t>To use model and expose it in as API using Flask or other .</a:t>
            </a:r>
            <a:endParaRPr lang="en-IN" sz="2000" dirty="0"/>
          </a:p>
        </p:txBody>
      </p:sp>
      <p:sp>
        <p:nvSpPr>
          <p:cNvPr id="3" name="Title 2"/>
          <p:cNvSpPr>
            <a:spLocks noGrp="1"/>
          </p:cNvSpPr>
          <p:nvPr>
            <p:ph type="title"/>
          </p:nvPr>
        </p:nvSpPr>
        <p:spPr/>
        <p:txBody>
          <a:bodyPr>
            <a:normAutofit/>
          </a:bodyPr>
          <a:lstStyle/>
          <a:p>
            <a:r>
              <a:rPr lang="en-IN" sz="2800" dirty="0" smtClean="0"/>
              <a:t>OBJECTIVES</a:t>
            </a:r>
            <a:endParaRPr lang="en-IN" sz="2800" dirty="0"/>
          </a:p>
        </p:txBody>
      </p:sp>
    </p:spTree>
    <p:extLst>
      <p:ext uri="{BB962C8B-B14F-4D97-AF65-F5344CB8AC3E}">
        <p14:creationId xmlns:p14="http://schemas.microsoft.com/office/powerpoint/2010/main" val="1998676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052736"/>
            <a:ext cx="8136904" cy="4896544"/>
          </a:xfrm>
        </p:spPr>
      </p:pic>
      <p:sp>
        <p:nvSpPr>
          <p:cNvPr id="3" name="Title 2"/>
          <p:cNvSpPr>
            <a:spLocks noGrp="1"/>
          </p:cNvSpPr>
          <p:nvPr>
            <p:ph type="title"/>
          </p:nvPr>
        </p:nvSpPr>
        <p:spPr/>
        <p:txBody>
          <a:bodyPr>
            <a:normAutofit/>
          </a:bodyPr>
          <a:lstStyle/>
          <a:p>
            <a:r>
              <a:rPr lang="en-IN" sz="2800" dirty="0" smtClean="0"/>
              <a:t>STAGES OF TRAINING:</a:t>
            </a:r>
            <a:endParaRPr lang="en-IN" sz="2800" dirty="0"/>
          </a:p>
        </p:txBody>
      </p:sp>
    </p:spTree>
    <p:extLst>
      <p:ext uri="{BB962C8B-B14F-4D97-AF65-F5344CB8AC3E}">
        <p14:creationId xmlns:p14="http://schemas.microsoft.com/office/powerpoint/2010/main" val="4139224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err="1" smtClean="0"/>
              <a:t>UTKFace</a:t>
            </a:r>
            <a:r>
              <a:rPr lang="en-US" sz="2000" dirty="0" smtClean="0"/>
              <a:t> </a:t>
            </a:r>
            <a:r>
              <a:rPr lang="en-US" sz="2000" dirty="0"/>
              <a:t>dataset is a large-scale face dataset with long age span (range from 0 to 116 years old</a:t>
            </a:r>
            <a:r>
              <a:rPr lang="en-US" sz="2000" dirty="0" smtClean="0"/>
              <a:t>).</a:t>
            </a:r>
          </a:p>
          <a:p>
            <a:r>
              <a:rPr lang="en-US" sz="2000" dirty="0" smtClean="0"/>
              <a:t> </a:t>
            </a:r>
            <a:r>
              <a:rPr lang="en-US" sz="2000" dirty="0"/>
              <a:t>It has a total of 23708 images. The images cover large variations in facial expression, illumination, pose, resolution and occlusion. </a:t>
            </a:r>
            <a:endParaRPr lang="en-US" sz="2000" dirty="0" smtClean="0"/>
          </a:p>
          <a:p>
            <a:r>
              <a:rPr lang="en-US" sz="2000" dirty="0" smtClean="0"/>
              <a:t>We </a:t>
            </a:r>
            <a:r>
              <a:rPr lang="en-US" sz="2000" dirty="0"/>
              <a:t>chose this dataset because of its relatively more uniform distributions, the diversity it has in image characteristics such as brightness, occlusion and position and also it involves images of the public data. </a:t>
            </a:r>
            <a:endParaRPr lang="en-US" sz="2000" dirty="0" smtClean="0"/>
          </a:p>
          <a:p>
            <a:r>
              <a:rPr lang="en-US" sz="2000" dirty="0" smtClean="0"/>
              <a:t>Each </a:t>
            </a:r>
            <a:r>
              <a:rPr lang="en-US" sz="2000" dirty="0"/>
              <a:t>image is labeled with a 3-element tuple, with age (in years), gender (Male-0, Female-1) and races (White-0, Black-1, Asian-2, Indian-3 and Others-4) respectively</a:t>
            </a:r>
            <a:r>
              <a:rPr lang="en-US" sz="2000" dirty="0" smtClean="0"/>
              <a:t>.</a:t>
            </a:r>
          </a:p>
          <a:p>
            <a:r>
              <a:rPr lang="en-US" sz="2000" dirty="0" smtClean="0"/>
              <a:t> </a:t>
            </a:r>
            <a:r>
              <a:rPr lang="en-US" sz="2000" dirty="0"/>
              <a:t>We used the same set of images for training, testing and validation, to have standardized results. This was done by dividing the data sets into train, test in 80: 20 </a:t>
            </a:r>
            <a:r>
              <a:rPr lang="en-US" sz="2000" dirty="0" smtClean="0"/>
              <a:t>ratios .</a:t>
            </a:r>
            <a:endParaRPr lang="en-IN" sz="2000" dirty="0"/>
          </a:p>
        </p:txBody>
      </p:sp>
      <p:sp>
        <p:nvSpPr>
          <p:cNvPr id="3" name="Title 2"/>
          <p:cNvSpPr>
            <a:spLocks noGrp="1"/>
          </p:cNvSpPr>
          <p:nvPr>
            <p:ph type="title"/>
          </p:nvPr>
        </p:nvSpPr>
        <p:spPr/>
        <p:txBody>
          <a:bodyPr>
            <a:normAutofit/>
          </a:bodyPr>
          <a:lstStyle/>
          <a:p>
            <a:r>
              <a:rPr lang="en-IN" sz="2800" dirty="0" smtClean="0"/>
              <a:t>DATASET DESCRIPTION:</a:t>
            </a:r>
            <a:endParaRPr lang="en-IN" sz="2800" dirty="0"/>
          </a:p>
        </p:txBody>
      </p:sp>
    </p:spTree>
    <p:extLst>
      <p:ext uri="{BB962C8B-B14F-4D97-AF65-F5344CB8AC3E}">
        <p14:creationId xmlns:p14="http://schemas.microsoft.com/office/powerpoint/2010/main" val="2888635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2000" dirty="0"/>
              <a:t>DATASET : https://www.kaggle.com/datasets/jangedoo/utkface-new</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481138"/>
            <a:ext cx="5688631" cy="4525962"/>
          </a:xfrm>
        </p:spPr>
      </p:pic>
    </p:spTree>
    <p:extLst>
      <p:ext uri="{BB962C8B-B14F-4D97-AF65-F5344CB8AC3E}">
        <p14:creationId xmlns:p14="http://schemas.microsoft.com/office/powerpoint/2010/main" val="1679958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2800" dirty="0" smtClean="0"/>
              <a:t>METHODOLOGY</a:t>
            </a:r>
            <a:endParaRPr lang="en-IN" sz="28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484784"/>
            <a:ext cx="5184576" cy="3888432"/>
          </a:xfrm>
        </p:spPr>
      </p:pic>
    </p:spTree>
    <p:extLst>
      <p:ext uri="{BB962C8B-B14F-4D97-AF65-F5344CB8AC3E}">
        <p14:creationId xmlns:p14="http://schemas.microsoft.com/office/powerpoint/2010/main" val="2050187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3648" y="1772816"/>
            <a:ext cx="7283152" cy="4234475"/>
          </a:xfrm>
        </p:spPr>
        <p:txBody>
          <a:bodyPr/>
          <a:lstStyle/>
          <a:p>
            <a:pPr>
              <a:buFont typeface="Wingdings" pitchFamily="2" charset="2"/>
              <a:buChar char="v"/>
            </a:pPr>
            <a:r>
              <a:rPr lang="en-IN" dirty="0" smtClean="0"/>
              <a:t> </a:t>
            </a:r>
            <a:r>
              <a:rPr lang="en-IN" sz="2000" dirty="0" err="1" smtClean="0"/>
              <a:t>Grayscale</a:t>
            </a:r>
            <a:r>
              <a:rPr lang="en-IN" sz="2000" dirty="0" smtClean="0"/>
              <a:t> conversion</a:t>
            </a:r>
          </a:p>
          <a:p>
            <a:pPr>
              <a:buFont typeface="Wingdings" pitchFamily="2" charset="2"/>
              <a:buChar char="v"/>
            </a:pPr>
            <a:endParaRPr lang="en-IN" sz="2000" dirty="0" smtClean="0"/>
          </a:p>
          <a:p>
            <a:pPr>
              <a:buFont typeface="Wingdings" pitchFamily="2" charset="2"/>
              <a:buChar char="v"/>
            </a:pPr>
            <a:r>
              <a:rPr lang="en-IN" sz="2000" dirty="0" smtClean="0"/>
              <a:t>Resizing</a:t>
            </a:r>
          </a:p>
          <a:p>
            <a:pPr>
              <a:buFont typeface="Wingdings" pitchFamily="2" charset="2"/>
              <a:buChar char="v"/>
            </a:pPr>
            <a:endParaRPr lang="en-IN" sz="2000" dirty="0" smtClean="0"/>
          </a:p>
          <a:p>
            <a:pPr>
              <a:buFont typeface="Wingdings" pitchFamily="2" charset="2"/>
              <a:buChar char="v"/>
            </a:pPr>
            <a:r>
              <a:rPr lang="en-IN" sz="2000" dirty="0" smtClean="0"/>
              <a:t>Storing in </a:t>
            </a:r>
            <a:r>
              <a:rPr lang="en-IN" sz="2000" dirty="0" err="1" smtClean="0"/>
              <a:t>numpy</a:t>
            </a:r>
            <a:r>
              <a:rPr lang="en-IN" sz="2000" dirty="0" smtClean="0"/>
              <a:t> array</a:t>
            </a:r>
          </a:p>
          <a:p>
            <a:pPr>
              <a:buFont typeface="Wingdings" pitchFamily="2" charset="2"/>
              <a:buChar char="v"/>
            </a:pPr>
            <a:endParaRPr lang="en-IN" sz="2000" dirty="0" smtClean="0"/>
          </a:p>
          <a:p>
            <a:pPr>
              <a:buFont typeface="Wingdings" pitchFamily="2" charset="2"/>
              <a:buChar char="v"/>
            </a:pPr>
            <a:r>
              <a:rPr lang="en-IN" sz="2000" dirty="0" smtClean="0"/>
              <a:t>Normalization</a:t>
            </a:r>
            <a:r>
              <a:rPr lang="en-IN" dirty="0" smtClean="0"/>
              <a:t>  </a:t>
            </a:r>
            <a:endParaRPr lang="en-IN" dirty="0"/>
          </a:p>
        </p:txBody>
      </p:sp>
      <p:sp>
        <p:nvSpPr>
          <p:cNvPr id="3" name="Title 2"/>
          <p:cNvSpPr>
            <a:spLocks noGrp="1"/>
          </p:cNvSpPr>
          <p:nvPr>
            <p:ph type="title"/>
          </p:nvPr>
        </p:nvSpPr>
        <p:spPr/>
        <p:txBody>
          <a:bodyPr>
            <a:normAutofit/>
          </a:bodyPr>
          <a:lstStyle/>
          <a:p>
            <a:r>
              <a:rPr lang="en-IN" sz="2800" dirty="0" smtClean="0"/>
              <a:t>DATA PRE-PROCESSING :</a:t>
            </a:r>
            <a:endParaRPr lang="en-IN" sz="2800" dirty="0"/>
          </a:p>
        </p:txBody>
      </p:sp>
    </p:spTree>
    <p:extLst>
      <p:ext uri="{BB962C8B-B14F-4D97-AF65-F5344CB8AC3E}">
        <p14:creationId xmlns:p14="http://schemas.microsoft.com/office/powerpoint/2010/main" val="1403361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338</TotalTime>
  <Words>821</Words>
  <Application>Microsoft Office PowerPoint</Application>
  <PresentationFormat>On-screen Show (4:3)</PresentationFormat>
  <Paragraphs>77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AGE AND GENDER DETECTION</vt:lpstr>
      <vt:lpstr> TABLE OF CONTENTS</vt:lpstr>
      <vt:lpstr>AGENDA</vt:lpstr>
      <vt:lpstr>OBJECTIVES</vt:lpstr>
      <vt:lpstr>STAGES OF TRAINING:</vt:lpstr>
      <vt:lpstr>DATASET DESCRIPTION:</vt:lpstr>
      <vt:lpstr>DATASET : https://www.kaggle.com/datasets/jangedoo/utkface-new</vt:lpstr>
      <vt:lpstr>METHODOLOGY</vt:lpstr>
      <vt:lpstr>DATA PRE-PROCESSING :</vt:lpstr>
      <vt:lpstr>PowerPoint Presentation</vt:lpstr>
      <vt:lpstr>CNN MODEL :</vt:lpstr>
      <vt:lpstr>BASIC CNN STRUCTURE :</vt:lpstr>
      <vt:lpstr>MODEL COMPILATION :</vt:lpstr>
      <vt:lpstr>TESTING AND DEPLOYMENT :</vt:lpstr>
      <vt:lpstr>REAL WORLD USE CASES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CLASSIFICATION USING</dc:title>
  <dc:creator>ELCOT</dc:creator>
  <cp:lastModifiedBy>ELCOT</cp:lastModifiedBy>
  <cp:revision>23</cp:revision>
  <dcterms:created xsi:type="dcterms:W3CDTF">2024-04-03T13:13:03Z</dcterms:created>
  <dcterms:modified xsi:type="dcterms:W3CDTF">2024-04-12T02:50:55Z</dcterms:modified>
</cp:coreProperties>
</file>