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44"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239715"/>
            <a:ext cx="8610600" cy="2308324"/>
          </a:xfrm>
          <a:prstGeom prst="rect">
            <a:avLst/>
          </a:prstGeom>
          <a:noFill/>
        </p:spPr>
        <p:txBody>
          <a:bodyPr wrap="square" lIns="91440" tIns="45720" rIns="91440" bIns="45720" rtlCol="0" anchor="t">
            <a:spAutoFit/>
          </a:bodyPr>
          <a:lstStyle/>
          <a:p>
            <a:r>
              <a:rPr lang="en-US" sz="2400" dirty="0"/>
              <a:t>STUDENT NAME: RAM PRATHAP K</a:t>
            </a:r>
          </a:p>
          <a:p>
            <a:r>
              <a:rPr lang="en-US" sz="2400" dirty="0"/>
              <a:t>REGISTER NO AND NMID: 45E3A1512CFBDE8B91B40D79 A7C30851</a:t>
            </a:r>
            <a:endParaRPr lang="en-US" sz="2400" dirty="0">
              <a:cs typeface="Calibri"/>
            </a:endParaRPr>
          </a:p>
          <a:p>
            <a:r>
              <a:rPr lang="en-US" sz="2400" dirty="0"/>
              <a:t>DEPARTMENT: COMPUTER SCIENCE</a:t>
            </a:r>
          </a:p>
          <a:p>
            <a:r>
              <a:rPr lang="en-US" sz="2400" dirty="0"/>
              <a:t>COLLEGE: KPR COLLEGE OF ATRS SCIENCE AND RESEARCH</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771775" y="1752600"/>
            <a:ext cx="6096000" cy="3477875"/>
          </a:xfrm>
          <a:prstGeom prst="rect">
            <a:avLst/>
          </a:prstGeom>
        </p:spPr>
        <p:txBody>
          <a:bodyPr>
            <a:spAutoFit/>
          </a:bodyPr>
          <a:lstStyle/>
          <a:p>
            <a:r>
              <a:rPr lang="en-US" sz="2000" dirty="0"/>
              <a:t>Here are some visuals and examples showcasing the </a:t>
            </a:r>
            <a:r>
              <a:rPr lang="en-US" sz="2000" b="1" dirty="0"/>
              <a:t>results and screenshots</a:t>
            </a:r>
            <a:r>
              <a:rPr lang="en-US" sz="2000" dirty="0"/>
              <a:t> from online and digital learning projects. These include interactive course designs, learner dashboards, and platform interfaces that highlight engagement, progress tracking, and creative layouts.</a:t>
            </a:r>
          </a:p>
          <a:p>
            <a:r>
              <a:rPr lang="en-US" sz="2000" dirty="0"/>
              <a:t>📸 The image card below displays a selection of screenshots and project outcomes from real-world e-learning platforms and instructional design portfolios.</a:t>
            </a:r>
          </a:p>
          <a:p>
            <a:r>
              <a:rPr lang="en-US" sz="2000" dirty="0"/>
              <a:t>Let me know if you'd like help designing your own project layout or showcasing results in a portfolio!</a:t>
            </a:r>
          </a:p>
        </p:txBody>
      </p:sp>
      <p:pic>
        <p:nvPicPr>
          <p:cNvPr id="11" name="Picture 10">
            <a:extLst>
              <a:ext uri="{FF2B5EF4-FFF2-40B4-BE49-F238E27FC236}">
                <a16:creationId xmlns:a16="http://schemas.microsoft.com/office/drawing/2014/main" id="{FC7D2DD9-520E-7F40-37BC-898611FB66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456" y="5162483"/>
            <a:ext cx="3727088" cy="16383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3"/>
          <p:cNvSpPr>
            <a:spLocks noChangeArrowheads="1"/>
          </p:cNvSpPr>
          <p:nvPr/>
        </p:nvSpPr>
        <p:spPr bwMode="auto">
          <a:xfrm>
            <a:off x="523875" y="1986613"/>
            <a:ext cx="8839200" cy="27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Conclusion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online and digital learning project successfully demonstrated how technology can transform education by making it more accessible, flexible, and engaging. Through the use of interactive tools, multimedia content, and personalized learning techniques, learners were able to gain knowledge at their own pace and convenience. The project highlights the importance of innovation in education and sets the foundation for future improvements in digital learning environments.</a:t>
            </a:r>
          </a:p>
        </p:txBody>
      </p:sp>
      <p:sp>
        <p:nvSpPr>
          <p:cNvPr id="11" name="Rectangle 4"/>
          <p:cNvSpPr>
            <a:spLocks noChangeArrowheads="1"/>
          </p:cNvSpPr>
          <p:nvPr/>
        </p:nvSpPr>
        <p:spPr bwMode="auto">
          <a:xfrm>
            <a:off x="0" y="93027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20"/>
          <p:cNvSpPr/>
          <p:nvPr/>
        </p:nvSpPr>
        <p:spPr>
          <a:xfrm>
            <a:off x="1868547" y="2548000"/>
            <a:ext cx="6779776" cy="3539430"/>
          </a:xfrm>
          <a:prstGeom prst="rect">
            <a:avLst/>
          </a:prstGeom>
        </p:spPr>
        <p:txBody>
          <a:bodyPr wrap="square">
            <a:spAutoFit/>
          </a:bodyPr>
          <a:lstStyle/>
          <a:p>
            <a:r>
              <a:rPr lang="en-US" sz="3200" dirty="0"/>
              <a:t>Online &amp; Digital Learning</a:t>
            </a:r>
          </a:p>
          <a:p>
            <a:pPr>
              <a:buFont typeface="Arial" panose="020B0604020202020204" pitchFamily="34" charset="0"/>
              <a:buChar char="•"/>
            </a:pPr>
            <a:r>
              <a:rPr lang="en-US" sz="3200" b="1" dirty="0"/>
              <a:t>"Click to Learn: The Digital Classroom Experience"</a:t>
            </a:r>
            <a:endParaRPr lang="en-US" sz="3200" dirty="0"/>
          </a:p>
          <a:p>
            <a:pPr>
              <a:buFont typeface="Arial" panose="020B0604020202020204" pitchFamily="34" charset="0"/>
              <a:buChar char="•"/>
            </a:pPr>
            <a:r>
              <a:rPr lang="en-US" sz="3200" b="1" dirty="0"/>
              <a:t>"Beyond Borders: Global Learning Online"</a:t>
            </a:r>
            <a:endParaRPr lang="en-US" sz="3200" dirty="0"/>
          </a:p>
          <a:p>
            <a:pPr>
              <a:buFont typeface="Arial" panose="020B0604020202020204" pitchFamily="34" charset="0"/>
              <a:buChar char="•"/>
            </a:pPr>
            <a:r>
              <a:rPr lang="en-US" sz="3200" b="1" dirty="0"/>
              <a:t>"</a:t>
            </a:r>
            <a:r>
              <a:rPr lang="en-US" sz="3200" b="1" dirty="0" err="1"/>
              <a:t>EvolveEd</a:t>
            </a:r>
            <a:r>
              <a:rPr lang="en-US" sz="3200" b="1" dirty="0"/>
              <a:t>: Education in the Digital Age"</a:t>
            </a:r>
            <a:endParaRPr lang="en-US" sz="3200" dirty="0"/>
          </a:p>
        </p:txBody>
      </p:sp>
      <p:cxnSp>
        <p:nvCxnSpPr>
          <p:cNvPr id="24" name="Straight Connector 23"/>
          <p:cNvCxnSpPr/>
          <p:nvPr/>
        </p:nvCxnSpPr>
        <p:spPr>
          <a:xfrm>
            <a:off x="1868547" y="3048000"/>
            <a:ext cx="4303653"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533400" y="1443841"/>
            <a:ext cx="7391400" cy="4093428"/>
          </a:xfrm>
          <a:prstGeom prst="rect">
            <a:avLst/>
          </a:prstGeom>
        </p:spPr>
        <p:txBody>
          <a:bodyPr wrap="square">
            <a:spAutoFit/>
          </a:bodyPr>
          <a:lstStyle/>
          <a:p>
            <a:r>
              <a:rPr lang="en-US" sz="2000" dirty="0"/>
              <a:t>Despite the rapid expansion of online and digital learning platforms, many learners continue to face significant barriers to effective engagement, retention, and success. These challenges include limited access to reliable internet and devices, lack of personalized learning experiences, reduced motivation and accountability in virtual environments, and insufficient digital literacy among both students and educators. Additionally, the absence of real-time interaction and community-building often leads to feelings of isolation, which can negatively impact learning outcomes.</a:t>
            </a:r>
          </a:p>
          <a:p>
            <a:r>
              <a:rPr lang="en-US" sz="2000" dirty="0"/>
              <a:t>To ensure equitable and impactful education in the digital age, it is essential to address these systemic gaps by designing inclusive, interactive, and adaptive learning ecosystems that cater to diverse learner needs and contexts.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2286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597253" y="1401891"/>
            <a:ext cx="8060972" cy="4801314"/>
          </a:xfrm>
          <a:prstGeom prst="rect">
            <a:avLst/>
          </a:prstGeom>
        </p:spPr>
        <p:txBody>
          <a:bodyPr wrap="square">
            <a:spAutoFit/>
          </a:bodyPr>
          <a:lstStyle/>
          <a:p>
            <a:r>
              <a:rPr lang="en-US" dirty="0"/>
              <a:t>With the global shift toward digital education, traditional learning models face challenges in accessibility, flexibility, and learner engagement. This project aims to bridge the gap by leveraging technology to create dynamic, learner-centered environments that support academic growth, skill development, and lifelong learning.</a:t>
            </a:r>
          </a:p>
          <a:p>
            <a:r>
              <a:rPr lang="en-US" dirty="0"/>
              <a:t>🛠️ Key Components</a:t>
            </a:r>
          </a:p>
          <a:p>
            <a:pPr>
              <a:buFont typeface="Arial" panose="020B0604020202020204" pitchFamily="34" charset="0"/>
              <a:buChar char="•"/>
            </a:pPr>
            <a:r>
              <a:rPr lang="en-US" b="1" dirty="0"/>
              <a:t>Curriculum Digitization</a:t>
            </a:r>
            <a:r>
              <a:rPr lang="en-US" dirty="0"/>
              <a:t>: Converting traditional content into interactive, multimedia-rich formats</a:t>
            </a:r>
          </a:p>
          <a:p>
            <a:pPr>
              <a:buFont typeface="Arial" panose="020B0604020202020204" pitchFamily="34" charset="0"/>
              <a:buChar char="•"/>
            </a:pPr>
            <a:r>
              <a:rPr lang="en-US" b="1" dirty="0"/>
              <a:t>Learning Management System (LMS)</a:t>
            </a:r>
            <a:r>
              <a:rPr lang="en-US" dirty="0"/>
              <a:t>: A centralized platform for course delivery, tracking, and feedback</a:t>
            </a:r>
          </a:p>
          <a:p>
            <a:pPr>
              <a:buFont typeface="Arial" panose="020B0604020202020204" pitchFamily="34" charset="0"/>
              <a:buChar char="•"/>
            </a:pPr>
            <a:r>
              <a:rPr lang="en-US" b="1" dirty="0"/>
              <a:t>Adaptive Learning Tools</a:t>
            </a:r>
            <a:r>
              <a:rPr lang="en-US" dirty="0"/>
              <a:t>: AI-driven personalization based on learner performance and preferences</a:t>
            </a:r>
          </a:p>
          <a:p>
            <a:pPr>
              <a:buFont typeface="Arial" panose="020B0604020202020204" pitchFamily="34" charset="0"/>
              <a:buChar char="•"/>
            </a:pPr>
            <a:r>
              <a:rPr lang="en-US" b="1" dirty="0"/>
              <a:t>Mobile Accessibility</a:t>
            </a:r>
            <a:r>
              <a:rPr lang="en-US" dirty="0"/>
              <a:t>: Ensuring seamless access across devices and low-bandwidth environments</a:t>
            </a:r>
          </a:p>
          <a:p>
            <a:pPr>
              <a:buFont typeface="Arial" panose="020B0604020202020204" pitchFamily="34" charset="0"/>
              <a:buChar char="•"/>
            </a:pPr>
            <a:r>
              <a:rPr lang="en-US" b="1" dirty="0"/>
              <a:t>Teacher Training</a:t>
            </a:r>
            <a:r>
              <a:rPr lang="en-US" dirty="0"/>
              <a:t>: Equipping educators with digital pedagogy and tech integration skills</a:t>
            </a:r>
          </a:p>
          <a:p>
            <a:pPr>
              <a:buFont typeface="Arial" panose="020B0604020202020204" pitchFamily="34" charset="0"/>
              <a:buChar char="•"/>
            </a:pPr>
            <a:r>
              <a:rPr lang="en-US" b="1" dirty="0"/>
              <a:t>Community &amp; Collaboration</a:t>
            </a:r>
            <a:r>
              <a:rPr lang="en-US" dirty="0"/>
              <a:t>: Forums, peer review, and group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Sure! Here's a short version:</a:t>
            </a:r>
          </a:p>
        </p:txBody>
      </p:sp>
      <p:sp>
        <p:nvSpPr>
          <p:cNvPr id="9"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3"/>
          <p:cNvSpPr>
            <a:spLocks noChangeArrowheads="1"/>
          </p:cNvSpPr>
          <p:nvPr/>
        </p:nvSpPr>
        <p:spPr bwMode="auto">
          <a:xfrm>
            <a:off x="873072" y="2021413"/>
            <a:ext cx="8480478"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 End Users of Online and Digital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Students</a:t>
            </a:r>
            <a:r>
              <a:rPr kumimoji="0" lang="en-US" altLang="en-US" sz="2400" b="0" i="0" u="none" strike="noStrike" cap="none" normalizeH="0" baseline="0" dirty="0">
                <a:ln>
                  <a:noFill/>
                </a:ln>
                <a:solidFill>
                  <a:schemeClr val="tx1"/>
                </a:solidFill>
                <a:effectLst/>
                <a:latin typeface="Arial" panose="020B0604020202020204" pitchFamily="34" charset="0"/>
              </a:rPr>
              <a:t> – from school kids to university learners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Professionals</a:t>
            </a:r>
            <a:r>
              <a:rPr kumimoji="0" lang="en-US" altLang="en-US" sz="2400" b="0" i="0" u="none" strike="noStrike" cap="none" normalizeH="0" baseline="0" dirty="0">
                <a:ln>
                  <a:noFill/>
                </a:ln>
                <a:solidFill>
                  <a:schemeClr val="tx1"/>
                </a:solidFill>
                <a:effectLst/>
                <a:latin typeface="Arial" panose="020B0604020202020204" pitchFamily="34" charset="0"/>
              </a:rPr>
              <a:t> – for career growth and skill development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Educators</a:t>
            </a:r>
            <a:r>
              <a:rPr kumimoji="0" lang="en-US" altLang="en-US" sz="2400" b="0" i="0" u="none" strike="noStrike" cap="none" normalizeH="0" baseline="0" dirty="0">
                <a:ln>
                  <a:noFill/>
                </a:ln>
                <a:solidFill>
                  <a:schemeClr val="tx1"/>
                </a:solidFill>
                <a:effectLst/>
                <a:latin typeface="Arial" panose="020B0604020202020204" pitchFamily="34" charset="0"/>
              </a:rPr>
              <a:t> – teaching and managing digital classrooms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Lifelong Learners</a:t>
            </a:r>
            <a:r>
              <a:rPr kumimoji="0" lang="en-US" altLang="en-US" sz="2400" b="0" i="0" u="none" strike="noStrike" cap="none" normalizeH="0" baseline="0" dirty="0">
                <a:ln>
                  <a:noFill/>
                </a:ln>
                <a:solidFill>
                  <a:schemeClr val="tx1"/>
                </a:solidFill>
                <a:effectLst/>
                <a:latin typeface="Arial" panose="020B0604020202020204" pitchFamily="34" charset="0"/>
              </a:rPr>
              <a:t> – anyone learning for personal interest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Organizations</a:t>
            </a:r>
            <a:r>
              <a:rPr kumimoji="0" lang="en-US" altLang="en-US" sz="2400" b="0" i="0" u="none" strike="noStrike" cap="none" normalizeH="0" baseline="0" dirty="0">
                <a:ln>
                  <a:noFill/>
                </a:ln>
                <a:solidFill>
                  <a:schemeClr val="tx1"/>
                </a:solidFill>
                <a:effectLst/>
                <a:latin typeface="Arial" panose="020B0604020202020204" pitchFamily="34" charset="0"/>
              </a:rPr>
              <a:t> – schools, companies, and governments using eLearning tools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0" y="93027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4558" y="414020"/>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Sure! Here's a short version:</a:t>
            </a:r>
          </a:p>
        </p:txBody>
      </p:sp>
      <p:sp>
        <p:nvSpPr>
          <p:cNvPr id="10"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3"/>
          <p:cNvSpPr>
            <a:spLocks noChangeArrowheads="1"/>
          </p:cNvSpPr>
          <p:nvPr/>
        </p:nvSpPr>
        <p:spPr bwMode="auto">
          <a:xfrm>
            <a:off x="0" y="363121"/>
            <a:ext cx="42351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rPr>
              <a:t>🛠️ X</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0" y="93027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3"/>
          <p:cNvSpPr/>
          <p:nvPr/>
        </p:nvSpPr>
        <p:spPr>
          <a:xfrm>
            <a:off x="3711856" y="1695450"/>
            <a:ext cx="6096000" cy="4893647"/>
          </a:xfrm>
          <a:prstGeom prst="rect">
            <a:avLst/>
          </a:prstGeom>
        </p:spPr>
        <p:txBody>
          <a:bodyPr>
            <a:spAutoFit/>
          </a:bodyPr>
          <a:lstStyle/>
          <a:p>
            <a:pPr lvl="0" eaLnBrk="0" fontAlgn="base" hangingPunct="0">
              <a:spcBef>
                <a:spcPct val="0"/>
              </a:spcBef>
              <a:spcAft>
                <a:spcPct val="0"/>
              </a:spcAft>
            </a:pPr>
            <a:r>
              <a:rPr lang="en-US" altLang="en-US" sz="2400" b="1" dirty="0">
                <a:latin typeface="Arial" panose="020B0604020202020204" pitchFamily="34" charset="0"/>
              </a:rPr>
              <a:t>Tools</a:t>
            </a:r>
          </a:p>
          <a:p>
            <a:pPr lvl="0" eaLnBrk="0" fontAlgn="base" hangingPunct="0">
              <a:spcBef>
                <a:spcPct val="0"/>
              </a:spcBef>
              <a:spcAft>
                <a:spcPct val="0"/>
              </a:spcAft>
              <a:buFontTx/>
              <a:buChar char="•"/>
            </a:pPr>
            <a:r>
              <a:rPr lang="en-US" altLang="en-US" sz="2400" dirty="0">
                <a:latin typeface="Arial" panose="020B0604020202020204" pitchFamily="34" charset="0"/>
              </a:rPr>
              <a:t>LMS (e.g., Google Classroom, Moodle) </a:t>
            </a:r>
          </a:p>
          <a:p>
            <a:pPr lvl="0" eaLnBrk="0" fontAlgn="base" hangingPunct="0">
              <a:spcBef>
                <a:spcPct val="0"/>
              </a:spcBef>
              <a:spcAft>
                <a:spcPct val="0"/>
              </a:spcAft>
              <a:buFontTx/>
              <a:buChar char="•"/>
            </a:pPr>
            <a:r>
              <a:rPr lang="en-US" altLang="en-US" sz="2400" dirty="0">
                <a:latin typeface="Arial" panose="020B0604020202020204" pitchFamily="34" charset="0"/>
              </a:rPr>
              <a:t>Zoom, Teams (video classes) </a:t>
            </a:r>
          </a:p>
          <a:p>
            <a:pPr lvl="0" eaLnBrk="0" fontAlgn="base" hangingPunct="0">
              <a:spcBef>
                <a:spcPct val="0"/>
              </a:spcBef>
              <a:spcAft>
                <a:spcPct val="0"/>
              </a:spcAft>
              <a:buFontTx/>
              <a:buChar char="•"/>
            </a:pPr>
            <a:r>
              <a:rPr lang="en-US" altLang="en-US" sz="2400" dirty="0">
                <a:latin typeface="Arial" panose="020B0604020202020204" pitchFamily="34" charset="0"/>
              </a:rPr>
              <a:t>Digital whiteboards (</a:t>
            </a:r>
            <a:r>
              <a:rPr lang="en-US" altLang="en-US" sz="2400" dirty="0" err="1">
                <a:latin typeface="Arial" panose="020B0604020202020204" pitchFamily="34" charset="0"/>
              </a:rPr>
              <a:t>Jamboard</a:t>
            </a:r>
            <a:r>
              <a:rPr lang="en-US" altLang="en-US" sz="2400" dirty="0">
                <a:latin typeface="Arial" panose="020B0604020202020204" pitchFamily="34" charset="0"/>
              </a:rPr>
              <a:t>, Miro) </a:t>
            </a:r>
          </a:p>
          <a:p>
            <a:pPr lvl="0" eaLnBrk="0" fontAlgn="base" hangingPunct="0">
              <a:spcBef>
                <a:spcPct val="0"/>
              </a:spcBef>
              <a:spcAft>
                <a:spcPct val="0"/>
              </a:spcAft>
              <a:buFontTx/>
              <a:buChar char="•"/>
            </a:pPr>
            <a:r>
              <a:rPr lang="en-US" altLang="en-US" sz="2400" dirty="0">
                <a:latin typeface="Arial" panose="020B0604020202020204" pitchFamily="34" charset="0"/>
              </a:rPr>
              <a:t>Quiz tools (</a:t>
            </a:r>
            <a:r>
              <a:rPr lang="en-US" altLang="en-US" sz="2400" dirty="0" err="1">
                <a:latin typeface="Arial" panose="020B0604020202020204" pitchFamily="34" charset="0"/>
              </a:rPr>
              <a:t>Kahoot</a:t>
            </a:r>
            <a:r>
              <a:rPr lang="en-US" altLang="en-US" sz="2400" dirty="0">
                <a:latin typeface="Arial" panose="020B0604020202020204" pitchFamily="34" charset="0"/>
              </a:rPr>
              <a:t>, </a:t>
            </a:r>
            <a:r>
              <a:rPr lang="en-US" altLang="en-US" sz="2400" dirty="0" err="1">
                <a:latin typeface="Arial" panose="020B0604020202020204" pitchFamily="34" charset="0"/>
              </a:rPr>
              <a:t>Quizizz</a:t>
            </a:r>
            <a:r>
              <a:rPr lang="en-US" altLang="en-US" sz="2400" dirty="0">
                <a:latin typeface="Arial" panose="020B0604020202020204" pitchFamily="34" charset="0"/>
              </a:rPr>
              <a:t>) </a:t>
            </a:r>
          </a:p>
          <a:p>
            <a:pPr lvl="0" eaLnBrk="0" fontAlgn="base" hangingPunct="0">
              <a:spcBef>
                <a:spcPct val="0"/>
              </a:spcBef>
              <a:spcAft>
                <a:spcPct val="0"/>
              </a:spcAft>
              <a:buFontTx/>
              <a:buChar char="•"/>
            </a:pPr>
            <a:r>
              <a:rPr lang="en-US" altLang="en-US" sz="2400" dirty="0">
                <a:latin typeface="Arial" panose="020B0604020202020204" pitchFamily="34" charset="0"/>
              </a:rPr>
              <a:t>MOOC platforms (Coursera, </a:t>
            </a:r>
            <a:r>
              <a:rPr lang="en-US" altLang="en-US" sz="2400" dirty="0" err="1">
                <a:latin typeface="Arial" panose="020B0604020202020204" pitchFamily="34" charset="0"/>
              </a:rPr>
              <a:t>Udemy</a:t>
            </a:r>
            <a:r>
              <a:rPr lang="en-US" altLang="en-US" sz="2400" dirty="0">
                <a:latin typeface="Arial" panose="020B0604020202020204" pitchFamily="34" charset="0"/>
              </a:rPr>
              <a:t>) </a:t>
            </a:r>
          </a:p>
          <a:p>
            <a:pPr lvl="0" eaLnBrk="0" fontAlgn="base" hangingPunct="0">
              <a:spcBef>
                <a:spcPct val="0"/>
              </a:spcBef>
              <a:spcAft>
                <a:spcPct val="0"/>
              </a:spcAft>
            </a:pPr>
            <a:endParaRPr lang="en-US" altLang="en-US" sz="2400" b="1" dirty="0">
              <a:latin typeface="Arial" panose="020B0604020202020204" pitchFamily="34" charset="0"/>
            </a:endParaRPr>
          </a:p>
          <a:p>
            <a:pPr lvl="0" eaLnBrk="0" fontAlgn="base" hangingPunct="0">
              <a:spcBef>
                <a:spcPct val="0"/>
              </a:spcBef>
              <a:spcAft>
                <a:spcPct val="0"/>
              </a:spcAft>
            </a:pPr>
            <a:r>
              <a:rPr lang="en-US" altLang="en-US" sz="2400" b="1" dirty="0">
                <a:latin typeface="Arial" panose="020B0604020202020204" pitchFamily="34" charset="0"/>
              </a:rPr>
              <a:t>🎯 Techniques</a:t>
            </a:r>
          </a:p>
          <a:p>
            <a:pPr lvl="0" eaLnBrk="0" fontAlgn="base" hangingPunct="0">
              <a:spcBef>
                <a:spcPct val="0"/>
              </a:spcBef>
              <a:spcAft>
                <a:spcPct val="0"/>
              </a:spcAft>
              <a:buFontTx/>
              <a:buChar char="•"/>
            </a:pPr>
            <a:r>
              <a:rPr lang="en-US" altLang="en-US" sz="2400" dirty="0">
                <a:latin typeface="Arial" panose="020B0604020202020204" pitchFamily="34" charset="0"/>
              </a:rPr>
              <a:t>Blended learning </a:t>
            </a:r>
          </a:p>
          <a:p>
            <a:pPr lvl="0" eaLnBrk="0" fontAlgn="base" hangingPunct="0">
              <a:spcBef>
                <a:spcPct val="0"/>
              </a:spcBef>
              <a:spcAft>
                <a:spcPct val="0"/>
              </a:spcAft>
              <a:buFontTx/>
              <a:buChar char="•"/>
            </a:pPr>
            <a:r>
              <a:rPr lang="en-US" altLang="en-US" sz="2400" dirty="0">
                <a:latin typeface="Arial" panose="020B0604020202020204" pitchFamily="34" charset="0"/>
              </a:rPr>
              <a:t>Flipped classroom </a:t>
            </a:r>
          </a:p>
          <a:p>
            <a:pPr lvl="0" eaLnBrk="0" fontAlgn="base" hangingPunct="0">
              <a:spcBef>
                <a:spcPct val="0"/>
              </a:spcBef>
              <a:spcAft>
                <a:spcPct val="0"/>
              </a:spcAft>
              <a:buFontTx/>
              <a:buChar char="•"/>
            </a:pPr>
            <a:r>
              <a:rPr lang="en-US" altLang="en-US" sz="2400" dirty="0">
                <a:latin typeface="Arial" panose="020B0604020202020204" pitchFamily="34" charset="0"/>
              </a:rPr>
              <a:t>Gamification </a:t>
            </a:r>
          </a:p>
          <a:p>
            <a:pPr lvl="0" eaLnBrk="0" fontAlgn="base" hangingPunct="0">
              <a:spcBef>
                <a:spcPct val="0"/>
              </a:spcBef>
              <a:spcAft>
                <a:spcPct val="0"/>
              </a:spcAft>
              <a:buFontTx/>
              <a:buChar char="•"/>
            </a:pPr>
            <a:r>
              <a:rPr lang="en-US" altLang="en-US" sz="2400" dirty="0" err="1">
                <a:latin typeface="Arial" panose="020B0604020202020204" pitchFamily="34" charset="0"/>
              </a:rPr>
              <a:t>Microlearning</a:t>
            </a:r>
            <a:r>
              <a:rPr lang="en-US" altLang="en-US" sz="2400" dirty="0">
                <a:latin typeface="Arial" panose="020B0604020202020204" pitchFamily="34" charset="0"/>
              </a:rPr>
              <a:t> </a:t>
            </a:r>
          </a:p>
          <a:p>
            <a:pPr lvl="0" eaLnBrk="0" fontAlgn="base" hangingPunct="0">
              <a:spcBef>
                <a:spcPct val="0"/>
              </a:spcBef>
              <a:spcAft>
                <a:spcPct val="0"/>
              </a:spcAft>
              <a:buFontTx/>
              <a:buChar char="•"/>
            </a:pPr>
            <a:r>
              <a:rPr lang="en-US" altLang="en-US" sz="2400" dirty="0">
                <a:latin typeface="Arial" panose="020B0604020202020204" pitchFamily="34" charset="0"/>
              </a:rPr>
              <a:t>Adaptive learning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0" y="353323"/>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a:spLocks noChangeArrowheads="1"/>
          </p:cNvSpPr>
          <p:nvPr/>
        </p:nvSpPr>
        <p:spPr bwMode="auto">
          <a:xfrm>
            <a:off x="762000" y="942551"/>
            <a:ext cx="13563600" cy="435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 Portfolio Design &amp; Layout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Simple &amp; clean design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Sections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About Me </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Arial" panose="020B0604020202020204" pitchFamily="34" charset="0"/>
              </a:rPr>
              <a:t>Projects </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Arial" panose="020B0604020202020204" pitchFamily="34" charset="0"/>
              </a:rPr>
              <a:t>Tools Used </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chemeClr val="tx1"/>
                </a:solidFill>
                <a:effectLst/>
                <a:latin typeface="Arial" panose="020B0604020202020204" pitchFamily="34" charset="0"/>
              </a:rPr>
              <a:t>Results/Feedback </a:t>
            </a:r>
          </a:p>
          <a:p>
            <a:pPr marL="457200" marR="0" lvl="1"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a:ln>
                  <a:noFill/>
                </a:ln>
                <a:solidFill>
                  <a:schemeClr val="tx1"/>
                </a:solidFill>
                <a:effectLst/>
                <a:latin typeface="Arial" panose="020B0604020202020204" pitchFamily="34" charset="0"/>
              </a:rPr>
              <a:t>Contact Info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 visuals</a:t>
            </a:r>
            <a:r>
              <a:rPr kumimoji="0" lang="en-US" altLang="en-US" sz="2400" b="0" i="0" u="none" strike="noStrike" cap="none" normalizeH="0" baseline="0" dirty="0">
                <a:ln>
                  <a:noFill/>
                </a:ln>
                <a:solidFill>
                  <a:schemeClr val="tx1"/>
                </a:solidFill>
                <a:effectLst/>
                <a:latin typeface="Arial" panose="020B0604020202020204" pitchFamily="34" charset="0"/>
              </a:rPr>
              <a:t>: Screenshots, videos, icons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Keep branding consistent</a:t>
            </a:r>
            <a:r>
              <a:rPr kumimoji="0" lang="en-US" altLang="en-US" sz="2400" b="0" i="0" u="none" strike="noStrike" cap="none" normalizeH="0" baseline="0" dirty="0">
                <a:ln>
                  <a:noFill/>
                </a:ln>
                <a:solidFill>
                  <a:schemeClr val="tx1"/>
                </a:solidFill>
                <a:effectLst/>
                <a:latin typeface="Arial" panose="020B0604020202020204" pitchFamily="34" charset="0"/>
              </a:rPr>
              <a:t>: Fonts, colors, style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93027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Rectangle 2"/>
          <p:cNvSpPr>
            <a:spLocks noChangeArrowheads="1"/>
          </p:cNvSpPr>
          <p:nvPr/>
        </p:nvSpPr>
        <p:spPr bwMode="auto">
          <a:xfrm>
            <a:off x="-1" y="260101"/>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3"/>
          <p:cNvSpPr>
            <a:spLocks noChangeArrowheads="1"/>
          </p:cNvSpPr>
          <p:nvPr/>
        </p:nvSpPr>
        <p:spPr bwMode="auto">
          <a:xfrm>
            <a:off x="2514600" y="656020"/>
            <a:ext cx="5334000" cy="537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 Futures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AI personalization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VR/AR immersive learning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Hybrid models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Global access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Digital certificates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 Functionalities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Live classes &amp; quizzes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Progress tracking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Mobile access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Multimedia content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Collaboration tools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9906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TotalTime>
  <Words>710</Words>
  <Application>Microsoft Office PowerPoint</Application>
  <PresentationFormat>Widescreen</PresentationFormat>
  <Paragraphs>109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918778443479</cp:lastModifiedBy>
  <cp:revision>28</cp:revision>
  <dcterms:created xsi:type="dcterms:W3CDTF">2024-03-29T15:07:22Z</dcterms:created>
  <dcterms:modified xsi:type="dcterms:W3CDTF">2025-08-30T13:27:47Z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