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  <p:embeddedFont>
      <p:font typeface="Montserrat SemiBold" panose="00000700000000000000" pitchFamily="2" charset="0"/>
      <p:regular r:id="rId30"/>
      <p:bold r:id="rId31"/>
      <p:italic r:id="rId32"/>
      <p:boldItalic r:id="rId33"/>
    </p:embeddedFont>
    <p:embeddedFont>
      <p:font typeface="Proxima Nova Extrabold" panose="020B0604020202020204" charset="0"/>
      <p:bold r:id="rId34"/>
    </p:embeddedFont>
    <p:embeddedFont>
      <p:font typeface="PT Sans" panose="020B0503020203020204" pitchFamily="34" charset="0"/>
      <p:regular r:id="rId35"/>
      <p:bold r:id="rId36"/>
      <p:italic r:id="rId37"/>
      <p:boldItalic r:id="rId38"/>
    </p:embeddedFont>
    <p:embeddedFont>
      <p:font typeface="Quicksand Light" panose="020B0604020202020204" charset="0"/>
      <p:regular r:id="rId39"/>
      <p:bold r:id="rId40"/>
    </p:embeddedFont>
    <p:embeddedFont>
      <p:font typeface="Share Tech" panose="020B0604020202020204" charset="0"/>
      <p:regular r:id="rId41"/>
    </p:embeddedFont>
    <p:embeddedFont>
      <p:font typeface="Spectral" panose="020B0604020202020204" charset="0"/>
      <p:regular r:id="rId42"/>
      <p:bold r:id="rId43"/>
      <p:italic r:id="rId44"/>
      <p:boldItalic r:id="rId45"/>
    </p:embeddedFont>
    <p:embeddedFont>
      <p:font typeface="Spectral ExtraBold" panose="020B0604020202020204" charset="0"/>
      <p:bold r:id="rId46"/>
      <p:boldItalic r:id="rId47"/>
    </p:embeddedFont>
    <p:embeddedFont>
      <p:font typeface="Spectral 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E6FA61-0963-4282-9091-7A79E511E8EE}">
  <a:tblStyle styleId="{30E6FA61-0963-4282-9091-7A79E511E8E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86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font" Target="fonts/font3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8" Type="http://schemas.openxmlformats.org/officeDocument/2006/relationships/slide" Target="slides/slide7.xml"/><Relationship Id="rId51" Type="http://schemas.openxmlformats.org/officeDocument/2006/relationships/font" Target="fonts/font3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46e4fb5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f46e4fb5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bf8cce6f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3bf8cce6f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bf8cce6f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3bf8cce6f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bf8cce6f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3bf8cce6f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babe79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3babe79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bf8cce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3bf8cce6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 1">
  <p:cSld name="TITLE_AND_TWO_COLUMNS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726100" y="-773300"/>
            <a:ext cx="5135100" cy="21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2400">
                <a:solidFill>
                  <a:srgbClr val="20202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0" name="Google Shape;60;p11"/>
          <p:cNvSpPr/>
          <p:nvPr/>
        </p:nvSpPr>
        <p:spPr>
          <a:xfrm rot="-5400000">
            <a:off x="1681125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/>
          <p:nvPr/>
        </p:nvSpPr>
        <p:spPr>
          <a:xfrm rot="-5400000">
            <a:off x="4301550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 rot="-5400000">
            <a:off x="6921975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700650" y="1585523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ubTitle" idx="2"/>
          </p:nvPr>
        </p:nvSpPr>
        <p:spPr>
          <a:xfrm>
            <a:off x="700650" y="2318124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3"/>
          </p:nvPr>
        </p:nvSpPr>
        <p:spPr>
          <a:xfrm>
            <a:off x="3330150" y="1585523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4"/>
          </p:nvPr>
        </p:nvSpPr>
        <p:spPr>
          <a:xfrm>
            <a:off x="3330150" y="2318124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5"/>
          </p:nvPr>
        </p:nvSpPr>
        <p:spPr>
          <a:xfrm>
            <a:off x="5959650" y="1585523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6"/>
          </p:nvPr>
        </p:nvSpPr>
        <p:spPr>
          <a:xfrm>
            <a:off x="5959650" y="2318124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7"/>
          </p:nvPr>
        </p:nvSpPr>
        <p:spPr>
          <a:xfrm>
            <a:off x="700650" y="3081623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8"/>
          </p:nvPr>
        </p:nvSpPr>
        <p:spPr>
          <a:xfrm>
            <a:off x="700650" y="3814224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9"/>
          </p:nvPr>
        </p:nvSpPr>
        <p:spPr>
          <a:xfrm>
            <a:off x="3330150" y="3081623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3"/>
          </p:nvPr>
        </p:nvSpPr>
        <p:spPr>
          <a:xfrm>
            <a:off x="3330150" y="3814224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4"/>
          </p:nvPr>
        </p:nvSpPr>
        <p:spPr>
          <a:xfrm>
            <a:off x="5959650" y="3081623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5"/>
          </p:nvPr>
        </p:nvSpPr>
        <p:spPr>
          <a:xfrm>
            <a:off x="5959650" y="3814224"/>
            <a:ext cx="2278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937250" y="1495850"/>
            <a:ext cx="3522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8" name="Google Shape;78;p12"/>
          <p:cNvSpPr/>
          <p:nvPr/>
        </p:nvSpPr>
        <p:spPr>
          <a:xfrm rot="-5400000">
            <a:off x="2297700" y="3573600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 rot="-5400000">
            <a:off x="49272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 rot="-5400000">
            <a:off x="75567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700662" y="2259868"/>
            <a:ext cx="22785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2"/>
          </p:nvPr>
        </p:nvSpPr>
        <p:spPr>
          <a:xfrm>
            <a:off x="700654" y="3349745"/>
            <a:ext cx="22785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3330162" y="2259868"/>
            <a:ext cx="22785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4"/>
          </p:nvPr>
        </p:nvSpPr>
        <p:spPr>
          <a:xfrm>
            <a:off x="3330154" y="3349745"/>
            <a:ext cx="22785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ubTitle" idx="5"/>
          </p:nvPr>
        </p:nvSpPr>
        <p:spPr>
          <a:xfrm>
            <a:off x="5959662" y="2259868"/>
            <a:ext cx="22785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6"/>
          </p:nvPr>
        </p:nvSpPr>
        <p:spPr>
          <a:xfrm>
            <a:off x="5959654" y="3349745"/>
            <a:ext cx="22785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322125" y="506525"/>
            <a:ext cx="3523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" name="Google Shape;90;p13"/>
          <p:cNvSpPr/>
          <p:nvPr/>
        </p:nvSpPr>
        <p:spPr>
          <a:xfrm rot="10800000">
            <a:off x="6556325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">
  <p:cSld name="TITLE_ONLY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42950" y="2077450"/>
            <a:ext cx="805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5600"/>
              <a:buNone/>
              <a:defRPr sz="5600" b="1">
                <a:solidFill>
                  <a:srgbClr val="D9D9D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194950" y="3030850"/>
            <a:ext cx="67542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">
  <p:cSld name="TITLE_ONLY_1_1">
    <p:bg>
      <p:bgPr>
        <a:solidFill>
          <a:srgbClr val="25252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542950" y="609775"/>
            <a:ext cx="805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4400" b="1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194950" y="1378775"/>
            <a:ext cx="67542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542950" y="1833775"/>
            <a:ext cx="805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4400" b="1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3"/>
          </p:nvPr>
        </p:nvSpPr>
        <p:spPr>
          <a:xfrm>
            <a:off x="1194950" y="2602775"/>
            <a:ext cx="67542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4"/>
          </p:nvPr>
        </p:nvSpPr>
        <p:spPr>
          <a:xfrm>
            <a:off x="542950" y="3176350"/>
            <a:ext cx="805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4400" b="1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5"/>
          </p:nvPr>
        </p:nvSpPr>
        <p:spPr>
          <a:xfrm>
            <a:off x="1194950" y="3945350"/>
            <a:ext cx="67542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 sz="1300" b="0" i="0" u="none" strike="noStrike" cap="none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 b="0" i="0" u="none" strike="noStrike" cap="none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96300" y="1198875"/>
            <a:ext cx="50160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/>
          <p:nvPr/>
        </p:nvSpPr>
        <p:spPr>
          <a:xfrm rot="10800000">
            <a:off x="561900" y="4669200"/>
            <a:ext cx="2289600" cy="924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E7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496300" y="3315875"/>
            <a:ext cx="33432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 1">
  <p:cSld name="ONE_COLUMN_TEXT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" sz="1300" b="0" i="0" u="none" strike="noStrike" cap="none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 b="0" i="0" u="none" strike="noStrike" cap="none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96300" y="-98500"/>
            <a:ext cx="4133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&amp; title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Slide &amp; title">
  <p:cSld name="CUSTOM_1">
    <p:bg>
      <p:bgPr>
        <a:solidFill>
          <a:srgbClr val="252525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/ Content">
  <p:cSld name="BLANK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1335850" y="988350"/>
            <a:ext cx="15423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">
  <p:cSld name="SECTION_HEADER_1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1423325"/>
            <a:ext cx="39423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2977225"/>
            <a:ext cx="18945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/ Content 2">
  <p:cSld name="BLANK_1_1_1_1_2">
    <p:bg>
      <p:bgPr>
        <a:solidFill>
          <a:srgbClr val="252525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1335850" y="3025950"/>
            <a:ext cx="15423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2"/>
          </p:nvPr>
        </p:nvSpPr>
        <p:spPr>
          <a:xfrm>
            <a:off x="3373075" y="988350"/>
            <a:ext cx="15423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 1">
  <p:cSld name="BLANK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1477900" y="1442400"/>
            <a:ext cx="15423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2"/>
          </p:nvPr>
        </p:nvSpPr>
        <p:spPr>
          <a:xfrm>
            <a:off x="3217775" y="646250"/>
            <a:ext cx="15423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3"/>
          </p:nvPr>
        </p:nvSpPr>
        <p:spPr>
          <a:xfrm>
            <a:off x="1240675" y="2571900"/>
            <a:ext cx="15423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4"/>
          </p:nvPr>
        </p:nvSpPr>
        <p:spPr>
          <a:xfrm>
            <a:off x="3468175" y="3341400"/>
            <a:ext cx="15423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5"/>
          </p:nvPr>
        </p:nvSpPr>
        <p:spPr>
          <a:xfrm rot="-5400000">
            <a:off x="1696225" y="823975"/>
            <a:ext cx="17910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 idx="6"/>
          </p:nvPr>
        </p:nvSpPr>
        <p:spPr>
          <a:xfrm rot="-5400000">
            <a:off x="2622124" y="894450"/>
            <a:ext cx="19824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7"/>
          </p:nvPr>
        </p:nvSpPr>
        <p:spPr>
          <a:xfrm rot="-5400000">
            <a:off x="3645874" y="2230400"/>
            <a:ext cx="19824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8"/>
          </p:nvPr>
        </p:nvSpPr>
        <p:spPr>
          <a:xfrm rot="-5400000">
            <a:off x="593524" y="2942543"/>
            <a:ext cx="19824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 1">
  <p:cSld name="SECTION_HEADER_1_1">
    <p:bg>
      <p:bgPr>
        <a:noFill/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 flipH="1">
            <a:off x="3821950" y="1423325"/>
            <a:ext cx="39423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 flipH="1">
            <a:off x="5869750" y="2977225"/>
            <a:ext cx="18945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 rot="-5400000">
            <a:off x="5900000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028900" y="0"/>
            <a:ext cx="50862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3153525" y="1800750"/>
            <a:ext cx="2523300" cy="21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3153525" y="4011203"/>
            <a:ext cx="18945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9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85900" y="1173400"/>
            <a:ext cx="47367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285875" y="1991650"/>
            <a:ext cx="4289400" cy="21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">
  <p:cSld name="TITLE_AND_BODY_2">
    <p:bg>
      <p:bgPr>
        <a:solidFill>
          <a:srgbClr val="252525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285900" y="458225"/>
            <a:ext cx="4736700" cy="26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  <a:defRPr sz="4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1285900" y="2963125"/>
            <a:ext cx="39615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 1">
  <p:cSld name="TITLE_AND_BODY_2_1">
    <p:bg>
      <p:bgPr>
        <a:solidFill>
          <a:srgbClr val="252525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485550" y="458225"/>
            <a:ext cx="3245100" cy="26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3485550" y="3039325"/>
            <a:ext cx="22374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bg>
      <p:bgPr>
        <a:solidFill>
          <a:srgbClr val="25252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15048" y="3403220"/>
            <a:ext cx="5413200" cy="1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919800" y="1785425"/>
            <a:ext cx="47901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9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BE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726100" y="115775"/>
            <a:ext cx="3528000" cy="21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2400">
                <a:solidFill>
                  <a:srgbClr val="20202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1" name="Google Shape;51;p10"/>
          <p:cNvSpPr/>
          <p:nvPr/>
        </p:nvSpPr>
        <p:spPr>
          <a:xfrm rot="-5400000">
            <a:off x="-164762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/>
          <p:nvPr/>
        </p:nvSpPr>
        <p:spPr>
          <a:xfrm rot="-5400000">
            <a:off x="3988138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1105337" y="2225996"/>
            <a:ext cx="33993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2"/>
          </p:nvPr>
        </p:nvSpPr>
        <p:spPr>
          <a:xfrm>
            <a:off x="1105325" y="3315875"/>
            <a:ext cx="33993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3"/>
          </p:nvPr>
        </p:nvSpPr>
        <p:spPr>
          <a:xfrm>
            <a:off x="5247791" y="2225996"/>
            <a:ext cx="33993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5247800" y="3315875"/>
            <a:ext cx="3399300" cy="1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 sz="1400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 sz="1400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 sz="1400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 sz="1400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 sz="1400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 sz="1400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 sz="1400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 sz="1400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 sz="1400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1569750" y="148200"/>
            <a:ext cx="6004500" cy="1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b="1">
                <a:latin typeface="Montserrat"/>
                <a:ea typeface="Montserrat"/>
                <a:cs typeface="Montserrat"/>
                <a:sym typeface="Montserrat"/>
              </a:rPr>
              <a:t>Simulation Based Methodology of Trojan Detection</a:t>
            </a:r>
            <a:endParaRPr sz="5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1"/>
          </p:nvPr>
        </p:nvSpPr>
        <p:spPr>
          <a:xfrm>
            <a:off x="1569750" y="1575725"/>
            <a:ext cx="7115400" cy="31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500" b="1">
                <a:solidFill>
                  <a:srgbClr val="252525"/>
                </a:solidFill>
                <a:latin typeface="Spectral"/>
                <a:ea typeface="Spectral"/>
                <a:cs typeface="Spectral"/>
                <a:sym typeface="Spectral"/>
              </a:rPr>
              <a:t>                            </a:t>
            </a:r>
            <a:r>
              <a:rPr lang="es" sz="1600" b="1">
                <a:solidFill>
                  <a:srgbClr val="252525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s" sz="20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Supervisor</a:t>
            </a:r>
            <a:r>
              <a:rPr lang="es" sz="2000" b="1">
                <a:solidFill>
                  <a:srgbClr val="3C78D8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s" sz="2000" b="1">
                <a:solidFill>
                  <a:srgbClr val="252525"/>
                </a:solidFill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es" sz="2000" b="1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Dr. Binod Kumar</a:t>
            </a:r>
            <a:endParaRPr sz="2000" b="1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solidFill>
                <a:srgbClr val="25252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                                        </a:t>
            </a:r>
            <a:r>
              <a:rPr lang="es" sz="16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</a:t>
            </a:r>
            <a:r>
              <a:rPr lang="es" sz="20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Team Members</a:t>
            </a:r>
            <a:endParaRPr sz="8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700" b="1">
                <a:solidFill>
                  <a:srgbClr val="252525"/>
                </a:solidFill>
                <a:latin typeface="Spectral"/>
                <a:ea typeface="Spectral"/>
                <a:cs typeface="Spectral"/>
                <a:sym typeface="Spectral"/>
              </a:rPr>
              <a:t>                               </a:t>
            </a:r>
            <a:r>
              <a:rPr lang="es" sz="1700" b="1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Ramresh Meena (B19EE070)</a:t>
            </a:r>
            <a:endParaRPr sz="1700" b="1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700" b="1">
                <a:solidFill>
                  <a:srgbClr val="1155CC"/>
                </a:solidFill>
                <a:latin typeface="Spectral"/>
                <a:ea typeface="Spectral"/>
                <a:cs typeface="Spectral"/>
                <a:sym typeface="Spectral"/>
              </a:rPr>
              <a:t>                               Himanshu Raj (B19EE038)</a:t>
            </a:r>
            <a:endParaRPr sz="1700" b="1">
              <a:solidFill>
                <a:srgbClr val="1155CC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8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                                                              </a:t>
            </a:r>
            <a:endParaRPr sz="18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8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                        Presentation Date- </a:t>
            </a:r>
            <a:r>
              <a:rPr lang="es" sz="1800" b="1">
                <a:solidFill>
                  <a:srgbClr val="1155CC"/>
                </a:solidFill>
                <a:latin typeface="PT Sans"/>
                <a:ea typeface="PT Sans"/>
                <a:cs typeface="PT Sans"/>
                <a:sym typeface="PT Sans"/>
              </a:rPr>
              <a:t>09/07/2022</a:t>
            </a:r>
            <a:endParaRPr sz="1800" b="1">
              <a:solidFill>
                <a:srgbClr val="1155CC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8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                    2022-23, Semester - </a:t>
            </a:r>
            <a:r>
              <a:rPr lang="es" sz="1800" b="1">
                <a:solidFill>
                  <a:srgbClr val="1155CC"/>
                </a:solidFill>
                <a:latin typeface="PT Sans"/>
                <a:ea typeface="PT Sans"/>
                <a:cs typeface="PT Sans"/>
                <a:sym typeface="PT Sans"/>
              </a:rPr>
              <a:t>Summer [EEN3010]</a:t>
            </a:r>
            <a:endParaRPr sz="1300" b="1">
              <a:solidFill>
                <a:srgbClr val="1155CC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4294967295"/>
          </p:nvPr>
        </p:nvSpPr>
        <p:spPr>
          <a:xfrm>
            <a:off x="1494380" y="535000"/>
            <a:ext cx="6654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 b="1">
                <a:solidFill>
                  <a:srgbClr val="010101"/>
                </a:solidFill>
                <a:latin typeface="Spectral"/>
                <a:ea typeface="Spectral"/>
                <a:cs typeface="Spectral"/>
                <a:sym typeface="Spectral"/>
              </a:rPr>
              <a:t>Code Coverage Report when the trojan was not triggered(RS232)</a:t>
            </a:r>
            <a:endParaRPr sz="1600" b="1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40" y="1191475"/>
            <a:ext cx="66484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4294967295"/>
          </p:nvPr>
        </p:nvSpPr>
        <p:spPr>
          <a:xfrm>
            <a:off x="1622668" y="534988"/>
            <a:ext cx="6654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 b="1">
                <a:solidFill>
                  <a:srgbClr val="010101"/>
                </a:solidFill>
                <a:latin typeface="Spectral"/>
                <a:ea typeface="Spectral"/>
                <a:cs typeface="Spectral"/>
                <a:sym typeface="Spectral"/>
              </a:rPr>
              <a:t>Code Coverage Report when the trojan was triggered(RS232)</a:t>
            </a:r>
            <a:endParaRPr sz="1600" b="1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690" y="1228713"/>
            <a:ext cx="66294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4294967295"/>
          </p:nvPr>
        </p:nvSpPr>
        <p:spPr>
          <a:xfrm>
            <a:off x="203693" y="125013"/>
            <a:ext cx="6654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 b="1">
                <a:solidFill>
                  <a:srgbClr val="010101"/>
                </a:solidFill>
                <a:latin typeface="Spectral"/>
                <a:ea typeface="Spectral"/>
                <a:cs typeface="Spectral"/>
                <a:sym typeface="Spectral"/>
              </a:rPr>
              <a:t>RC6 Code Coverage Report (RC6) - Not triggered</a:t>
            </a:r>
            <a:endParaRPr sz="1600" b="1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100" y="3710150"/>
            <a:ext cx="7739901" cy="9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690" y="890013"/>
            <a:ext cx="66294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4294967295"/>
          </p:nvPr>
        </p:nvSpPr>
        <p:spPr>
          <a:xfrm>
            <a:off x="-73207" y="-12"/>
            <a:ext cx="6654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 b="1">
                <a:solidFill>
                  <a:srgbClr val="010101"/>
                </a:solidFill>
                <a:latin typeface="Spectral"/>
                <a:ea typeface="Spectral"/>
                <a:cs typeface="Spectral"/>
                <a:sym typeface="Spectral"/>
              </a:rPr>
              <a:t>RC6 Code Coverage Report (RC6) - Triggered</a:t>
            </a:r>
            <a:endParaRPr sz="1600" b="1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90" y="652388"/>
            <a:ext cx="6705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575" y="3537775"/>
            <a:ext cx="7820426" cy="10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4294967295"/>
          </p:nvPr>
        </p:nvSpPr>
        <p:spPr>
          <a:xfrm>
            <a:off x="203693" y="-12"/>
            <a:ext cx="6654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 b="1" dirty="0">
                <a:solidFill>
                  <a:srgbClr val="010101"/>
                </a:solidFill>
                <a:latin typeface="Spectral"/>
                <a:ea typeface="Spectral"/>
                <a:cs typeface="Spectral"/>
                <a:sym typeface="Spectral"/>
              </a:rPr>
              <a:t>Code Coverage Report (synRAM) – Self Triggered</a:t>
            </a:r>
            <a:endParaRPr sz="1600" b="1" dirty="0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75" y="3065650"/>
            <a:ext cx="7907626" cy="7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913" y="3891175"/>
            <a:ext cx="6312175" cy="10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8790" y="665763"/>
            <a:ext cx="6587731" cy="228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4294967295"/>
          </p:nvPr>
        </p:nvSpPr>
        <p:spPr>
          <a:xfrm>
            <a:off x="0" y="32138"/>
            <a:ext cx="6654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 b="1" dirty="0">
                <a:solidFill>
                  <a:srgbClr val="010101"/>
                </a:solidFill>
                <a:latin typeface="Spectral"/>
                <a:ea typeface="Spectral"/>
                <a:cs typeface="Spectral"/>
                <a:sym typeface="Spectral"/>
              </a:rPr>
              <a:t>Code Coverage Report (synRAM) – Self Triggered</a:t>
            </a:r>
            <a:endParaRPr sz="1600" b="1" dirty="0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225" y="3905600"/>
            <a:ext cx="5897825" cy="11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2891750"/>
            <a:ext cx="7656024" cy="9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215" y="534988"/>
            <a:ext cx="6547390" cy="216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4294967295"/>
          </p:nvPr>
        </p:nvSpPr>
        <p:spPr>
          <a:xfrm>
            <a:off x="1496050" y="991950"/>
            <a:ext cx="7170300" cy="3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10101"/>
              </a:buClr>
              <a:buSzPts val="1400"/>
              <a:buChar char="➔"/>
            </a:pPr>
            <a:r>
              <a:rPr lang="es">
                <a:solidFill>
                  <a:srgbClr val="010101"/>
                </a:solidFill>
              </a:rPr>
              <a:t>Code Coverage is more when HT was triggered as compared to when it was not triggered.</a:t>
            </a:r>
            <a:endParaRPr>
              <a:solidFill>
                <a:srgbClr val="01010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10101"/>
              </a:buClr>
              <a:buSzPts val="1400"/>
              <a:buChar char="➔"/>
            </a:pPr>
            <a:r>
              <a:rPr lang="es">
                <a:solidFill>
                  <a:srgbClr val="010101"/>
                </a:solidFill>
              </a:rPr>
              <a:t>But when HT is triggered it affects some functionality of circuit.</a:t>
            </a:r>
            <a:endParaRPr>
              <a:solidFill>
                <a:srgbClr val="01010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10101"/>
              </a:buClr>
              <a:buSzPts val="1400"/>
              <a:buChar char="➔"/>
            </a:pPr>
            <a:r>
              <a:rPr lang="es">
                <a:solidFill>
                  <a:srgbClr val="010101"/>
                </a:solidFill>
              </a:rPr>
              <a:t>The numbers on both the reports are very close and so the detection of more advanced HT will become difficult.</a:t>
            </a:r>
            <a:endParaRPr>
              <a:solidFill>
                <a:srgbClr val="01010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10101"/>
              </a:buClr>
              <a:buSzPts val="1400"/>
              <a:buChar char="➔"/>
            </a:pPr>
            <a:r>
              <a:rPr lang="es">
                <a:solidFill>
                  <a:srgbClr val="010101"/>
                </a:solidFill>
              </a:rPr>
              <a:t>We can’t only rely on Code Coverage Analysis and FSM for detection of trojan detection, because of increase in complexity in design of circuits and trojans .</a:t>
            </a:r>
            <a:endParaRPr>
              <a:solidFill>
                <a:srgbClr val="010101"/>
              </a:solidFill>
            </a:endParaRPr>
          </a:p>
        </p:txBody>
      </p:sp>
      <p:sp>
        <p:nvSpPr>
          <p:cNvPr id="275" name="Google Shape;275;p38"/>
          <p:cNvSpPr txBox="1">
            <a:spLocks noGrp="1"/>
          </p:cNvSpPr>
          <p:nvPr>
            <p:ph type="ctrTitle"/>
          </p:nvPr>
        </p:nvSpPr>
        <p:spPr>
          <a:xfrm>
            <a:off x="1542760" y="172075"/>
            <a:ext cx="194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100"/>
              <a:t>Conclusión</a:t>
            </a:r>
            <a:endParaRPr sz="6000">
              <a:solidFill>
                <a:srgbClr val="0043C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9"/>
          <p:cNvPicPr preferRelativeResize="0"/>
          <p:nvPr/>
        </p:nvPicPr>
        <p:blipFill rotWithShape="1">
          <a:blip r:embed="rId3">
            <a:alphaModFix/>
          </a:blip>
          <a:srcRect l="12765" t="15680" r="3516" b="17473"/>
          <a:stretch/>
        </p:blipFill>
        <p:spPr>
          <a:xfrm>
            <a:off x="1167450" y="534324"/>
            <a:ext cx="7655547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>
            <a:spLocks noGrp="1"/>
          </p:cNvSpPr>
          <p:nvPr>
            <p:ph type="ctrTitle"/>
          </p:nvPr>
        </p:nvSpPr>
        <p:spPr>
          <a:xfrm>
            <a:off x="1504500" y="1859400"/>
            <a:ext cx="49359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>
                <a:solidFill>
                  <a:srgbClr val="252525"/>
                </a:solidFill>
              </a:rPr>
              <a:t>Thanks</a:t>
            </a:r>
            <a:r>
              <a:rPr lang="es" sz="6400">
                <a:solidFill>
                  <a:srgbClr val="0043C1"/>
                </a:solidFill>
              </a:rPr>
              <a:t>!</a:t>
            </a:r>
            <a:endParaRPr sz="6400">
              <a:solidFill>
                <a:srgbClr val="0043C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ctrTitle"/>
          </p:nvPr>
        </p:nvSpPr>
        <p:spPr>
          <a:xfrm>
            <a:off x="1589525" y="194475"/>
            <a:ext cx="6809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latin typeface="Spectral ExtraBold"/>
                <a:ea typeface="Spectral ExtraBold"/>
                <a:cs typeface="Spectral ExtraBold"/>
                <a:sym typeface="Spectral ExtraBold"/>
              </a:rPr>
              <a:t>Motivation</a:t>
            </a:r>
            <a:endParaRPr sz="2100"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4294967295"/>
          </p:nvPr>
        </p:nvSpPr>
        <p:spPr>
          <a:xfrm>
            <a:off x="1528725" y="799525"/>
            <a:ext cx="6870000" cy="3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400"/>
              <a:buChar char="➔"/>
            </a:pPr>
            <a:r>
              <a:rPr lang="es">
                <a:solidFill>
                  <a:srgbClr val="010101"/>
                </a:solidFill>
              </a:rPr>
              <a:t>Increasing complexity of ICs, Leads to increase in outsourcing the design and fabrication make it vulnerable to malicious activities and alteration(H.T).</a:t>
            </a:r>
            <a:endParaRPr>
              <a:solidFill>
                <a:srgbClr val="01010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1010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400"/>
              <a:buChar char="➔"/>
            </a:pPr>
            <a:r>
              <a:rPr lang="es">
                <a:solidFill>
                  <a:srgbClr val="010101"/>
                </a:solidFill>
              </a:rPr>
              <a:t>H.T , as a backdoor in design.</a:t>
            </a:r>
            <a:endParaRPr>
              <a:solidFill>
                <a:srgbClr val="01010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1010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400"/>
              <a:buChar char="➔"/>
            </a:pPr>
            <a:r>
              <a:rPr lang="es">
                <a:solidFill>
                  <a:srgbClr val="010101"/>
                </a:solidFill>
              </a:rPr>
              <a:t>Backdoors can leak private information as well as enable chance for other possible attack.</a:t>
            </a:r>
            <a:endParaRPr>
              <a:solidFill>
                <a:srgbClr val="01010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1010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10101"/>
                </a:solidFill>
                <a:latin typeface="Spectral"/>
                <a:ea typeface="Spectral"/>
                <a:cs typeface="Spectral"/>
                <a:sym typeface="Spectral"/>
              </a:rPr>
              <a:t>Threat to Security and Sovereignty of Nation</a:t>
            </a:r>
            <a:endParaRPr>
              <a:solidFill>
                <a:srgbClr val="01010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1010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10101"/>
                </a:solidFill>
              </a:rPr>
              <a:t>It can leak the information so it is a  serious threat to military and intelligence agencies, even for every government functionaries that have sensitive information also leaking some sensitive information can lead internal tension or make  any nation unstable. </a:t>
            </a:r>
            <a:endParaRPr>
              <a:solidFill>
                <a:srgbClr val="01010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1010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b="1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10101"/>
                </a:solidFill>
                <a:latin typeface="Spectral"/>
                <a:ea typeface="Spectral"/>
                <a:cs typeface="Spectral"/>
                <a:sym typeface="Spectral"/>
              </a:rPr>
              <a:t>Indian government Initiative:  </a:t>
            </a:r>
            <a:r>
              <a:rPr lang="es">
                <a:solidFill>
                  <a:srgbClr val="010101"/>
                </a:solidFill>
              </a:rPr>
              <a:t>C2S, involving more youth intelligentsia in this field. </a:t>
            </a:r>
            <a:endParaRPr>
              <a:solidFill>
                <a:srgbClr val="01010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ctrTitle"/>
          </p:nvPr>
        </p:nvSpPr>
        <p:spPr>
          <a:xfrm>
            <a:off x="1528725" y="534325"/>
            <a:ext cx="6809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/>
              <a:t>Deliverables</a:t>
            </a:r>
            <a:endParaRPr sz="2100"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4294967295"/>
          </p:nvPr>
        </p:nvSpPr>
        <p:spPr>
          <a:xfrm>
            <a:off x="1528725" y="1286425"/>
            <a:ext cx="6044700" cy="28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10101"/>
                </a:solidFill>
                <a:latin typeface="Spectral"/>
                <a:ea typeface="Spectral"/>
                <a:cs typeface="Spectral"/>
                <a:sym typeface="Spectral"/>
              </a:rPr>
              <a:t>Development of simulation-based methodology for trojan detection &amp; Documentation. </a:t>
            </a:r>
            <a:endParaRPr b="1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400"/>
              <a:buChar char="●"/>
            </a:pPr>
            <a:r>
              <a:rPr lang="es">
                <a:solidFill>
                  <a:srgbClr val="010101"/>
                </a:solidFill>
              </a:rPr>
              <a:t>Taking different some original circuitries and write test bench and simulate it .</a:t>
            </a:r>
            <a:endParaRPr>
              <a:solidFill>
                <a:srgbClr val="01010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1010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400"/>
              <a:buChar char="●"/>
            </a:pPr>
            <a:r>
              <a:rPr lang="es">
                <a:solidFill>
                  <a:srgbClr val="010101"/>
                </a:solidFill>
              </a:rPr>
              <a:t>Insert Trojan  in Original circuitries write test bench and simulate it for detecting trojan .</a:t>
            </a:r>
            <a:endParaRPr>
              <a:solidFill>
                <a:srgbClr val="01010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1010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10101"/>
                </a:solidFill>
              </a:rPr>
              <a:t>In both cases Analyse code coverage and Effect of Trojan on Original circuitries performance and make documentation .</a:t>
            </a:r>
            <a:endParaRPr>
              <a:solidFill>
                <a:srgbClr val="01010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1010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1010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1010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ctrTitle"/>
          </p:nvPr>
        </p:nvSpPr>
        <p:spPr>
          <a:xfrm>
            <a:off x="1130238" y="0"/>
            <a:ext cx="77220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/>
              <a:t>Hardware Trojan Insertion and Its impact on Circuit</a:t>
            </a:r>
            <a:endParaRPr sz="2100"/>
          </a:p>
        </p:txBody>
      </p:sp>
      <p:sp>
        <p:nvSpPr>
          <p:cNvPr id="175" name="Google Shape;175;p26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4294967295"/>
          </p:nvPr>
        </p:nvSpPr>
        <p:spPr>
          <a:xfrm>
            <a:off x="1354914" y="4430971"/>
            <a:ext cx="71049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400"/>
              <a:buChar char="➔"/>
            </a:pPr>
            <a:r>
              <a:rPr lang="es">
                <a:solidFill>
                  <a:srgbClr val="010101"/>
                </a:solidFill>
              </a:rPr>
              <a:t>Hardware Trojans come in a wide range of forms and sizes, as well as a wide range of usefulness. </a:t>
            </a:r>
            <a:endParaRPr>
              <a:solidFill>
                <a:srgbClr val="010101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2226" y="641974"/>
            <a:ext cx="6115174" cy="373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1455987" y="-83127"/>
            <a:ext cx="6809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/>
              <a:t>Work Done And Results</a:t>
            </a:r>
            <a:endParaRPr sz="2100"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1472214" y="31455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{30E6FA61-0963-4282-9091-7A79E511E8EE}</a:tableStyleId>
              </a:tblPr>
              <a:tblGrid>
                <a:gridCol w="173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Design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Code Coverage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(Trojan Free)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Code Coverage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(T</a:t>
                      </a:r>
                      <a:r>
                        <a:rPr lang="es"/>
                        <a:t>In but not Triggered</a:t>
                      </a:r>
                      <a:r>
                        <a:rPr lang="es" sz="1400" u="none" strike="noStrike" cap="none"/>
                        <a:t>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Code Coverage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(TIn but Triggered)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RS232-T100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9</a:t>
                      </a:r>
                      <a:r>
                        <a:rPr lang="es"/>
                        <a:t>4</a:t>
                      </a:r>
                      <a:r>
                        <a:rPr lang="es" sz="1400" u="none" strike="noStrike" cap="none"/>
                        <a:t>.4</a:t>
                      </a:r>
                      <a:r>
                        <a:rPr lang="es"/>
                        <a:t>5</a:t>
                      </a:r>
                      <a:r>
                        <a:rPr lang="es" sz="1400" u="none" strike="noStrike" cap="none"/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9</a:t>
                      </a:r>
                      <a:r>
                        <a:rPr lang="es"/>
                        <a:t>3</a:t>
                      </a:r>
                      <a:r>
                        <a:rPr lang="es" sz="1400" u="none" strike="noStrike" cap="none"/>
                        <a:t>.</a:t>
                      </a:r>
                      <a:r>
                        <a:rPr lang="es"/>
                        <a:t>57</a:t>
                      </a:r>
                      <a:r>
                        <a:rPr lang="es" sz="1400" u="none" strike="noStrike" cap="none"/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94.06%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RS232-T200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"/>
                        <a:t>94.45%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8</a:t>
                      </a:r>
                      <a:r>
                        <a:rPr lang="es"/>
                        <a:t>8</a:t>
                      </a:r>
                      <a:r>
                        <a:rPr lang="es" sz="1400" u="none" strike="noStrike" cap="none"/>
                        <a:t>.</a:t>
                      </a:r>
                      <a:r>
                        <a:rPr lang="es"/>
                        <a:t>55</a:t>
                      </a:r>
                      <a:r>
                        <a:rPr lang="es" sz="1400" u="none" strike="noStrike" cap="none"/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RS232-T300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"/>
                        <a:t>94.45%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92</a:t>
                      </a:r>
                      <a:r>
                        <a:rPr lang="es" sz="1400" u="none" strike="noStrike" cap="none"/>
                        <a:t>.</a:t>
                      </a:r>
                      <a:r>
                        <a:rPr lang="es"/>
                        <a:t>35</a:t>
                      </a:r>
                      <a:r>
                        <a:rPr lang="es" sz="1400" u="none" strike="noStrike" cap="none"/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RS232-T400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"/>
                        <a:t>94.45%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8</a:t>
                      </a:r>
                      <a:r>
                        <a:rPr lang="es"/>
                        <a:t>1</a:t>
                      </a:r>
                      <a:r>
                        <a:rPr lang="es" sz="1400" u="none" strike="noStrike" cap="none"/>
                        <a:t>.</a:t>
                      </a:r>
                      <a:r>
                        <a:rPr lang="es"/>
                        <a:t>36</a:t>
                      </a:r>
                      <a:r>
                        <a:rPr lang="es" sz="1400" u="none" strike="noStrike" cap="none"/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RS232-T500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"/>
                        <a:t>94.45%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79.99%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RS232-T600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"/>
                        <a:t>94.45%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72.53%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RS232-T700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"/>
                        <a:t>94.45%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51</a:t>
                      </a:r>
                      <a:r>
                        <a:rPr lang="e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.58%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RS232-T800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"/>
                        <a:t>94.45%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43.05%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RS232-900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"/>
                        <a:t>94.45%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43.05%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RC6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</a:t>
                      </a:r>
                      <a:r>
                        <a:rPr lang="es" sz="1400" u="none" strike="noStrike" cap="none"/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strike="noStrike" cap="none"/>
                        <a:t>99.</a:t>
                      </a:r>
                      <a:r>
                        <a:rPr lang="es"/>
                        <a:t>80</a:t>
                      </a:r>
                      <a:r>
                        <a:rPr lang="es" sz="1400" u="none" strike="noStrike" cap="none"/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99.99%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Spi_master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66.68%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58.50%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syncRAM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7</a:t>
                      </a:r>
                      <a:r>
                        <a:rPr lang="es"/>
                        <a:t>9</a:t>
                      </a:r>
                      <a:r>
                        <a:rPr lang="es" sz="1400" u="none" strike="noStrike" cap="none"/>
                        <a:t>.27%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73.80%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78.57%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u="none" strike="noStrike" cap="none"/>
                        <a:t>Det_1011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95.18</a:t>
                      </a:r>
                      <a:r>
                        <a:rPr lang="es" sz="1400" u="none" strike="noStrike" cap="none"/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94.55%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ctrTitle"/>
          </p:nvPr>
        </p:nvSpPr>
        <p:spPr>
          <a:xfrm>
            <a:off x="1109603" y="1"/>
            <a:ext cx="6809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/>
              <a:t>Result (RS232 Trojan Free)</a:t>
            </a:r>
            <a:endParaRPr sz="2100"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975" y="614475"/>
            <a:ext cx="6308285" cy="35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925" y="4307200"/>
            <a:ext cx="7852376" cy="8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ctrTitle"/>
          </p:nvPr>
        </p:nvSpPr>
        <p:spPr>
          <a:xfrm>
            <a:off x="1167450" y="-52825"/>
            <a:ext cx="6809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/>
              <a:t>When HT was not triggered</a:t>
            </a:r>
            <a:endParaRPr sz="210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4294967295"/>
          </p:nvPr>
        </p:nvSpPr>
        <p:spPr>
          <a:xfrm>
            <a:off x="678970" y="314054"/>
            <a:ext cx="41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010101"/>
                </a:solidFill>
              </a:rPr>
              <a:t>Results (RS232 Trojan Inserted Design)</a:t>
            </a:r>
            <a:endParaRPr>
              <a:solidFill>
                <a:srgbClr val="010101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3800" y="647788"/>
            <a:ext cx="4473275" cy="360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925" y="4312000"/>
            <a:ext cx="7719651" cy="8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ctrTitle"/>
          </p:nvPr>
        </p:nvSpPr>
        <p:spPr>
          <a:xfrm>
            <a:off x="1223429" y="0"/>
            <a:ext cx="6809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/>
              <a:t>When HT was not triggered</a:t>
            </a:r>
            <a:endParaRPr sz="2100"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4294967295"/>
          </p:nvPr>
        </p:nvSpPr>
        <p:spPr>
          <a:xfrm>
            <a:off x="-370145" y="659876"/>
            <a:ext cx="41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i="1">
                <a:solidFill>
                  <a:srgbClr val="010101"/>
                </a:solidFill>
              </a:rPr>
              <a:t>Results</a:t>
            </a:r>
            <a:endParaRPr i="1">
              <a:solidFill>
                <a:srgbClr val="010101"/>
              </a:solidFill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6785" y="1329840"/>
            <a:ext cx="7163420" cy="291109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1565425" y="4617975"/>
            <a:ext cx="53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pectral Light"/>
                <a:ea typeface="Spectral Light"/>
                <a:cs typeface="Spectral Light"/>
                <a:sym typeface="Spectral Light"/>
              </a:rPr>
              <a:t>Code coverage = 93.57%</a:t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 b="1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IIT Jodhpur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ctrTitle"/>
          </p:nvPr>
        </p:nvSpPr>
        <p:spPr>
          <a:xfrm>
            <a:off x="1223429" y="0"/>
            <a:ext cx="6809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/>
              <a:t>When HT was triggered</a:t>
            </a:r>
            <a:endParaRPr sz="2100"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4294967295"/>
          </p:nvPr>
        </p:nvSpPr>
        <p:spPr>
          <a:xfrm>
            <a:off x="-370145" y="471301"/>
            <a:ext cx="41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i="1">
                <a:solidFill>
                  <a:srgbClr val="010101"/>
                </a:solidFill>
              </a:rPr>
              <a:t>Results</a:t>
            </a:r>
            <a:endParaRPr i="1">
              <a:solidFill>
                <a:srgbClr val="010101"/>
              </a:solidFill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850" y="987500"/>
            <a:ext cx="7333249" cy="26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1471425" y="4647900"/>
            <a:ext cx="53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pectral Light"/>
                <a:ea typeface="Spectral Light"/>
                <a:cs typeface="Spectral Light"/>
                <a:sym typeface="Spectral Light"/>
              </a:rPr>
              <a:t>code coverage = 94.06%</a:t>
            </a:r>
            <a:endParaRPr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850" y="3846800"/>
            <a:ext cx="7539000" cy="9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On-screen Show (16:9)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Quicksand Light</vt:lpstr>
      <vt:lpstr>Proxima Nova Extrabold</vt:lpstr>
      <vt:lpstr>Spectral ExtraBold</vt:lpstr>
      <vt:lpstr>Montserrat SemiBold</vt:lpstr>
      <vt:lpstr>Share Tech</vt:lpstr>
      <vt:lpstr>Arial</vt:lpstr>
      <vt:lpstr>Arvo</vt:lpstr>
      <vt:lpstr>Montserrat ExtraBold</vt:lpstr>
      <vt:lpstr>Spectral</vt:lpstr>
      <vt:lpstr>PT Sans</vt:lpstr>
      <vt:lpstr>Spectral Light</vt:lpstr>
      <vt:lpstr>Montserrat</vt:lpstr>
      <vt:lpstr>Elegant Blue</vt:lpstr>
      <vt:lpstr>Simulation Based Methodology of Trojan Detection</vt:lpstr>
      <vt:lpstr>Motivation</vt:lpstr>
      <vt:lpstr>Deliverables</vt:lpstr>
      <vt:lpstr>Hardware Trojan Insertion and Its impact on Circuit</vt:lpstr>
      <vt:lpstr>Work Done And Results</vt:lpstr>
      <vt:lpstr>Result (RS232 Trojan Free)</vt:lpstr>
      <vt:lpstr>When HT was not triggered</vt:lpstr>
      <vt:lpstr>When HT was not triggered</vt:lpstr>
      <vt:lpstr>When HT was triggered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Conclusión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Based Methodology of Trojan Detection</dc:title>
  <cp:lastModifiedBy>Ramresh Meena</cp:lastModifiedBy>
  <cp:revision>3</cp:revision>
  <dcterms:modified xsi:type="dcterms:W3CDTF">2022-07-09T15:43:18Z</dcterms:modified>
</cp:coreProperties>
</file>