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2" r:id="rId7"/>
    <p:sldId id="263" r:id="rId8"/>
    <p:sldId id="261" r:id="rId9"/>
    <p:sldId id="280" r:id="rId10"/>
    <p:sldId id="282" r:id="rId11"/>
    <p:sldId id="281" r:id="rId12"/>
    <p:sldId id="283" r:id="rId13"/>
    <p:sldId id="284" r:id="rId14"/>
    <p:sldId id="266" r:id="rId15"/>
    <p:sldId id="295" r:id="rId16"/>
    <p:sldId id="277" r:id="rId17"/>
    <p:sldId id="285" r:id="rId18"/>
    <p:sldId id="286" r:id="rId19"/>
    <p:sldId id="287" r:id="rId20"/>
    <p:sldId id="288" r:id="rId21"/>
    <p:sldId id="268" r:id="rId22"/>
    <p:sldId id="269" r:id="rId23"/>
    <p:sldId id="289" r:id="rId24"/>
    <p:sldId id="290" r:id="rId25"/>
    <p:sldId id="291" r:id="rId26"/>
    <p:sldId id="292" r:id="rId27"/>
    <p:sldId id="270" r:id="rId28"/>
    <p:sldId id="271" r:id="rId29"/>
    <p:sldId id="293" r:id="rId30"/>
    <p:sldId id="272" r:id="rId31"/>
    <p:sldId id="273" r:id="rId32"/>
    <p:sldId id="274" r:id="rId33"/>
    <p:sldId id="278" r:id="rId34"/>
    <p:sldId id="294"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a:t>About </a:t>
          </a:r>
          <a:r>
            <a:rPr lang="en-US" b="1"/>
            <a:t>390,000</a:t>
          </a:r>
          <a:r>
            <a:rPr lang="en-US"/>
            <a:t> </a:t>
          </a:r>
          <a:r>
            <a:rPr lang="en-US" dirty="0"/>
            <a:t>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About </a:t>
          </a:r>
          <a:r>
            <a:rPr lang="en-US" sz="2700" b="1" kern="1200"/>
            <a:t>390,000</a:t>
          </a:r>
          <a:r>
            <a:rPr lang="en-US" sz="2700" kern="1200"/>
            <a:t> </a:t>
          </a:r>
          <a:r>
            <a:rPr lang="en-US" sz="2700" kern="1200" dirty="0"/>
            <a:t>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dirty="0"/>
              <a:t>Data Cleaning: Analysis Question 1</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Largest Contributors in motor vehicle crashes</a:t>
            </a:r>
          </a:p>
        </p:txBody>
      </p:sp>
    </p:spTree>
    <p:extLst>
      <p:ext uri="{BB962C8B-B14F-4D97-AF65-F5344CB8AC3E}">
        <p14:creationId xmlns:p14="http://schemas.microsoft.com/office/powerpoint/2010/main" val="393127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17" name="Content Placeholder 16">
            <a:extLst>
              <a:ext uri="{FF2B5EF4-FFF2-40B4-BE49-F238E27FC236}">
                <a16:creationId xmlns:a16="http://schemas.microsoft.com/office/drawing/2014/main" id="{FDD53C89-B75A-055A-DEF5-1DED87DB1E32}"/>
              </a:ext>
            </a:extLst>
          </p:cNvPr>
          <p:cNvPicPr>
            <a:picLocks noGrp="1" noChangeAspect="1"/>
          </p:cNvPicPr>
          <p:nvPr>
            <p:ph sz="quarter" idx="4"/>
          </p:nvPr>
        </p:nvPicPr>
        <p:blipFill>
          <a:blip r:embed="rId3"/>
          <a:stretch>
            <a:fillRect/>
          </a:stretch>
        </p:blipFill>
        <p:spPr>
          <a:xfrm>
            <a:off x="6096000" y="3429000"/>
            <a:ext cx="4905207" cy="1792287"/>
          </a:xfrm>
        </p:spPr>
      </p:pic>
    </p:spTree>
    <p:extLst>
      <p:ext uri="{BB962C8B-B14F-4D97-AF65-F5344CB8AC3E}">
        <p14:creationId xmlns:p14="http://schemas.microsoft.com/office/powerpoint/2010/main" val="1727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Dropping</a:t>
            </a:r>
            <a:r>
              <a:rPr lang="en-US" dirty="0"/>
              <a:t> </a:t>
            </a:r>
            <a:r>
              <a:rPr lang="en-US" b="1" dirty="0"/>
              <a:t>NA’s</a:t>
            </a:r>
          </a:p>
        </p:txBody>
      </p:sp>
      <p:pic>
        <p:nvPicPr>
          <p:cNvPr id="16" name="Content Placeholder 15">
            <a:extLst>
              <a:ext uri="{FF2B5EF4-FFF2-40B4-BE49-F238E27FC236}">
                <a16:creationId xmlns:a16="http://schemas.microsoft.com/office/drawing/2014/main" id="{F59C97A6-C175-A40B-ED78-E8B0EE61948E}"/>
              </a:ext>
            </a:extLst>
          </p:cNvPr>
          <p:cNvPicPr>
            <a:picLocks noGrp="1" noChangeAspect="1"/>
          </p:cNvPicPr>
          <p:nvPr>
            <p:ph sz="half" idx="2"/>
          </p:nvPr>
        </p:nvPicPr>
        <p:blipFill>
          <a:blip r:embed="rId2"/>
          <a:stretch>
            <a:fillRect/>
          </a:stretch>
        </p:blipFill>
        <p:spPr>
          <a:xfrm>
            <a:off x="1416115" y="3475037"/>
            <a:ext cx="3763833" cy="1701799"/>
          </a:xfrm>
        </p:spPr>
      </p:pic>
      <p:pic>
        <p:nvPicPr>
          <p:cNvPr id="20" name="Content Placeholder 19">
            <a:extLst>
              <a:ext uri="{FF2B5EF4-FFF2-40B4-BE49-F238E27FC236}">
                <a16:creationId xmlns:a16="http://schemas.microsoft.com/office/drawing/2014/main" id="{6ADA0D1A-67D6-19C5-9CFC-FE1C71F3433F}"/>
              </a:ext>
            </a:extLst>
          </p:cNvPr>
          <p:cNvPicPr>
            <a:picLocks noGrp="1" noChangeAspect="1"/>
          </p:cNvPicPr>
          <p:nvPr>
            <p:ph sz="quarter" idx="4"/>
          </p:nvPr>
        </p:nvPicPr>
        <p:blipFill>
          <a:blip r:embed="rId3"/>
          <a:stretch>
            <a:fillRect/>
          </a:stretch>
        </p:blipFill>
        <p:spPr>
          <a:xfrm>
            <a:off x="6754535" y="3475038"/>
            <a:ext cx="3196951" cy="1701799"/>
          </a:xfrm>
        </p:spPr>
      </p:pic>
    </p:spTree>
    <p:extLst>
      <p:ext uri="{BB962C8B-B14F-4D97-AF65-F5344CB8AC3E}">
        <p14:creationId xmlns:p14="http://schemas.microsoft.com/office/powerpoint/2010/main" val="412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pic>
        <p:nvPicPr>
          <p:cNvPr id="3" name="Content Placeholder 2">
            <a:extLst>
              <a:ext uri="{FF2B5EF4-FFF2-40B4-BE49-F238E27FC236}">
                <a16:creationId xmlns:a16="http://schemas.microsoft.com/office/drawing/2014/main" id="{F99B9C52-0066-8048-7120-35845791E803}"/>
              </a:ext>
            </a:extLst>
          </p:cNvPr>
          <p:cNvPicPr>
            <a:picLocks noGrp="1" noChangeAspect="1"/>
          </p:cNvPicPr>
          <p:nvPr>
            <p:ph sz="half" idx="2"/>
          </p:nvPr>
        </p:nvPicPr>
        <p:blipFill>
          <a:blip r:embed="rId2"/>
          <a:stretch>
            <a:fillRect/>
          </a:stretch>
        </p:blipFill>
        <p:spPr>
          <a:xfrm>
            <a:off x="554869" y="3044105"/>
            <a:ext cx="5289671" cy="2906564"/>
          </a:xfrm>
          <a:prstGeom prst="rect">
            <a:avLst/>
          </a:prstGeom>
        </p:spPr>
      </p:pic>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pic>
        <p:nvPicPr>
          <p:cNvPr id="8" name="Content Placeholder 7">
            <a:extLst>
              <a:ext uri="{FF2B5EF4-FFF2-40B4-BE49-F238E27FC236}">
                <a16:creationId xmlns:a16="http://schemas.microsoft.com/office/drawing/2014/main" id="{E7BEE915-5D30-9599-9E96-570D47B84660}"/>
              </a:ext>
            </a:extLst>
          </p:cNvPr>
          <p:cNvPicPr>
            <a:picLocks noGrp="1" noChangeAspect="1"/>
          </p:cNvPicPr>
          <p:nvPr>
            <p:ph sz="quarter" idx="4"/>
          </p:nvPr>
        </p:nvPicPr>
        <p:blipFill>
          <a:blip r:embed="rId3"/>
          <a:stretch>
            <a:fillRect/>
          </a:stretch>
        </p:blipFill>
        <p:spPr>
          <a:xfrm>
            <a:off x="5844540" y="3131198"/>
            <a:ext cx="5567109" cy="2732378"/>
          </a:xfrm>
          <a:prstGeom prst="rect">
            <a:avLst/>
          </a:prstGeom>
        </p:spPr>
      </p:pic>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Grouping</a:t>
            </a:r>
          </a:p>
        </p:txBody>
      </p:sp>
    </p:spTree>
    <p:extLst>
      <p:ext uri="{BB962C8B-B14F-4D97-AF65-F5344CB8AC3E}">
        <p14:creationId xmlns:p14="http://schemas.microsoft.com/office/powerpoint/2010/main" val="6716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4" name="Picture 2">
            <a:extLst>
              <a:ext uri="{FF2B5EF4-FFF2-40B4-BE49-F238E27FC236}">
                <a16:creationId xmlns:a16="http://schemas.microsoft.com/office/drawing/2014/main" id="{22E7920D-54FC-CE2A-EDC2-0C72C642A7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19" y="1825625"/>
            <a:ext cx="902416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043F-E3AE-896C-1341-2981C089E444}"/>
              </a:ext>
            </a:extLst>
          </p:cNvPr>
          <p:cNvSpPr>
            <a:spLocks noGrp="1"/>
          </p:cNvSpPr>
          <p:nvPr>
            <p:ph type="title"/>
          </p:nvPr>
        </p:nvSpPr>
        <p:spPr/>
        <p:txBody>
          <a:bodyPr/>
          <a:lstStyle/>
          <a:p>
            <a:pPr algn="ctr"/>
            <a:r>
              <a:rPr lang="en-US" b="1" i="1" dirty="0"/>
              <a:t>Leading Driver Related Factors</a:t>
            </a:r>
          </a:p>
        </p:txBody>
      </p:sp>
      <p:pic>
        <p:nvPicPr>
          <p:cNvPr id="9" name="Content Placeholder 8">
            <a:extLst>
              <a:ext uri="{FF2B5EF4-FFF2-40B4-BE49-F238E27FC236}">
                <a16:creationId xmlns:a16="http://schemas.microsoft.com/office/drawing/2014/main" id="{C947222E-5D8D-53EF-5759-3FC7306E75C9}"/>
              </a:ext>
            </a:extLst>
          </p:cNvPr>
          <p:cNvPicPr>
            <a:picLocks noGrp="1" noChangeAspect="1"/>
          </p:cNvPicPr>
          <p:nvPr>
            <p:ph idx="1"/>
          </p:nvPr>
        </p:nvPicPr>
        <p:blipFill>
          <a:blip r:embed="rId2"/>
          <a:stretch>
            <a:fillRect/>
          </a:stretch>
        </p:blipFill>
        <p:spPr>
          <a:xfrm>
            <a:off x="2373056" y="1825625"/>
            <a:ext cx="7166488" cy="4429125"/>
          </a:xfrm>
          <a:prstGeom prst="rect">
            <a:avLst/>
          </a:prstGeom>
        </p:spPr>
      </p:pic>
    </p:spTree>
    <p:extLst>
      <p:ext uri="{BB962C8B-B14F-4D97-AF65-F5344CB8AC3E}">
        <p14:creationId xmlns:p14="http://schemas.microsoft.com/office/powerpoint/2010/main" val="125837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2</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was the state of the car before it crashed?</a:t>
            </a:r>
          </a:p>
        </p:txBody>
      </p:sp>
    </p:spTree>
    <p:extLst>
      <p:ext uri="{BB962C8B-B14F-4D97-AF65-F5344CB8AC3E}">
        <p14:creationId xmlns:p14="http://schemas.microsoft.com/office/powerpoint/2010/main" val="146540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8" name="Content Placeholder 7">
            <a:extLst>
              <a:ext uri="{FF2B5EF4-FFF2-40B4-BE49-F238E27FC236}">
                <a16:creationId xmlns:a16="http://schemas.microsoft.com/office/drawing/2014/main" id="{B848FF9A-05AC-3801-A314-0A4337386175}"/>
              </a:ext>
            </a:extLst>
          </p:cNvPr>
          <p:cNvPicPr>
            <a:picLocks noGrp="1" noChangeAspect="1"/>
          </p:cNvPicPr>
          <p:nvPr>
            <p:ph sz="quarter" idx="4"/>
          </p:nvPr>
        </p:nvPicPr>
        <p:blipFill>
          <a:blip r:embed="rId3"/>
          <a:stretch>
            <a:fillRect/>
          </a:stretch>
        </p:blipFill>
        <p:spPr>
          <a:xfrm>
            <a:off x="6290160" y="3429000"/>
            <a:ext cx="4180016" cy="1976421"/>
          </a:xfrm>
        </p:spPr>
      </p:pic>
    </p:spTree>
    <p:extLst>
      <p:ext uri="{BB962C8B-B14F-4D97-AF65-F5344CB8AC3E}">
        <p14:creationId xmlns:p14="http://schemas.microsoft.com/office/powerpoint/2010/main" val="412108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167029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4098" name="Picture 2">
            <a:extLst>
              <a:ext uri="{FF2B5EF4-FFF2-40B4-BE49-F238E27FC236}">
                <a16:creationId xmlns:a16="http://schemas.microsoft.com/office/drawing/2014/main" id="{7EC4F3A9-BF83-BDAD-EBA5-0BC7D807FE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963" y="2983615"/>
            <a:ext cx="4657369" cy="2900240"/>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BBB9A133-631A-E18F-92C4-EEB2772D89F7}"/>
              </a:ext>
            </a:extLst>
          </p:cNvPr>
          <p:cNvPicPr>
            <a:picLocks noGrp="1" noChangeAspect="1"/>
          </p:cNvPicPr>
          <p:nvPr>
            <p:ph sz="quarter" idx="4"/>
          </p:nvPr>
        </p:nvPicPr>
        <p:blipFill>
          <a:blip r:embed="rId3"/>
          <a:stretch>
            <a:fillRect/>
          </a:stretch>
        </p:blipFill>
        <p:spPr>
          <a:xfrm>
            <a:off x="5956181" y="2983615"/>
            <a:ext cx="5016500" cy="2634864"/>
          </a:xfrm>
          <a:prstGeom prst="rect">
            <a:avLst/>
          </a:prstGeom>
        </p:spPr>
      </p:pic>
    </p:spTree>
    <p:extLst>
      <p:ext uri="{BB962C8B-B14F-4D97-AF65-F5344CB8AC3E}">
        <p14:creationId xmlns:p14="http://schemas.microsoft.com/office/powerpoint/2010/main" val="28935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5" name="Content Placeholder 9">
            <a:extLst>
              <a:ext uri="{FF2B5EF4-FFF2-40B4-BE49-F238E27FC236}">
                <a16:creationId xmlns:a16="http://schemas.microsoft.com/office/drawing/2014/main" id="{53114A5E-52A8-791A-E549-C875DF2562DA}"/>
              </a:ext>
            </a:extLst>
          </p:cNvPr>
          <p:cNvPicPr>
            <a:picLocks noGrp="1" noChangeAspect="1"/>
          </p:cNvPicPr>
          <p:nvPr>
            <p:ph idx="1"/>
          </p:nvPr>
        </p:nvPicPr>
        <p:blipFill>
          <a:blip r:embed="rId2"/>
          <a:stretch>
            <a:fillRect/>
          </a:stretch>
        </p:blipFill>
        <p:spPr>
          <a:xfrm>
            <a:off x="1050925" y="1837261"/>
            <a:ext cx="9810750" cy="4405853"/>
          </a:xfrm>
          <a:prstGeom prst="rect">
            <a:avLst/>
          </a:prstGeom>
        </p:spPr>
      </p:pic>
    </p:spTree>
    <p:extLst>
      <p:ext uri="{BB962C8B-B14F-4D97-AF65-F5344CB8AC3E}">
        <p14:creationId xmlns:p14="http://schemas.microsoft.com/office/powerpoint/2010/main" val="3560228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33396592"/>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3</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is the most Frequent Time of day, accidents happen?</a:t>
            </a:r>
          </a:p>
        </p:txBody>
      </p:sp>
    </p:spTree>
    <p:extLst>
      <p:ext uri="{BB962C8B-B14F-4D97-AF65-F5344CB8AC3E}">
        <p14:creationId xmlns:p14="http://schemas.microsoft.com/office/powerpoint/2010/main" val="396572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9" name="Content Placeholder 8">
            <a:extLst>
              <a:ext uri="{FF2B5EF4-FFF2-40B4-BE49-F238E27FC236}">
                <a16:creationId xmlns:a16="http://schemas.microsoft.com/office/drawing/2014/main" id="{B55C6D5B-6B9E-9EE6-FEBF-E84E0AF0E3B2}"/>
              </a:ext>
            </a:extLst>
          </p:cNvPr>
          <p:cNvPicPr>
            <a:picLocks noGrp="1" noChangeAspect="1"/>
          </p:cNvPicPr>
          <p:nvPr>
            <p:ph sz="quarter" idx="4"/>
          </p:nvPr>
        </p:nvPicPr>
        <p:blipFill>
          <a:blip r:embed="rId3"/>
          <a:stretch>
            <a:fillRect/>
          </a:stretch>
        </p:blipFill>
        <p:spPr>
          <a:xfrm>
            <a:off x="6277751" y="3505200"/>
            <a:ext cx="4337167" cy="1782762"/>
          </a:xfrm>
        </p:spPr>
      </p:pic>
    </p:spTree>
    <p:extLst>
      <p:ext uri="{BB962C8B-B14F-4D97-AF65-F5344CB8AC3E}">
        <p14:creationId xmlns:p14="http://schemas.microsoft.com/office/powerpoint/2010/main" val="95331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sp>
        <p:nvSpPr>
          <p:cNvPr id="4" name="Text Placeholder 3">
            <a:extLst>
              <a:ext uri="{FF2B5EF4-FFF2-40B4-BE49-F238E27FC236}">
                <a16:creationId xmlns:a16="http://schemas.microsoft.com/office/drawing/2014/main" id="{73DC6A6C-136B-9B29-8788-5462203B9235}"/>
              </a:ext>
            </a:extLst>
          </p:cNvPr>
          <p:cNvSpPr>
            <a:spLocks noGrp="1"/>
          </p:cNvSpPr>
          <p:nvPr>
            <p:ph idx="1"/>
          </p:nvPr>
        </p:nvSpPr>
        <p:spPr/>
        <p:txBody>
          <a:bodyPr/>
          <a:lstStyle/>
          <a:p>
            <a:pPr marL="0" indent="0">
              <a:buNone/>
            </a:pPr>
            <a:r>
              <a:rPr lang="en-IN" dirty="0"/>
              <a:t>T</a:t>
            </a:r>
            <a:r>
              <a:rPr lang="en-US" dirty="0"/>
              <a:t>here were no Null values, so we didn’t clean</a:t>
            </a:r>
          </a:p>
        </p:txBody>
      </p:sp>
    </p:spTree>
    <p:extLst>
      <p:ext uri="{BB962C8B-B14F-4D97-AF65-F5344CB8AC3E}">
        <p14:creationId xmlns:p14="http://schemas.microsoft.com/office/powerpoint/2010/main" val="7879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11" name="Content Placeholder 10">
            <a:extLst>
              <a:ext uri="{FF2B5EF4-FFF2-40B4-BE49-F238E27FC236}">
                <a16:creationId xmlns:a16="http://schemas.microsoft.com/office/drawing/2014/main" id="{FECF5C43-5EA2-6F70-70F3-513D3DEADD81}"/>
              </a:ext>
            </a:extLst>
          </p:cNvPr>
          <p:cNvPicPr>
            <a:picLocks noGrp="1" noChangeAspect="1"/>
          </p:cNvPicPr>
          <p:nvPr>
            <p:ph idx="1"/>
          </p:nvPr>
        </p:nvPicPr>
        <p:blipFill>
          <a:blip r:embed="rId2"/>
          <a:stretch>
            <a:fillRect/>
          </a:stretch>
        </p:blipFill>
        <p:spPr>
          <a:xfrm>
            <a:off x="2255837" y="2182812"/>
            <a:ext cx="7400925" cy="3714750"/>
          </a:xfrm>
        </p:spPr>
      </p:pic>
    </p:spTree>
    <p:extLst>
      <p:ext uri="{BB962C8B-B14F-4D97-AF65-F5344CB8AC3E}">
        <p14:creationId xmlns:p14="http://schemas.microsoft.com/office/powerpoint/2010/main" val="317726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93D-EC96-6D6D-E776-9E9774AAA266}"/>
              </a:ext>
            </a:extLst>
          </p:cNvPr>
          <p:cNvSpPr>
            <a:spLocks noGrp="1"/>
          </p:cNvSpPr>
          <p:nvPr>
            <p:ph type="title"/>
          </p:nvPr>
        </p:nvSpPr>
        <p:spPr/>
        <p:txBody>
          <a:bodyPr/>
          <a:lstStyle/>
          <a:p>
            <a:r>
              <a:rPr lang="en-US" b="1" i="1" dirty="0"/>
              <a:t>Crashes according to Every Month and Year</a:t>
            </a:r>
          </a:p>
        </p:txBody>
      </p:sp>
      <p:sp>
        <p:nvSpPr>
          <p:cNvPr id="3" name="Text Placeholder 2">
            <a:extLst>
              <a:ext uri="{FF2B5EF4-FFF2-40B4-BE49-F238E27FC236}">
                <a16:creationId xmlns:a16="http://schemas.microsoft.com/office/drawing/2014/main" id="{0F6F30DD-7192-38B1-3D9E-C21D971242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9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21D-080B-4CBB-91D9-C5DC7C27AB25}"/>
              </a:ext>
            </a:extLst>
          </p:cNvPr>
          <p:cNvSpPr>
            <a:spLocks noGrp="1"/>
          </p:cNvSpPr>
          <p:nvPr>
            <p:ph type="title"/>
          </p:nvPr>
        </p:nvSpPr>
        <p:spPr/>
        <p:txBody>
          <a:bodyPr/>
          <a:lstStyle/>
          <a:p>
            <a:r>
              <a:rPr lang="en-US" b="1" i="1" dirty="0"/>
              <a:t>Recommendations</a:t>
            </a:r>
          </a:p>
        </p:txBody>
      </p:sp>
      <p:sp>
        <p:nvSpPr>
          <p:cNvPr id="3" name="Content Placeholder 2">
            <a:extLst>
              <a:ext uri="{FF2B5EF4-FFF2-40B4-BE49-F238E27FC236}">
                <a16:creationId xmlns:a16="http://schemas.microsoft.com/office/drawing/2014/main" id="{74EF3B03-CCB3-AC86-09B8-2F598B679D2E}"/>
              </a:ext>
            </a:extLst>
          </p:cNvPr>
          <p:cNvSpPr>
            <a:spLocks noGrp="1"/>
          </p:cNvSpPr>
          <p:nvPr>
            <p:ph idx="1"/>
          </p:nvPr>
        </p:nvSpPr>
        <p:spPr/>
        <p:txBody>
          <a:bodyPr>
            <a:normAutofit/>
          </a:bodyPr>
          <a:lstStyle/>
          <a:p>
            <a:r>
              <a:rPr lang="en-US" dirty="0">
                <a:effectLst/>
                <a:ea typeface="Calibri" panose="020F0502020204030204" pitchFamily="34" charset="0"/>
                <a:cs typeface="Arial" panose="020B0604020202020204" pitchFamily="34" charset="0"/>
              </a:rPr>
              <a:t>Strong restrictions and penalties can be applied to motorists who engage in any type of distraction while driving, including using their phones.</a:t>
            </a:r>
          </a:p>
          <a:p>
            <a:r>
              <a:rPr lang="en-US" dirty="0">
                <a:effectLst/>
                <a:ea typeface="Calibri" panose="020F0502020204030204" pitchFamily="34" charset="0"/>
                <a:cs typeface="Arial" panose="020B0604020202020204" pitchFamily="34" charset="0"/>
              </a:rPr>
              <a:t>Enforce rules: 3 second follow and maintaining 2–3-meter distance at stop signs.</a:t>
            </a:r>
          </a:p>
          <a:p>
            <a:r>
              <a:rPr lang="en-US" dirty="0">
                <a:effectLst/>
                <a:ea typeface="Calibri" panose="020F0502020204030204" pitchFamily="34" charset="0"/>
                <a:cs typeface="Arial" panose="020B0604020202020204" pitchFamily="34" charset="0"/>
              </a:rPr>
              <a:t>Ensure that there are police there to supervise the flow of traffic during mornings, and those who break the laws must face severe fines.</a:t>
            </a:r>
          </a:p>
          <a:p>
            <a:r>
              <a:rPr lang="en-US" dirty="0">
                <a:effectLst/>
                <a:ea typeface="Calibri" panose="020F0502020204030204" pitchFamily="34" charset="0"/>
                <a:cs typeface="Arial" panose="020B0604020202020204" pitchFamily="34" charset="0"/>
              </a:rPr>
              <a:t>Government can ensure that there are no obstructions that hold back traffic during rush hours.</a:t>
            </a:r>
          </a:p>
        </p:txBody>
      </p:sp>
    </p:spTree>
    <p:extLst>
      <p:ext uri="{BB962C8B-B14F-4D97-AF65-F5344CB8AC3E}">
        <p14:creationId xmlns:p14="http://schemas.microsoft.com/office/powerpoint/2010/main" val="78704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pPr algn="ctr"/>
            <a:r>
              <a:rPr lang="en-US" b="1" i="1" dirty="0"/>
              <a:t>Data set description</a:t>
            </a:r>
          </a:p>
        </p:txBody>
      </p:sp>
      <p:pic>
        <p:nvPicPr>
          <p:cNvPr id="6" name="Content Placeholder 5" descr="Graphical user interface, diagram&#10;&#10;Description automatically generated">
            <a:extLst>
              <a:ext uri="{FF2B5EF4-FFF2-40B4-BE49-F238E27FC236}">
                <a16:creationId xmlns:a16="http://schemas.microsoft.com/office/drawing/2014/main" id="{B68264AA-E83A-06AA-95BF-FA500783A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 t="5083" r="2652" b="3718"/>
          <a:stretch/>
        </p:blipFill>
        <p:spPr>
          <a:xfrm>
            <a:off x="1330517" y="1825625"/>
            <a:ext cx="8783609" cy="4696288"/>
          </a:xfrm>
        </p:spPr>
      </p:pic>
    </p:spTree>
    <p:extLst>
      <p:ext uri="{BB962C8B-B14F-4D97-AF65-F5344CB8AC3E}">
        <p14:creationId xmlns:p14="http://schemas.microsoft.com/office/powerpoint/2010/main" val="37068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D094C-DE0C-11C0-1535-246A6A5BFA78}"/>
              </a:ext>
            </a:extLst>
          </p:cNvPr>
          <p:cNvSpPr>
            <a:spLocks noGrp="1"/>
          </p:cNvSpPr>
          <p:nvPr>
            <p:ph type="title"/>
          </p:nvPr>
        </p:nvSpPr>
        <p:spPr/>
        <p:txBody>
          <a:bodyPr/>
          <a:lstStyle/>
          <a:p>
            <a:pPr algn="ctr"/>
            <a:r>
              <a:rPr lang="en-US" b="1" i="1" dirty="0"/>
              <a:t>Data Cleaning</a:t>
            </a:r>
          </a:p>
        </p:txBody>
      </p:sp>
      <p:sp>
        <p:nvSpPr>
          <p:cNvPr id="8" name="Content Placeholder 7">
            <a:extLst>
              <a:ext uri="{FF2B5EF4-FFF2-40B4-BE49-F238E27FC236}">
                <a16:creationId xmlns:a16="http://schemas.microsoft.com/office/drawing/2014/main" id="{0117A236-076A-3C77-7248-8AD2AE2801E1}"/>
              </a:ext>
            </a:extLst>
          </p:cNvPr>
          <p:cNvSpPr>
            <a:spLocks noGrp="1"/>
          </p:cNvSpPr>
          <p:nvPr>
            <p:ph idx="1"/>
          </p:nvPr>
        </p:nvSpPr>
        <p:spPr/>
        <p:txBody>
          <a:bodyPr/>
          <a:lstStyle/>
          <a:p>
            <a:r>
              <a:rPr lang="en-US" dirty="0"/>
              <a:t>Individual cleaning for individual analysis questions</a:t>
            </a:r>
          </a:p>
          <a:p>
            <a:r>
              <a:rPr lang="en-US" dirty="0"/>
              <a:t>Process includes Subsetting, Cleaning, and Grouping</a:t>
            </a:r>
          </a:p>
          <a:p>
            <a:pPr marL="0" indent="0">
              <a:buNone/>
            </a:pPr>
            <a:endParaRPr lang="en-US" dirty="0"/>
          </a:p>
        </p:txBody>
      </p:sp>
    </p:spTree>
    <p:extLst>
      <p:ext uri="{BB962C8B-B14F-4D97-AF65-F5344CB8AC3E}">
        <p14:creationId xmlns:p14="http://schemas.microsoft.com/office/powerpoint/2010/main" val="300298186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733</TotalTime>
  <Words>887</Words>
  <Application>Microsoft Office PowerPoint</Application>
  <PresentationFormat>Widescreen</PresentationFormat>
  <Paragraphs>93</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Bembo</vt:lpstr>
      <vt:lpstr>ArchiveVTI</vt:lpstr>
      <vt:lpstr>Analysis on Motor Vehicle Collisions</vt:lpstr>
      <vt:lpstr>Team Introduction</vt:lpstr>
      <vt:lpstr>motivation</vt:lpstr>
      <vt:lpstr>Problem statement</vt:lpstr>
      <vt:lpstr>Project Proposal</vt:lpstr>
      <vt:lpstr>Data set description</vt:lpstr>
      <vt:lpstr>Data set description</vt:lpstr>
      <vt:lpstr>Analysis Questions</vt:lpstr>
      <vt:lpstr>Data Cleaning</vt:lpstr>
      <vt:lpstr>Data Cleaning: Analysis Question 1</vt:lpstr>
      <vt:lpstr>Subsetting</vt:lpstr>
      <vt:lpstr>Dropping NA’s</vt:lpstr>
      <vt:lpstr>Grouping</vt:lpstr>
      <vt:lpstr>Which are the largest contributors to car crashes?</vt:lpstr>
      <vt:lpstr>Leading Driver Related Factors</vt:lpstr>
      <vt:lpstr>OBSERVATIONS</vt:lpstr>
      <vt:lpstr>Data Cleaning: Analysis Question 2</vt:lpstr>
      <vt:lpstr>Subsetting</vt:lpstr>
      <vt:lpstr>Dropping NA’s</vt:lpstr>
      <vt:lpstr>Grouping</vt:lpstr>
      <vt:lpstr>What was the state of the cars before they crashed?</vt:lpstr>
      <vt:lpstr>OBSERVATION</vt:lpstr>
      <vt:lpstr>Data Cleaning: Analysis Question 3</vt:lpstr>
      <vt:lpstr>Subsetting</vt:lpstr>
      <vt:lpstr>Dropping NA’s</vt:lpstr>
      <vt:lpstr>Grouping</vt:lpstr>
      <vt:lpstr>What is the relation between time and frequency of car crashes?</vt:lpstr>
      <vt:lpstr>OBSERVATION</vt:lpstr>
      <vt:lpstr>Crashes according to Every Month and Year</vt:lpstr>
      <vt:lpstr>CRASHES IN 2019</vt:lpstr>
      <vt:lpstr>CRASHES IN 2020</vt:lpstr>
      <vt:lpstr>CRASHES IN 2021</vt:lpstr>
      <vt:lpstr>OBSERVATION</vt:lpstr>
      <vt:lpstr>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Ram Sundar Thanumalaya Perumal</cp:lastModifiedBy>
  <cp:revision>37</cp:revision>
  <dcterms:created xsi:type="dcterms:W3CDTF">2023-03-24T01:09:44Z</dcterms:created>
  <dcterms:modified xsi:type="dcterms:W3CDTF">2023-04-27T20:07:14Z</dcterms:modified>
</cp:coreProperties>
</file>