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DM Sans" pitchFamily="2" charset="0"/>
      <p:regular r:id="rId23"/>
      <p:bold r:id="rId24"/>
      <p:italic r:id="rId25"/>
      <p:boldItalic r:id="rId26"/>
    </p:embeddedFont>
    <p:embeddedFont>
      <p:font typeface="The Seasons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44420-AB00-47EB-AF24-8C9A1891892C}" type="datetimeFigureOut">
              <a:rPr lang="en-ID" smtClean="0"/>
              <a:t>31/10/2023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83D45-173A-432B-A19D-F99CABF5EA62}" type="slidenum">
              <a:rPr lang="en-ID" smtClean="0"/>
              <a:t>‹#›</a:t>
            </a:fld>
            <a:endParaRPr lang="en-ID"/>
          </a:p>
        </p:txBody>
      </p:sp>
    </p:spTree>
    <p:extLst>
      <p:ext uri="{BB962C8B-B14F-4D97-AF65-F5344CB8AC3E}">
        <p14:creationId xmlns:p14="http://schemas.microsoft.com/office/powerpoint/2010/main" val="1814022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97D83D45-173A-432B-A19D-F99CABF5EA62}" type="slidenum">
              <a:rPr lang="en-ID" smtClean="0"/>
              <a:t>13</a:t>
            </a:fld>
            <a:endParaRPr lang="en-ID"/>
          </a:p>
        </p:txBody>
      </p:sp>
    </p:spTree>
    <p:extLst>
      <p:ext uri="{BB962C8B-B14F-4D97-AF65-F5344CB8AC3E}">
        <p14:creationId xmlns:p14="http://schemas.microsoft.com/office/powerpoint/2010/main" val="3753720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97D83D45-173A-432B-A19D-F99CABF5EA62}" type="slidenum">
              <a:rPr lang="en-ID" smtClean="0"/>
              <a:t>14</a:t>
            </a:fld>
            <a:endParaRPr lang="en-ID"/>
          </a:p>
        </p:txBody>
      </p:sp>
    </p:spTree>
    <p:extLst>
      <p:ext uri="{BB962C8B-B14F-4D97-AF65-F5344CB8AC3E}">
        <p14:creationId xmlns:p14="http://schemas.microsoft.com/office/powerpoint/2010/main" val="81253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97D83D45-173A-432B-A19D-F99CABF5EA62}" type="slidenum">
              <a:rPr lang="en-ID" smtClean="0"/>
              <a:t>15</a:t>
            </a:fld>
            <a:endParaRPr lang="en-ID"/>
          </a:p>
        </p:txBody>
      </p:sp>
    </p:spTree>
    <p:extLst>
      <p:ext uri="{BB962C8B-B14F-4D97-AF65-F5344CB8AC3E}">
        <p14:creationId xmlns:p14="http://schemas.microsoft.com/office/powerpoint/2010/main" val="172825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72E1A"/>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pic>
          <p:nvPicPr>
            <p:cNvPr id="3" name="Picture 3"/>
            <p:cNvPicPr>
              <a:picLocks noChangeAspect="1"/>
            </p:cNvPicPr>
            <p:nvPr/>
          </p:nvPicPr>
          <p:blipFill>
            <a:blip r:embed="rId2">
              <a:alphaModFix amt="15000"/>
            </a:blip>
            <a:srcRect t="7825" b="7825"/>
            <a:stretch>
              <a:fillRect/>
            </a:stretch>
          </p:blipFill>
          <p:spPr>
            <a:xfrm>
              <a:off x="0" y="0"/>
              <a:ext cx="24384000" cy="13716000"/>
            </a:xfrm>
            <a:prstGeom prst="rect">
              <a:avLst/>
            </a:prstGeom>
          </p:spPr>
        </p:pic>
      </p:grpSp>
      <p:sp>
        <p:nvSpPr>
          <p:cNvPr id="4" name="Freeform 4"/>
          <p:cNvSpPr/>
          <p:nvPr/>
        </p:nvSpPr>
        <p:spPr>
          <a:xfrm>
            <a:off x="16229091" y="1028700"/>
            <a:ext cx="1030209" cy="1057981"/>
          </a:xfrm>
          <a:custGeom>
            <a:avLst/>
            <a:gdLst/>
            <a:ahLst/>
            <a:cxnLst/>
            <a:rect l="l" t="t" r="r" b="b"/>
            <a:pathLst>
              <a:path w="1030209" h="1057981">
                <a:moveTo>
                  <a:pt x="0" y="0"/>
                </a:moveTo>
                <a:lnTo>
                  <a:pt x="1030209" y="0"/>
                </a:lnTo>
                <a:lnTo>
                  <a:pt x="1030209" y="1057981"/>
                </a:lnTo>
                <a:lnTo>
                  <a:pt x="0" y="10579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5" name="TextBox 5"/>
          <p:cNvSpPr txBox="1"/>
          <p:nvPr/>
        </p:nvSpPr>
        <p:spPr>
          <a:xfrm>
            <a:off x="2285498" y="2047891"/>
            <a:ext cx="13717004" cy="3981449"/>
          </a:xfrm>
          <a:prstGeom prst="rect">
            <a:avLst/>
          </a:prstGeom>
        </p:spPr>
        <p:txBody>
          <a:bodyPr lIns="0" tIns="0" rIns="0" bIns="0" rtlCol="0" anchor="t">
            <a:spAutoFit/>
          </a:bodyPr>
          <a:lstStyle/>
          <a:p>
            <a:pPr algn="ctr">
              <a:lnSpc>
                <a:spcPts val="10199"/>
              </a:lnSpc>
            </a:pPr>
            <a:r>
              <a:rPr lang="en-US" sz="9999">
                <a:solidFill>
                  <a:srgbClr val="F1C262"/>
                </a:solidFill>
                <a:latin typeface="The Seasons Bold"/>
              </a:rPr>
              <a:t>UNIT TESTING AND WHITE BOX TESTING</a:t>
            </a:r>
          </a:p>
          <a:p>
            <a:pPr algn="ctr">
              <a:lnSpc>
                <a:spcPts val="10199"/>
              </a:lnSpc>
            </a:pPr>
            <a:r>
              <a:rPr lang="en-US" sz="9999" spc="459">
                <a:solidFill>
                  <a:srgbClr val="F1C262"/>
                </a:solidFill>
                <a:latin typeface="The Seasons Bold"/>
              </a:rPr>
              <a:t> CI/CD</a:t>
            </a:r>
          </a:p>
        </p:txBody>
      </p:sp>
      <p:sp>
        <p:nvSpPr>
          <p:cNvPr id="6" name="TextBox 6"/>
          <p:cNvSpPr txBox="1"/>
          <p:nvPr/>
        </p:nvSpPr>
        <p:spPr>
          <a:xfrm>
            <a:off x="4465730" y="7434078"/>
            <a:ext cx="9356540" cy="1057275"/>
          </a:xfrm>
          <a:prstGeom prst="rect">
            <a:avLst/>
          </a:prstGeom>
        </p:spPr>
        <p:txBody>
          <a:bodyPr lIns="0" tIns="0" rIns="0" bIns="0" rtlCol="0" anchor="t">
            <a:spAutoFit/>
          </a:bodyPr>
          <a:lstStyle/>
          <a:p>
            <a:pPr algn="ctr">
              <a:lnSpc>
                <a:spcPts val="4200"/>
              </a:lnSpc>
            </a:pPr>
            <a:r>
              <a:rPr lang="en-US" sz="3000">
                <a:solidFill>
                  <a:srgbClr val="DDDCDA"/>
                </a:solidFill>
                <a:latin typeface="DM Sans"/>
              </a:rPr>
              <a:t>RAGIL RAMADHAN</a:t>
            </a:r>
          </a:p>
          <a:p>
            <a:pPr algn="ctr">
              <a:lnSpc>
                <a:spcPts val="4200"/>
              </a:lnSpc>
            </a:pPr>
            <a:r>
              <a:rPr lang="en-US" sz="3000">
                <a:solidFill>
                  <a:srgbClr val="DDDCDA"/>
                </a:solidFill>
                <a:latin typeface="DM Sans"/>
              </a:rPr>
              <a:t>(201011402305)</a:t>
            </a:r>
          </a:p>
        </p:txBody>
      </p:sp>
      <p:sp>
        <p:nvSpPr>
          <p:cNvPr id="7" name="TextBox 7"/>
          <p:cNvSpPr txBox="1"/>
          <p:nvPr/>
        </p:nvSpPr>
        <p:spPr>
          <a:xfrm>
            <a:off x="1028700" y="1125891"/>
            <a:ext cx="5156546" cy="431800"/>
          </a:xfrm>
          <a:prstGeom prst="rect">
            <a:avLst/>
          </a:prstGeom>
        </p:spPr>
        <p:txBody>
          <a:bodyPr lIns="0" tIns="0" rIns="0" bIns="0" rtlCol="0" anchor="t">
            <a:spAutoFit/>
          </a:bodyPr>
          <a:lstStyle/>
          <a:p>
            <a:pPr>
              <a:lnSpc>
                <a:spcPts val="3500"/>
              </a:lnSpc>
            </a:pPr>
            <a:r>
              <a:rPr lang="en-US" sz="2500">
                <a:solidFill>
                  <a:srgbClr val="DDDCDA"/>
                </a:solidFill>
                <a:latin typeface="DM Sans"/>
              </a:rPr>
              <a:t>TESTING QA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670" y="3229"/>
            <a:ext cx="4923997" cy="10287000"/>
            <a:chOff x="0" y="0"/>
            <a:chExt cx="1296855" cy="2709333"/>
          </a:xfrm>
        </p:grpSpPr>
        <p:sp>
          <p:nvSpPr>
            <p:cNvPr id="3" name="Freeform 3"/>
            <p:cNvSpPr/>
            <p:nvPr/>
          </p:nvSpPr>
          <p:spPr>
            <a:xfrm>
              <a:off x="0" y="0"/>
              <a:ext cx="1296855" cy="2709333"/>
            </a:xfrm>
            <a:custGeom>
              <a:avLst/>
              <a:gdLst/>
              <a:ahLst/>
              <a:cxnLst/>
              <a:rect l="l" t="t" r="r" b="b"/>
              <a:pathLst>
                <a:path w="1296855" h="2709333">
                  <a:moveTo>
                    <a:pt x="0" y="0"/>
                  </a:moveTo>
                  <a:lnTo>
                    <a:pt x="1296855" y="0"/>
                  </a:lnTo>
                  <a:lnTo>
                    <a:pt x="1296855" y="2709333"/>
                  </a:lnTo>
                  <a:lnTo>
                    <a:pt x="0" y="2709333"/>
                  </a:lnTo>
                  <a:close/>
                </a:path>
              </a:pathLst>
            </a:custGeom>
            <a:solidFill>
              <a:srgbClr val="8F3921"/>
            </a:solidFill>
          </p:spPr>
          <p:txBody>
            <a:bodyPr/>
            <a:lstStyle/>
            <a:p>
              <a:endParaRPr lang="en-ID"/>
            </a:p>
          </p:txBody>
        </p:sp>
        <p:sp>
          <p:nvSpPr>
            <p:cNvPr id="4" name="TextBox 4"/>
            <p:cNvSpPr txBox="1"/>
            <p:nvPr/>
          </p:nvSpPr>
          <p:spPr>
            <a:xfrm>
              <a:off x="0" y="-57150"/>
              <a:ext cx="1296855" cy="2766483"/>
            </a:xfrm>
            <a:prstGeom prst="rect">
              <a:avLst/>
            </a:prstGeom>
          </p:spPr>
          <p:txBody>
            <a:bodyPr lIns="50800" tIns="50800" rIns="50800" bIns="50800" rtlCol="0" anchor="ctr"/>
            <a:lstStyle/>
            <a:p>
              <a:pPr algn="ctr">
                <a:lnSpc>
                  <a:spcPts val="3500"/>
                </a:lnSpc>
              </a:pPr>
              <a:endParaRPr/>
            </a:p>
          </p:txBody>
        </p:sp>
      </p:grpSp>
      <p:sp>
        <p:nvSpPr>
          <p:cNvPr id="5" name="TextBox 5"/>
          <p:cNvSpPr txBox="1"/>
          <p:nvPr/>
        </p:nvSpPr>
        <p:spPr>
          <a:xfrm>
            <a:off x="1028700" y="680082"/>
            <a:ext cx="3895297" cy="349250"/>
          </a:xfrm>
          <a:prstGeom prst="rect">
            <a:avLst/>
          </a:prstGeom>
        </p:spPr>
        <p:txBody>
          <a:bodyPr lIns="0" tIns="0" rIns="0" bIns="0" rtlCol="0" anchor="t">
            <a:spAutoFit/>
          </a:bodyPr>
          <a:lstStyle/>
          <a:p>
            <a:pPr>
              <a:lnSpc>
                <a:spcPts val="2800"/>
              </a:lnSpc>
            </a:pPr>
            <a:r>
              <a:rPr lang="en-US" sz="2000" dirty="0">
                <a:solidFill>
                  <a:srgbClr val="F6F5F2"/>
                </a:solidFill>
                <a:latin typeface="DM Sans"/>
              </a:rPr>
              <a:t>TESTING QA</a:t>
            </a:r>
          </a:p>
        </p:txBody>
      </p:sp>
      <p:sp>
        <p:nvSpPr>
          <p:cNvPr id="9" name="TextBox 9"/>
          <p:cNvSpPr txBox="1"/>
          <p:nvPr/>
        </p:nvSpPr>
        <p:spPr>
          <a:xfrm>
            <a:off x="6553200" y="903142"/>
            <a:ext cx="9906000" cy="923330"/>
          </a:xfrm>
          <a:prstGeom prst="rect">
            <a:avLst/>
          </a:prstGeom>
        </p:spPr>
        <p:txBody>
          <a:bodyPr wrap="square" lIns="0" tIns="0" rIns="0" bIns="0" rtlCol="0" anchor="t">
            <a:spAutoFit/>
          </a:bodyPr>
          <a:lstStyle/>
          <a:p>
            <a:r>
              <a:rPr lang="en-US" sz="3000" dirty="0" err="1">
                <a:solidFill>
                  <a:schemeClr val="accent2">
                    <a:lumMod val="75000"/>
                  </a:schemeClr>
                </a:solidFill>
                <a:latin typeface="The Seasons Bold"/>
              </a:rPr>
              <a:t>Buat</a:t>
            </a:r>
            <a:r>
              <a:rPr lang="en-US" sz="3000" dirty="0">
                <a:solidFill>
                  <a:schemeClr val="accent2">
                    <a:lumMod val="75000"/>
                  </a:schemeClr>
                </a:solidFill>
                <a:latin typeface="The Seasons Bold"/>
              </a:rPr>
              <a:t> file </a:t>
            </a:r>
            <a:r>
              <a:rPr lang="en-US" sz="3000" dirty="0" err="1">
                <a:solidFill>
                  <a:schemeClr val="accent2">
                    <a:lumMod val="75000"/>
                  </a:schemeClr>
                </a:solidFill>
                <a:latin typeface="The Seasons Bold"/>
              </a:rPr>
              <a:t>dengan</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nama</a:t>
            </a:r>
            <a:r>
              <a:rPr lang="en-US" sz="3000" dirty="0">
                <a:solidFill>
                  <a:schemeClr val="accent2">
                    <a:lumMod val="75000"/>
                  </a:schemeClr>
                </a:solidFill>
                <a:latin typeface="The Seasons Bold"/>
              </a:rPr>
              <a:t> test_fuzzy.py dan </a:t>
            </a:r>
            <a:r>
              <a:rPr lang="en-US" sz="3000" dirty="0" err="1">
                <a:solidFill>
                  <a:schemeClr val="accent2">
                    <a:lumMod val="75000"/>
                  </a:schemeClr>
                </a:solidFill>
                <a:latin typeface="The Seasons Bold"/>
              </a:rPr>
              <a:t>isi</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dengan</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fungsi</a:t>
            </a:r>
            <a:r>
              <a:rPr lang="en-US" sz="3000" dirty="0">
                <a:solidFill>
                  <a:schemeClr val="accent2">
                    <a:lumMod val="75000"/>
                  </a:schemeClr>
                </a:solidFill>
                <a:latin typeface="The Seasons Bold"/>
              </a:rPr>
              <a:t> yang </a:t>
            </a:r>
            <a:r>
              <a:rPr lang="en-US" sz="3000" dirty="0" err="1">
                <a:solidFill>
                  <a:schemeClr val="accent2">
                    <a:lumMod val="75000"/>
                  </a:schemeClr>
                </a:solidFill>
                <a:latin typeface="The Seasons Bold"/>
              </a:rPr>
              <a:t>ingin</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ditest</a:t>
            </a:r>
            <a:endParaRPr lang="en-US" sz="3000" dirty="0">
              <a:solidFill>
                <a:schemeClr val="accent2">
                  <a:lumMod val="75000"/>
                </a:schemeClr>
              </a:solidFill>
              <a:latin typeface="The Seasons Bold"/>
            </a:endParaRPr>
          </a:p>
        </p:txBody>
      </p:sp>
      <p:sp>
        <p:nvSpPr>
          <p:cNvPr id="10" name="Freeform 10"/>
          <p:cNvSpPr/>
          <p:nvPr/>
        </p:nvSpPr>
        <p:spPr>
          <a:xfrm>
            <a:off x="6400800" y="8892552"/>
            <a:ext cx="10210800" cy="586596"/>
          </a:xfrm>
          <a:custGeom>
            <a:avLst/>
            <a:gdLst/>
            <a:ahLst/>
            <a:cxnLst/>
            <a:rect l="l" t="t" r="r" b="b"/>
            <a:pathLst>
              <a:path w="7316190" h="374955">
                <a:moveTo>
                  <a:pt x="0" y="0"/>
                </a:moveTo>
                <a:lnTo>
                  <a:pt x="7316190" y="0"/>
                </a:lnTo>
                <a:lnTo>
                  <a:pt x="7316190" y="374955"/>
                </a:lnTo>
                <a:lnTo>
                  <a:pt x="0" y="3749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dirty="0"/>
          </a:p>
        </p:txBody>
      </p:sp>
      <p:sp>
        <p:nvSpPr>
          <p:cNvPr id="13" name="TextBox 9">
            <a:extLst>
              <a:ext uri="{FF2B5EF4-FFF2-40B4-BE49-F238E27FC236}">
                <a16:creationId xmlns:a16="http://schemas.microsoft.com/office/drawing/2014/main" id="{4DCE37B6-BFC4-6C20-4829-80112C96FFE2}"/>
              </a:ext>
            </a:extLst>
          </p:cNvPr>
          <p:cNvSpPr txBox="1"/>
          <p:nvPr/>
        </p:nvSpPr>
        <p:spPr>
          <a:xfrm>
            <a:off x="638070" y="2417966"/>
            <a:ext cx="4320180" cy="2529840"/>
          </a:xfrm>
          <a:prstGeom prst="rect">
            <a:avLst/>
          </a:prstGeom>
        </p:spPr>
        <p:txBody>
          <a:bodyPr lIns="0" tIns="0" rIns="0" bIns="0" rtlCol="0" anchor="t">
            <a:spAutoFit/>
          </a:bodyPr>
          <a:lstStyle/>
          <a:p>
            <a:pPr>
              <a:lnSpc>
                <a:spcPts val="9630"/>
              </a:lnSpc>
            </a:pPr>
            <a:r>
              <a:rPr lang="en-US" sz="9000" dirty="0">
                <a:solidFill>
                  <a:srgbClr val="FFD682"/>
                </a:solidFill>
                <a:latin typeface="The Seasons Bold"/>
              </a:rPr>
              <a:t>Study Case</a:t>
            </a:r>
          </a:p>
        </p:txBody>
      </p:sp>
      <p:pic>
        <p:nvPicPr>
          <p:cNvPr id="7" name="Picture 6">
            <a:extLst>
              <a:ext uri="{FF2B5EF4-FFF2-40B4-BE49-F238E27FC236}">
                <a16:creationId xmlns:a16="http://schemas.microsoft.com/office/drawing/2014/main" id="{191330BA-A0F1-C472-1C21-F86B0B5A5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2417966"/>
            <a:ext cx="9703299" cy="6369377"/>
          </a:xfrm>
          <a:prstGeom prst="rect">
            <a:avLst/>
          </a:prstGeom>
        </p:spPr>
      </p:pic>
    </p:spTree>
    <p:extLst>
      <p:ext uri="{BB962C8B-B14F-4D97-AF65-F5344CB8AC3E}">
        <p14:creationId xmlns:p14="http://schemas.microsoft.com/office/powerpoint/2010/main" val="124067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670" y="3229"/>
            <a:ext cx="4923997" cy="10287000"/>
            <a:chOff x="0" y="0"/>
            <a:chExt cx="1296855" cy="2709333"/>
          </a:xfrm>
        </p:grpSpPr>
        <p:sp>
          <p:nvSpPr>
            <p:cNvPr id="3" name="Freeform 3"/>
            <p:cNvSpPr/>
            <p:nvPr/>
          </p:nvSpPr>
          <p:spPr>
            <a:xfrm>
              <a:off x="0" y="0"/>
              <a:ext cx="1296855" cy="2709333"/>
            </a:xfrm>
            <a:custGeom>
              <a:avLst/>
              <a:gdLst/>
              <a:ahLst/>
              <a:cxnLst/>
              <a:rect l="l" t="t" r="r" b="b"/>
              <a:pathLst>
                <a:path w="1296855" h="2709333">
                  <a:moveTo>
                    <a:pt x="0" y="0"/>
                  </a:moveTo>
                  <a:lnTo>
                    <a:pt x="1296855" y="0"/>
                  </a:lnTo>
                  <a:lnTo>
                    <a:pt x="1296855" y="2709333"/>
                  </a:lnTo>
                  <a:lnTo>
                    <a:pt x="0" y="2709333"/>
                  </a:lnTo>
                  <a:close/>
                </a:path>
              </a:pathLst>
            </a:custGeom>
            <a:solidFill>
              <a:srgbClr val="8F3921"/>
            </a:solidFill>
          </p:spPr>
          <p:txBody>
            <a:bodyPr/>
            <a:lstStyle/>
            <a:p>
              <a:endParaRPr lang="en-ID"/>
            </a:p>
          </p:txBody>
        </p:sp>
        <p:sp>
          <p:nvSpPr>
            <p:cNvPr id="4" name="TextBox 4"/>
            <p:cNvSpPr txBox="1"/>
            <p:nvPr/>
          </p:nvSpPr>
          <p:spPr>
            <a:xfrm>
              <a:off x="0" y="-57150"/>
              <a:ext cx="1296855" cy="2766483"/>
            </a:xfrm>
            <a:prstGeom prst="rect">
              <a:avLst/>
            </a:prstGeom>
          </p:spPr>
          <p:txBody>
            <a:bodyPr lIns="50800" tIns="50800" rIns="50800" bIns="50800" rtlCol="0" anchor="ctr"/>
            <a:lstStyle/>
            <a:p>
              <a:pPr algn="ctr">
                <a:lnSpc>
                  <a:spcPts val="3500"/>
                </a:lnSpc>
              </a:pPr>
              <a:endParaRPr/>
            </a:p>
          </p:txBody>
        </p:sp>
      </p:grpSp>
      <p:sp>
        <p:nvSpPr>
          <p:cNvPr id="5" name="TextBox 5"/>
          <p:cNvSpPr txBox="1"/>
          <p:nvPr/>
        </p:nvSpPr>
        <p:spPr>
          <a:xfrm>
            <a:off x="1028700" y="680082"/>
            <a:ext cx="3895297" cy="349250"/>
          </a:xfrm>
          <a:prstGeom prst="rect">
            <a:avLst/>
          </a:prstGeom>
        </p:spPr>
        <p:txBody>
          <a:bodyPr lIns="0" tIns="0" rIns="0" bIns="0" rtlCol="0" anchor="t">
            <a:spAutoFit/>
          </a:bodyPr>
          <a:lstStyle/>
          <a:p>
            <a:pPr>
              <a:lnSpc>
                <a:spcPts val="2800"/>
              </a:lnSpc>
            </a:pPr>
            <a:r>
              <a:rPr lang="en-US" sz="2000" dirty="0">
                <a:solidFill>
                  <a:srgbClr val="F6F5F2"/>
                </a:solidFill>
                <a:latin typeface="DM Sans"/>
              </a:rPr>
              <a:t>TESTING QA</a:t>
            </a:r>
          </a:p>
        </p:txBody>
      </p:sp>
      <p:sp>
        <p:nvSpPr>
          <p:cNvPr id="9" name="TextBox 9"/>
          <p:cNvSpPr txBox="1"/>
          <p:nvPr/>
        </p:nvSpPr>
        <p:spPr>
          <a:xfrm>
            <a:off x="6553200" y="903142"/>
            <a:ext cx="9906000" cy="923330"/>
          </a:xfrm>
          <a:prstGeom prst="rect">
            <a:avLst/>
          </a:prstGeom>
        </p:spPr>
        <p:txBody>
          <a:bodyPr wrap="square" lIns="0" tIns="0" rIns="0" bIns="0" rtlCol="0" anchor="t">
            <a:spAutoFit/>
          </a:bodyPr>
          <a:lstStyle/>
          <a:p>
            <a:r>
              <a:rPr lang="en-US" sz="3000" dirty="0">
                <a:solidFill>
                  <a:schemeClr val="accent2">
                    <a:lumMod val="75000"/>
                  </a:schemeClr>
                </a:solidFill>
                <a:latin typeface="The Seasons Bold"/>
              </a:rPr>
              <a:t>Buka terminal </a:t>
            </a:r>
            <a:r>
              <a:rPr lang="en-US" sz="3000" dirty="0" err="1">
                <a:solidFill>
                  <a:schemeClr val="accent2">
                    <a:lumMod val="75000"/>
                  </a:schemeClr>
                </a:solidFill>
                <a:latin typeface="The Seasons Bold"/>
              </a:rPr>
              <a:t>ketik</a:t>
            </a:r>
            <a:r>
              <a:rPr lang="en-US" sz="3000" dirty="0">
                <a:solidFill>
                  <a:schemeClr val="accent2">
                    <a:lumMod val="75000"/>
                  </a:schemeClr>
                </a:solidFill>
                <a:latin typeface="The Seasons Bold"/>
              </a:rPr>
              <a:t> python test_fuzzy.py </a:t>
            </a:r>
            <a:r>
              <a:rPr lang="en-US" sz="3000" dirty="0" err="1">
                <a:solidFill>
                  <a:schemeClr val="accent2">
                    <a:lumMod val="75000"/>
                  </a:schemeClr>
                </a:solidFill>
                <a:latin typeface="The Seasons Bold"/>
              </a:rPr>
              <a:t>untuk</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melakukan</a:t>
            </a:r>
            <a:r>
              <a:rPr lang="en-US" sz="3000" dirty="0">
                <a:solidFill>
                  <a:schemeClr val="accent2">
                    <a:lumMod val="75000"/>
                  </a:schemeClr>
                </a:solidFill>
                <a:latin typeface="The Seasons Bold"/>
              </a:rPr>
              <a:t> testing di local</a:t>
            </a:r>
          </a:p>
        </p:txBody>
      </p:sp>
      <p:sp>
        <p:nvSpPr>
          <p:cNvPr id="10" name="Freeform 10"/>
          <p:cNvSpPr/>
          <p:nvPr/>
        </p:nvSpPr>
        <p:spPr>
          <a:xfrm>
            <a:off x="6400800" y="8892552"/>
            <a:ext cx="10210800" cy="586596"/>
          </a:xfrm>
          <a:custGeom>
            <a:avLst/>
            <a:gdLst/>
            <a:ahLst/>
            <a:cxnLst/>
            <a:rect l="l" t="t" r="r" b="b"/>
            <a:pathLst>
              <a:path w="7316190" h="374955">
                <a:moveTo>
                  <a:pt x="0" y="0"/>
                </a:moveTo>
                <a:lnTo>
                  <a:pt x="7316190" y="0"/>
                </a:lnTo>
                <a:lnTo>
                  <a:pt x="7316190" y="374955"/>
                </a:lnTo>
                <a:lnTo>
                  <a:pt x="0" y="3749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dirty="0"/>
          </a:p>
        </p:txBody>
      </p:sp>
      <p:sp>
        <p:nvSpPr>
          <p:cNvPr id="13" name="TextBox 9">
            <a:extLst>
              <a:ext uri="{FF2B5EF4-FFF2-40B4-BE49-F238E27FC236}">
                <a16:creationId xmlns:a16="http://schemas.microsoft.com/office/drawing/2014/main" id="{4DCE37B6-BFC4-6C20-4829-80112C96FFE2}"/>
              </a:ext>
            </a:extLst>
          </p:cNvPr>
          <p:cNvSpPr txBox="1"/>
          <p:nvPr/>
        </p:nvSpPr>
        <p:spPr>
          <a:xfrm>
            <a:off x="638070" y="2417966"/>
            <a:ext cx="4320180" cy="2529840"/>
          </a:xfrm>
          <a:prstGeom prst="rect">
            <a:avLst/>
          </a:prstGeom>
        </p:spPr>
        <p:txBody>
          <a:bodyPr lIns="0" tIns="0" rIns="0" bIns="0" rtlCol="0" anchor="t">
            <a:spAutoFit/>
          </a:bodyPr>
          <a:lstStyle/>
          <a:p>
            <a:pPr>
              <a:lnSpc>
                <a:spcPts val="9630"/>
              </a:lnSpc>
            </a:pPr>
            <a:r>
              <a:rPr lang="en-US" sz="9000" dirty="0">
                <a:solidFill>
                  <a:srgbClr val="FFD682"/>
                </a:solidFill>
                <a:latin typeface="The Seasons Bold"/>
              </a:rPr>
              <a:t>Study Case</a:t>
            </a:r>
          </a:p>
        </p:txBody>
      </p:sp>
      <p:pic>
        <p:nvPicPr>
          <p:cNvPr id="8" name="Picture 7">
            <a:extLst>
              <a:ext uri="{FF2B5EF4-FFF2-40B4-BE49-F238E27FC236}">
                <a16:creationId xmlns:a16="http://schemas.microsoft.com/office/drawing/2014/main" id="{489B7106-34AE-5F56-E840-73FEA9482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1850" y="2417966"/>
            <a:ext cx="9728700" cy="6401129"/>
          </a:xfrm>
          <a:prstGeom prst="rect">
            <a:avLst/>
          </a:prstGeom>
        </p:spPr>
      </p:pic>
    </p:spTree>
    <p:extLst>
      <p:ext uri="{BB962C8B-B14F-4D97-AF65-F5344CB8AC3E}">
        <p14:creationId xmlns:p14="http://schemas.microsoft.com/office/powerpoint/2010/main" val="82352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670" y="3229"/>
            <a:ext cx="4923997" cy="10287000"/>
            <a:chOff x="0" y="0"/>
            <a:chExt cx="1296855" cy="2709333"/>
          </a:xfrm>
        </p:grpSpPr>
        <p:sp>
          <p:nvSpPr>
            <p:cNvPr id="3" name="Freeform 3"/>
            <p:cNvSpPr/>
            <p:nvPr/>
          </p:nvSpPr>
          <p:spPr>
            <a:xfrm>
              <a:off x="0" y="0"/>
              <a:ext cx="1296855" cy="2709333"/>
            </a:xfrm>
            <a:custGeom>
              <a:avLst/>
              <a:gdLst/>
              <a:ahLst/>
              <a:cxnLst/>
              <a:rect l="l" t="t" r="r" b="b"/>
              <a:pathLst>
                <a:path w="1296855" h="2709333">
                  <a:moveTo>
                    <a:pt x="0" y="0"/>
                  </a:moveTo>
                  <a:lnTo>
                    <a:pt x="1296855" y="0"/>
                  </a:lnTo>
                  <a:lnTo>
                    <a:pt x="1296855" y="2709333"/>
                  </a:lnTo>
                  <a:lnTo>
                    <a:pt x="0" y="2709333"/>
                  </a:lnTo>
                  <a:close/>
                </a:path>
              </a:pathLst>
            </a:custGeom>
            <a:solidFill>
              <a:srgbClr val="8F3921"/>
            </a:solidFill>
          </p:spPr>
          <p:txBody>
            <a:bodyPr/>
            <a:lstStyle/>
            <a:p>
              <a:endParaRPr lang="en-ID"/>
            </a:p>
          </p:txBody>
        </p:sp>
        <p:sp>
          <p:nvSpPr>
            <p:cNvPr id="4" name="TextBox 4"/>
            <p:cNvSpPr txBox="1"/>
            <p:nvPr/>
          </p:nvSpPr>
          <p:spPr>
            <a:xfrm>
              <a:off x="0" y="-57150"/>
              <a:ext cx="1296855" cy="2766483"/>
            </a:xfrm>
            <a:prstGeom prst="rect">
              <a:avLst/>
            </a:prstGeom>
          </p:spPr>
          <p:txBody>
            <a:bodyPr lIns="50800" tIns="50800" rIns="50800" bIns="50800" rtlCol="0" anchor="ctr"/>
            <a:lstStyle/>
            <a:p>
              <a:pPr algn="ctr">
                <a:lnSpc>
                  <a:spcPts val="3500"/>
                </a:lnSpc>
              </a:pPr>
              <a:endParaRPr/>
            </a:p>
          </p:txBody>
        </p:sp>
      </p:grpSp>
      <p:sp>
        <p:nvSpPr>
          <p:cNvPr id="5" name="TextBox 5"/>
          <p:cNvSpPr txBox="1"/>
          <p:nvPr/>
        </p:nvSpPr>
        <p:spPr>
          <a:xfrm>
            <a:off x="1028700" y="680082"/>
            <a:ext cx="3895297" cy="349250"/>
          </a:xfrm>
          <a:prstGeom prst="rect">
            <a:avLst/>
          </a:prstGeom>
        </p:spPr>
        <p:txBody>
          <a:bodyPr lIns="0" tIns="0" rIns="0" bIns="0" rtlCol="0" anchor="t">
            <a:spAutoFit/>
          </a:bodyPr>
          <a:lstStyle/>
          <a:p>
            <a:pPr>
              <a:lnSpc>
                <a:spcPts val="2800"/>
              </a:lnSpc>
            </a:pPr>
            <a:r>
              <a:rPr lang="en-US" sz="2000" dirty="0">
                <a:solidFill>
                  <a:srgbClr val="F6F5F2"/>
                </a:solidFill>
                <a:latin typeface="DM Sans"/>
              </a:rPr>
              <a:t>TESTING QA</a:t>
            </a:r>
          </a:p>
        </p:txBody>
      </p:sp>
      <p:sp>
        <p:nvSpPr>
          <p:cNvPr id="9" name="TextBox 9"/>
          <p:cNvSpPr txBox="1"/>
          <p:nvPr/>
        </p:nvSpPr>
        <p:spPr>
          <a:xfrm>
            <a:off x="6553200" y="903142"/>
            <a:ext cx="9906000" cy="461665"/>
          </a:xfrm>
          <a:prstGeom prst="rect">
            <a:avLst/>
          </a:prstGeom>
        </p:spPr>
        <p:txBody>
          <a:bodyPr wrap="square" lIns="0" tIns="0" rIns="0" bIns="0" rtlCol="0" anchor="t">
            <a:spAutoFit/>
          </a:bodyPr>
          <a:lstStyle/>
          <a:p>
            <a:r>
              <a:rPr lang="en-US" sz="3000" dirty="0">
                <a:solidFill>
                  <a:schemeClr val="accent2">
                    <a:lumMod val="75000"/>
                  </a:schemeClr>
                </a:solidFill>
                <a:latin typeface="The Seasons Bold"/>
              </a:rPr>
              <a:t>Buka </a:t>
            </a:r>
            <a:r>
              <a:rPr lang="en-US" sz="3000" dirty="0" err="1">
                <a:solidFill>
                  <a:schemeClr val="accent2">
                    <a:lumMod val="75000"/>
                  </a:schemeClr>
                </a:solidFill>
                <a:latin typeface="The Seasons Bold"/>
              </a:rPr>
              <a:t>github</a:t>
            </a:r>
            <a:r>
              <a:rPr lang="en-US" sz="3000" dirty="0">
                <a:solidFill>
                  <a:schemeClr val="accent2">
                    <a:lumMod val="75000"/>
                  </a:schemeClr>
                </a:solidFill>
                <a:latin typeface="The Seasons Bold"/>
              </a:rPr>
              <a:t> dan </a:t>
            </a:r>
            <a:r>
              <a:rPr lang="en-US" sz="3000" dirty="0" err="1">
                <a:solidFill>
                  <a:schemeClr val="accent2">
                    <a:lumMod val="75000"/>
                  </a:schemeClr>
                </a:solidFill>
                <a:latin typeface="The Seasons Bold"/>
              </a:rPr>
              <a:t>buat</a:t>
            </a:r>
            <a:r>
              <a:rPr lang="en-US" sz="3000" dirty="0">
                <a:solidFill>
                  <a:schemeClr val="accent2">
                    <a:lumMod val="75000"/>
                  </a:schemeClr>
                </a:solidFill>
                <a:latin typeface="The Seasons Bold"/>
              </a:rPr>
              <a:t> new repository</a:t>
            </a:r>
          </a:p>
        </p:txBody>
      </p:sp>
      <p:sp>
        <p:nvSpPr>
          <p:cNvPr id="13" name="TextBox 9">
            <a:extLst>
              <a:ext uri="{FF2B5EF4-FFF2-40B4-BE49-F238E27FC236}">
                <a16:creationId xmlns:a16="http://schemas.microsoft.com/office/drawing/2014/main" id="{4DCE37B6-BFC4-6C20-4829-80112C96FFE2}"/>
              </a:ext>
            </a:extLst>
          </p:cNvPr>
          <p:cNvSpPr txBox="1"/>
          <p:nvPr/>
        </p:nvSpPr>
        <p:spPr>
          <a:xfrm>
            <a:off x="638070" y="2417966"/>
            <a:ext cx="4320180" cy="2529840"/>
          </a:xfrm>
          <a:prstGeom prst="rect">
            <a:avLst/>
          </a:prstGeom>
        </p:spPr>
        <p:txBody>
          <a:bodyPr lIns="0" tIns="0" rIns="0" bIns="0" rtlCol="0" anchor="t">
            <a:spAutoFit/>
          </a:bodyPr>
          <a:lstStyle/>
          <a:p>
            <a:pPr>
              <a:lnSpc>
                <a:spcPts val="9630"/>
              </a:lnSpc>
            </a:pPr>
            <a:r>
              <a:rPr lang="en-US" sz="9000" dirty="0">
                <a:solidFill>
                  <a:srgbClr val="FFD682"/>
                </a:solidFill>
                <a:latin typeface="The Seasons Bold"/>
              </a:rPr>
              <a:t>Study Case</a:t>
            </a:r>
          </a:p>
        </p:txBody>
      </p:sp>
      <p:pic>
        <p:nvPicPr>
          <p:cNvPr id="7" name="Picture 6">
            <a:extLst>
              <a:ext uri="{FF2B5EF4-FFF2-40B4-BE49-F238E27FC236}">
                <a16:creationId xmlns:a16="http://schemas.microsoft.com/office/drawing/2014/main" id="{36C056FC-F83D-7D38-DFA9-508665D01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640" y="2240515"/>
            <a:ext cx="10764040" cy="5623089"/>
          </a:xfrm>
          <a:prstGeom prst="rect">
            <a:avLst/>
          </a:prstGeom>
        </p:spPr>
      </p:pic>
      <p:sp>
        <p:nvSpPr>
          <p:cNvPr id="10" name="Freeform 10"/>
          <p:cNvSpPr/>
          <p:nvPr/>
        </p:nvSpPr>
        <p:spPr>
          <a:xfrm>
            <a:off x="5715000" y="8049046"/>
            <a:ext cx="11573826" cy="828254"/>
          </a:xfrm>
          <a:custGeom>
            <a:avLst/>
            <a:gdLst/>
            <a:ahLst/>
            <a:cxnLst/>
            <a:rect l="l" t="t" r="r" b="b"/>
            <a:pathLst>
              <a:path w="7316190" h="374955">
                <a:moveTo>
                  <a:pt x="0" y="0"/>
                </a:moveTo>
                <a:lnTo>
                  <a:pt x="7316190" y="0"/>
                </a:lnTo>
                <a:lnTo>
                  <a:pt x="7316190" y="374955"/>
                </a:lnTo>
                <a:lnTo>
                  <a:pt x="0" y="3749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dirty="0"/>
          </a:p>
        </p:txBody>
      </p:sp>
    </p:spTree>
    <p:extLst>
      <p:ext uri="{BB962C8B-B14F-4D97-AF65-F5344CB8AC3E}">
        <p14:creationId xmlns:p14="http://schemas.microsoft.com/office/powerpoint/2010/main" val="230531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670" y="3229"/>
            <a:ext cx="4923997" cy="10287000"/>
            <a:chOff x="0" y="0"/>
            <a:chExt cx="1296855" cy="2709333"/>
          </a:xfrm>
        </p:grpSpPr>
        <p:sp>
          <p:nvSpPr>
            <p:cNvPr id="3" name="Freeform 3"/>
            <p:cNvSpPr/>
            <p:nvPr/>
          </p:nvSpPr>
          <p:spPr>
            <a:xfrm>
              <a:off x="0" y="0"/>
              <a:ext cx="1296855" cy="2709333"/>
            </a:xfrm>
            <a:custGeom>
              <a:avLst/>
              <a:gdLst/>
              <a:ahLst/>
              <a:cxnLst/>
              <a:rect l="l" t="t" r="r" b="b"/>
              <a:pathLst>
                <a:path w="1296855" h="2709333">
                  <a:moveTo>
                    <a:pt x="0" y="0"/>
                  </a:moveTo>
                  <a:lnTo>
                    <a:pt x="1296855" y="0"/>
                  </a:lnTo>
                  <a:lnTo>
                    <a:pt x="1296855" y="2709333"/>
                  </a:lnTo>
                  <a:lnTo>
                    <a:pt x="0" y="2709333"/>
                  </a:lnTo>
                  <a:close/>
                </a:path>
              </a:pathLst>
            </a:custGeom>
            <a:solidFill>
              <a:srgbClr val="8F3921"/>
            </a:solidFill>
          </p:spPr>
          <p:txBody>
            <a:bodyPr/>
            <a:lstStyle/>
            <a:p>
              <a:endParaRPr lang="en-ID"/>
            </a:p>
          </p:txBody>
        </p:sp>
        <p:sp>
          <p:nvSpPr>
            <p:cNvPr id="4" name="TextBox 4"/>
            <p:cNvSpPr txBox="1"/>
            <p:nvPr/>
          </p:nvSpPr>
          <p:spPr>
            <a:xfrm>
              <a:off x="0" y="-57150"/>
              <a:ext cx="1296855" cy="2766483"/>
            </a:xfrm>
            <a:prstGeom prst="rect">
              <a:avLst/>
            </a:prstGeom>
          </p:spPr>
          <p:txBody>
            <a:bodyPr lIns="50800" tIns="50800" rIns="50800" bIns="50800" rtlCol="0" anchor="ctr"/>
            <a:lstStyle/>
            <a:p>
              <a:pPr algn="ctr">
                <a:lnSpc>
                  <a:spcPts val="3500"/>
                </a:lnSpc>
              </a:pPr>
              <a:endParaRPr/>
            </a:p>
          </p:txBody>
        </p:sp>
      </p:grpSp>
      <p:sp>
        <p:nvSpPr>
          <p:cNvPr id="5" name="TextBox 5"/>
          <p:cNvSpPr txBox="1"/>
          <p:nvPr/>
        </p:nvSpPr>
        <p:spPr>
          <a:xfrm>
            <a:off x="1028700" y="680082"/>
            <a:ext cx="3895297" cy="349250"/>
          </a:xfrm>
          <a:prstGeom prst="rect">
            <a:avLst/>
          </a:prstGeom>
        </p:spPr>
        <p:txBody>
          <a:bodyPr lIns="0" tIns="0" rIns="0" bIns="0" rtlCol="0" anchor="t">
            <a:spAutoFit/>
          </a:bodyPr>
          <a:lstStyle/>
          <a:p>
            <a:pPr>
              <a:lnSpc>
                <a:spcPts val="2800"/>
              </a:lnSpc>
            </a:pPr>
            <a:r>
              <a:rPr lang="en-US" sz="2000" dirty="0">
                <a:solidFill>
                  <a:srgbClr val="F6F5F2"/>
                </a:solidFill>
                <a:latin typeface="DM Sans"/>
              </a:rPr>
              <a:t>TESTING QA</a:t>
            </a:r>
          </a:p>
        </p:txBody>
      </p:sp>
      <p:sp>
        <p:nvSpPr>
          <p:cNvPr id="9" name="TextBox 9"/>
          <p:cNvSpPr txBox="1"/>
          <p:nvPr/>
        </p:nvSpPr>
        <p:spPr>
          <a:xfrm>
            <a:off x="6553200" y="903142"/>
            <a:ext cx="9906000" cy="461665"/>
          </a:xfrm>
          <a:prstGeom prst="rect">
            <a:avLst/>
          </a:prstGeom>
        </p:spPr>
        <p:txBody>
          <a:bodyPr wrap="square" lIns="0" tIns="0" rIns="0" bIns="0" rtlCol="0" anchor="t">
            <a:spAutoFit/>
          </a:bodyPr>
          <a:lstStyle/>
          <a:p>
            <a:r>
              <a:rPr lang="en-US" sz="3000" dirty="0" err="1">
                <a:solidFill>
                  <a:schemeClr val="accent2">
                    <a:lumMod val="75000"/>
                  </a:schemeClr>
                </a:solidFill>
                <a:latin typeface="The Seasons Bold"/>
              </a:rPr>
              <a:t>Setelah</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buat</a:t>
            </a:r>
            <a:r>
              <a:rPr lang="en-US" sz="3000" dirty="0">
                <a:solidFill>
                  <a:schemeClr val="accent2">
                    <a:lumMod val="75000"/>
                  </a:schemeClr>
                </a:solidFill>
                <a:latin typeface="The Seasons Bold"/>
              </a:rPr>
              <a:t> new repository ,</a:t>
            </a:r>
            <a:r>
              <a:rPr lang="en-US" sz="3000" dirty="0" err="1">
                <a:solidFill>
                  <a:schemeClr val="accent2">
                    <a:lumMod val="75000"/>
                  </a:schemeClr>
                </a:solidFill>
                <a:latin typeface="The Seasons Bold"/>
              </a:rPr>
              <a:t>lalu</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masukan</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filenya</a:t>
            </a:r>
            <a:endParaRPr lang="en-US" sz="3000" dirty="0">
              <a:solidFill>
                <a:schemeClr val="accent2">
                  <a:lumMod val="75000"/>
                </a:schemeClr>
              </a:solidFill>
              <a:latin typeface="The Seasons Bold"/>
            </a:endParaRPr>
          </a:p>
        </p:txBody>
      </p:sp>
      <p:sp>
        <p:nvSpPr>
          <p:cNvPr id="13" name="TextBox 9">
            <a:extLst>
              <a:ext uri="{FF2B5EF4-FFF2-40B4-BE49-F238E27FC236}">
                <a16:creationId xmlns:a16="http://schemas.microsoft.com/office/drawing/2014/main" id="{4DCE37B6-BFC4-6C20-4829-80112C96FFE2}"/>
              </a:ext>
            </a:extLst>
          </p:cNvPr>
          <p:cNvSpPr txBox="1"/>
          <p:nvPr/>
        </p:nvSpPr>
        <p:spPr>
          <a:xfrm>
            <a:off x="638070" y="2417966"/>
            <a:ext cx="4320180" cy="2529840"/>
          </a:xfrm>
          <a:prstGeom prst="rect">
            <a:avLst/>
          </a:prstGeom>
        </p:spPr>
        <p:txBody>
          <a:bodyPr lIns="0" tIns="0" rIns="0" bIns="0" rtlCol="0" anchor="t">
            <a:spAutoFit/>
          </a:bodyPr>
          <a:lstStyle/>
          <a:p>
            <a:pPr>
              <a:lnSpc>
                <a:spcPts val="9630"/>
              </a:lnSpc>
            </a:pPr>
            <a:r>
              <a:rPr lang="en-US" sz="9000" dirty="0">
                <a:solidFill>
                  <a:srgbClr val="FFD682"/>
                </a:solidFill>
                <a:latin typeface="The Seasons Bold"/>
              </a:rPr>
              <a:t>Study Case</a:t>
            </a:r>
          </a:p>
        </p:txBody>
      </p:sp>
      <p:sp>
        <p:nvSpPr>
          <p:cNvPr id="10" name="Freeform 10"/>
          <p:cNvSpPr/>
          <p:nvPr/>
        </p:nvSpPr>
        <p:spPr>
          <a:xfrm>
            <a:off x="6172200" y="7581900"/>
            <a:ext cx="10896600" cy="762000"/>
          </a:xfrm>
          <a:custGeom>
            <a:avLst/>
            <a:gdLst/>
            <a:ahLst/>
            <a:cxnLst/>
            <a:rect l="l" t="t" r="r" b="b"/>
            <a:pathLst>
              <a:path w="7316190" h="374955">
                <a:moveTo>
                  <a:pt x="0" y="0"/>
                </a:moveTo>
                <a:lnTo>
                  <a:pt x="7316190" y="0"/>
                </a:lnTo>
                <a:lnTo>
                  <a:pt x="7316190" y="374955"/>
                </a:lnTo>
                <a:lnTo>
                  <a:pt x="0" y="3749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dirty="0"/>
          </a:p>
        </p:txBody>
      </p:sp>
      <p:pic>
        <p:nvPicPr>
          <p:cNvPr id="8" name="Picture 7">
            <a:extLst>
              <a:ext uri="{FF2B5EF4-FFF2-40B4-BE49-F238E27FC236}">
                <a16:creationId xmlns:a16="http://schemas.microsoft.com/office/drawing/2014/main" id="{B3E5DFE4-3286-B668-3F26-841D239D8A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4489" y="3117581"/>
            <a:ext cx="10409511" cy="4464319"/>
          </a:xfrm>
          <a:prstGeom prst="rect">
            <a:avLst/>
          </a:prstGeom>
        </p:spPr>
      </p:pic>
    </p:spTree>
    <p:extLst>
      <p:ext uri="{BB962C8B-B14F-4D97-AF65-F5344CB8AC3E}">
        <p14:creationId xmlns:p14="http://schemas.microsoft.com/office/powerpoint/2010/main" val="240549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670" y="3229"/>
            <a:ext cx="4923997" cy="10287000"/>
            <a:chOff x="0" y="0"/>
            <a:chExt cx="1296855" cy="2709333"/>
          </a:xfrm>
        </p:grpSpPr>
        <p:sp>
          <p:nvSpPr>
            <p:cNvPr id="3" name="Freeform 3"/>
            <p:cNvSpPr/>
            <p:nvPr/>
          </p:nvSpPr>
          <p:spPr>
            <a:xfrm>
              <a:off x="0" y="0"/>
              <a:ext cx="1296855" cy="2709333"/>
            </a:xfrm>
            <a:custGeom>
              <a:avLst/>
              <a:gdLst/>
              <a:ahLst/>
              <a:cxnLst/>
              <a:rect l="l" t="t" r="r" b="b"/>
              <a:pathLst>
                <a:path w="1296855" h="2709333">
                  <a:moveTo>
                    <a:pt x="0" y="0"/>
                  </a:moveTo>
                  <a:lnTo>
                    <a:pt x="1296855" y="0"/>
                  </a:lnTo>
                  <a:lnTo>
                    <a:pt x="1296855" y="2709333"/>
                  </a:lnTo>
                  <a:lnTo>
                    <a:pt x="0" y="2709333"/>
                  </a:lnTo>
                  <a:close/>
                </a:path>
              </a:pathLst>
            </a:custGeom>
            <a:solidFill>
              <a:srgbClr val="8F3921"/>
            </a:solidFill>
          </p:spPr>
          <p:txBody>
            <a:bodyPr/>
            <a:lstStyle/>
            <a:p>
              <a:endParaRPr lang="en-ID"/>
            </a:p>
          </p:txBody>
        </p:sp>
        <p:sp>
          <p:nvSpPr>
            <p:cNvPr id="4" name="TextBox 4"/>
            <p:cNvSpPr txBox="1"/>
            <p:nvPr/>
          </p:nvSpPr>
          <p:spPr>
            <a:xfrm>
              <a:off x="0" y="-57150"/>
              <a:ext cx="1296855" cy="2766483"/>
            </a:xfrm>
            <a:prstGeom prst="rect">
              <a:avLst/>
            </a:prstGeom>
          </p:spPr>
          <p:txBody>
            <a:bodyPr lIns="50800" tIns="50800" rIns="50800" bIns="50800" rtlCol="0" anchor="ctr"/>
            <a:lstStyle/>
            <a:p>
              <a:pPr algn="ctr">
                <a:lnSpc>
                  <a:spcPts val="3500"/>
                </a:lnSpc>
              </a:pPr>
              <a:endParaRPr/>
            </a:p>
          </p:txBody>
        </p:sp>
      </p:grpSp>
      <p:sp>
        <p:nvSpPr>
          <p:cNvPr id="5" name="TextBox 5"/>
          <p:cNvSpPr txBox="1"/>
          <p:nvPr/>
        </p:nvSpPr>
        <p:spPr>
          <a:xfrm>
            <a:off x="1028700" y="680082"/>
            <a:ext cx="3895297" cy="349250"/>
          </a:xfrm>
          <a:prstGeom prst="rect">
            <a:avLst/>
          </a:prstGeom>
        </p:spPr>
        <p:txBody>
          <a:bodyPr lIns="0" tIns="0" rIns="0" bIns="0" rtlCol="0" anchor="t">
            <a:spAutoFit/>
          </a:bodyPr>
          <a:lstStyle/>
          <a:p>
            <a:pPr>
              <a:lnSpc>
                <a:spcPts val="2800"/>
              </a:lnSpc>
            </a:pPr>
            <a:r>
              <a:rPr lang="en-US" sz="2000" dirty="0">
                <a:solidFill>
                  <a:srgbClr val="F6F5F2"/>
                </a:solidFill>
                <a:latin typeface="DM Sans"/>
              </a:rPr>
              <a:t>TESTING QA</a:t>
            </a:r>
          </a:p>
        </p:txBody>
      </p:sp>
      <p:sp>
        <p:nvSpPr>
          <p:cNvPr id="9" name="TextBox 9"/>
          <p:cNvSpPr txBox="1"/>
          <p:nvPr/>
        </p:nvSpPr>
        <p:spPr>
          <a:xfrm>
            <a:off x="6553200" y="903142"/>
            <a:ext cx="9906000" cy="923330"/>
          </a:xfrm>
          <a:prstGeom prst="rect">
            <a:avLst/>
          </a:prstGeom>
        </p:spPr>
        <p:txBody>
          <a:bodyPr wrap="square" lIns="0" tIns="0" rIns="0" bIns="0" rtlCol="0" anchor="t">
            <a:spAutoFit/>
          </a:bodyPr>
          <a:lstStyle/>
          <a:p>
            <a:r>
              <a:rPr lang="en-US" sz="3000" dirty="0" err="1">
                <a:solidFill>
                  <a:schemeClr val="accent2">
                    <a:lumMod val="75000"/>
                  </a:schemeClr>
                </a:solidFill>
                <a:latin typeface="The Seasons Bold"/>
              </a:rPr>
              <a:t>Setelah</a:t>
            </a:r>
            <a:r>
              <a:rPr lang="en-US" sz="3000" dirty="0">
                <a:solidFill>
                  <a:schemeClr val="accent2">
                    <a:lumMod val="75000"/>
                  </a:schemeClr>
                </a:solidFill>
                <a:latin typeface="The Seasons Bold"/>
              </a:rPr>
              <a:t> itu </a:t>
            </a:r>
            <a:r>
              <a:rPr lang="en-US" sz="3000" dirty="0" err="1">
                <a:solidFill>
                  <a:schemeClr val="accent2">
                    <a:lumMod val="75000"/>
                  </a:schemeClr>
                </a:solidFill>
                <a:latin typeface="The Seasons Bold"/>
              </a:rPr>
              <a:t>ke</a:t>
            </a:r>
            <a:r>
              <a:rPr lang="en-US" sz="3000" dirty="0">
                <a:solidFill>
                  <a:schemeClr val="accent2">
                    <a:lumMod val="75000"/>
                  </a:schemeClr>
                </a:solidFill>
                <a:latin typeface="The Seasons Bold"/>
              </a:rPr>
              <a:t> tab action </a:t>
            </a:r>
            <a:r>
              <a:rPr lang="en-US" sz="3000" dirty="0" err="1">
                <a:solidFill>
                  <a:schemeClr val="accent2">
                    <a:lumMod val="75000"/>
                  </a:schemeClr>
                </a:solidFill>
                <a:latin typeface="The Seasons Bold"/>
              </a:rPr>
              <a:t>lalu</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pilih</a:t>
            </a:r>
            <a:r>
              <a:rPr lang="en-US" sz="3000" dirty="0">
                <a:solidFill>
                  <a:schemeClr val="accent2">
                    <a:lumMod val="75000"/>
                  </a:schemeClr>
                </a:solidFill>
                <a:latin typeface="The Seasons Bold"/>
              </a:rPr>
              <a:t> Python Application </a:t>
            </a:r>
            <a:r>
              <a:rPr lang="en-US" sz="3000" dirty="0" err="1">
                <a:solidFill>
                  <a:schemeClr val="accent2">
                    <a:lumMod val="75000"/>
                  </a:schemeClr>
                </a:solidFill>
                <a:latin typeface="The Seasons Bold"/>
              </a:rPr>
              <a:t>lalu</a:t>
            </a:r>
            <a:r>
              <a:rPr lang="en-US" sz="3000" dirty="0">
                <a:solidFill>
                  <a:schemeClr val="accent2">
                    <a:lumMod val="75000"/>
                  </a:schemeClr>
                </a:solidFill>
                <a:latin typeface="The Seasons Bold"/>
              </a:rPr>
              <a:t> configure</a:t>
            </a:r>
          </a:p>
        </p:txBody>
      </p:sp>
      <p:sp>
        <p:nvSpPr>
          <p:cNvPr id="13" name="TextBox 9">
            <a:extLst>
              <a:ext uri="{FF2B5EF4-FFF2-40B4-BE49-F238E27FC236}">
                <a16:creationId xmlns:a16="http://schemas.microsoft.com/office/drawing/2014/main" id="{4DCE37B6-BFC4-6C20-4829-80112C96FFE2}"/>
              </a:ext>
            </a:extLst>
          </p:cNvPr>
          <p:cNvSpPr txBox="1"/>
          <p:nvPr/>
        </p:nvSpPr>
        <p:spPr>
          <a:xfrm>
            <a:off x="638070" y="2417966"/>
            <a:ext cx="4320180" cy="2529840"/>
          </a:xfrm>
          <a:prstGeom prst="rect">
            <a:avLst/>
          </a:prstGeom>
        </p:spPr>
        <p:txBody>
          <a:bodyPr lIns="0" tIns="0" rIns="0" bIns="0" rtlCol="0" anchor="t">
            <a:spAutoFit/>
          </a:bodyPr>
          <a:lstStyle/>
          <a:p>
            <a:pPr>
              <a:lnSpc>
                <a:spcPts val="9630"/>
              </a:lnSpc>
            </a:pPr>
            <a:r>
              <a:rPr lang="en-US" sz="9000" dirty="0">
                <a:solidFill>
                  <a:srgbClr val="FFD682"/>
                </a:solidFill>
                <a:latin typeface="The Seasons Bold"/>
              </a:rPr>
              <a:t>Study Case</a:t>
            </a:r>
          </a:p>
        </p:txBody>
      </p:sp>
      <p:sp>
        <p:nvSpPr>
          <p:cNvPr id="10" name="Freeform 10"/>
          <p:cNvSpPr/>
          <p:nvPr/>
        </p:nvSpPr>
        <p:spPr>
          <a:xfrm>
            <a:off x="6172200" y="7581900"/>
            <a:ext cx="10896600" cy="762000"/>
          </a:xfrm>
          <a:custGeom>
            <a:avLst/>
            <a:gdLst/>
            <a:ahLst/>
            <a:cxnLst/>
            <a:rect l="l" t="t" r="r" b="b"/>
            <a:pathLst>
              <a:path w="7316190" h="374955">
                <a:moveTo>
                  <a:pt x="0" y="0"/>
                </a:moveTo>
                <a:lnTo>
                  <a:pt x="7316190" y="0"/>
                </a:lnTo>
                <a:lnTo>
                  <a:pt x="7316190" y="374955"/>
                </a:lnTo>
                <a:lnTo>
                  <a:pt x="0" y="3749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dirty="0"/>
          </a:p>
        </p:txBody>
      </p:sp>
      <p:pic>
        <p:nvPicPr>
          <p:cNvPr id="7" name="Picture 6">
            <a:extLst>
              <a:ext uri="{FF2B5EF4-FFF2-40B4-BE49-F238E27FC236}">
                <a16:creationId xmlns:a16="http://schemas.microsoft.com/office/drawing/2014/main" id="{C7576BA5-877F-0282-E7D0-1B31C60816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030" y="3311471"/>
            <a:ext cx="9930939" cy="4267200"/>
          </a:xfrm>
          <a:prstGeom prst="rect">
            <a:avLst/>
          </a:prstGeom>
        </p:spPr>
      </p:pic>
    </p:spTree>
    <p:extLst>
      <p:ext uri="{BB962C8B-B14F-4D97-AF65-F5344CB8AC3E}">
        <p14:creationId xmlns:p14="http://schemas.microsoft.com/office/powerpoint/2010/main" val="3730235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670" y="3229"/>
            <a:ext cx="4923997" cy="10287000"/>
            <a:chOff x="0" y="0"/>
            <a:chExt cx="1296855" cy="2709333"/>
          </a:xfrm>
        </p:grpSpPr>
        <p:sp>
          <p:nvSpPr>
            <p:cNvPr id="3" name="Freeform 3"/>
            <p:cNvSpPr/>
            <p:nvPr/>
          </p:nvSpPr>
          <p:spPr>
            <a:xfrm>
              <a:off x="0" y="0"/>
              <a:ext cx="1296855" cy="2709333"/>
            </a:xfrm>
            <a:custGeom>
              <a:avLst/>
              <a:gdLst/>
              <a:ahLst/>
              <a:cxnLst/>
              <a:rect l="l" t="t" r="r" b="b"/>
              <a:pathLst>
                <a:path w="1296855" h="2709333">
                  <a:moveTo>
                    <a:pt x="0" y="0"/>
                  </a:moveTo>
                  <a:lnTo>
                    <a:pt x="1296855" y="0"/>
                  </a:lnTo>
                  <a:lnTo>
                    <a:pt x="1296855" y="2709333"/>
                  </a:lnTo>
                  <a:lnTo>
                    <a:pt x="0" y="2709333"/>
                  </a:lnTo>
                  <a:close/>
                </a:path>
              </a:pathLst>
            </a:custGeom>
            <a:solidFill>
              <a:srgbClr val="8F3921"/>
            </a:solidFill>
          </p:spPr>
          <p:txBody>
            <a:bodyPr/>
            <a:lstStyle/>
            <a:p>
              <a:endParaRPr lang="en-ID"/>
            </a:p>
          </p:txBody>
        </p:sp>
        <p:sp>
          <p:nvSpPr>
            <p:cNvPr id="4" name="TextBox 4"/>
            <p:cNvSpPr txBox="1"/>
            <p:nvPr/>
          </p:nvSpPr>
          <p:spPr>
            <a:xfrm>
              <a:off x="0" y="-57150"/>
              <a:ext cx="1296855" cy="2766483"/>
            </a:xfrm>
            <a:prstGeom prst="rect">
              <a:avLst/>
            </a:prstGeom>
          </p:spPr>
          <p:txBody>
            <a:bodyPr lIns="50800" tIns="50800" rIns="50800" bIns="50800" rtlCol="0" anchor="ctr"/>
            <a:lstStyle/>
            <a:p>
              <a:pPr algn="ctr">
                <a:lnSpc>
                  <a:spcPts val="3500"/>
                </a:lnSpc>
              </a:pPr>
              <a:endParaRPr/>
            </a:p>
          </p:txBody>
        </p:sp>
      </p:grpSp>
      <p:sp>
        <p:nvSpPr>
          <p:cNvPr id="5" name="TextBox 5"/>
          <p:cNvSpPr txBox="1"/>
          <p:nvPr/>
        </p:nvSpPr>
        <p:spPr>
          <a:xfrm>
            <a:off x="1028700" y="680082"/>
            <a:ext cx="3895297" cy="349250"/>
          </a:xfrm>
          <a:prstGeom prst="rect">
            <a:avLst/>
          </a:prstGeom>
        </p:spPr>
        <p:txBody>
          <a:bodyPr lIns="0" tIns="0" rIns="0" bIns="0" rtlCol="0" anchor="t">
            <a:spAutoFit/>
          </a:bodyPr>
          <a:lstStyle/>
          <a:p>
            <a:pPr>
              <a:lnSpc>
                <a:spcPts val="2800"/>
              </a:lnSpc>
            </a:pPr>
            <a:r>
              <a:rPr lang="en-US" sz="2000" dirty="0">
                <a:solidFill>
                  <a:srgbClr val="F6F5F2"/>
                </a:solidFill>
                <a:latin typeface="DM Sans"/>
              </a:rPr>
              <a:t>TESTING QA</a:t>
            </a:r>
          </a:p>
        </p:txBody>
      </p:sp>
      <p:sp>
        <p:nvSpPr>
          <p:cNvPr id="9" name="TextBox 9"/>
          <p:cNvSpPr txBox="1"/>
          <p:nvPr/>
        </p:nvSpPr>
        <p:spPr>
          <a:xfrm>
            <a:off x="6553200" y="903142"/>
            <a:ext cx="9906000" cy="461665"/>
          </a:xfrm>
          <a:prstGeom prst="rect">
            <a:avLst/>
          </a:prstGeom>
        </p:spPr>
        <p:txBody>
          <a:bodyPr wrap="square" lIns="0" tIns="0" rIns="0" bIns="0" rtlCol="0" anchor="t">
            <a:spAutoFit/>
          </a:bodyPr>
          <a:lstStyle/>
          <a:p>
            <a:r>
              <a:rPr lang="en-US" sz="3000" dirty="0">
                <a:solidFill>
                  <a:schemeClr val="accent2">
                    <a:lumMod val="75000"/>
                  </a:schemeClr>
                </a:solidFill>
                <a:latin typeface="The Seasons Bold"/>
              </a:rPr>
              <a:t>Buka tab action </a:t>
            </a:r>
            <a:r>
              <a:rPr lang="en-US" sz="3000" dirty="0" err="1">
                <a:solidFill>
                  <a:schemeClr val="accent2">
                    <a:lumMod val="75000"/>
                  </a:schemeClr>
                </a:solidFill>
                <a:latin typeface="The Seasons Bold"/>
              </a:rPr>
              <a:t>lagi</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maka</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akan</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muncul</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hasil</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testingnya</a:t>
            </a:r>
            <a:r>
              <a:rPr lang="en-US" sz="3000" dirty="0">
                <a:solidFill>
                  <a:schemeClr val="accent2">
                    <a:lumMod val="75000"/>
                  </a:schemeClr>
                </a:solidFill>
                <a:latin typeface="The Seasons Bold"/>
              </a:rPr>
              <a:t>.</a:t>
            </a:r>
          </a:p>
        </p:txBody>
      </p:sp>
      <p:sp>
        <p:nvSpPr>
          <p:cNvPr id="13" name="TextBox 9">
            <a:extLst>
              <a:ext uri="{FF2B5EF4-FFF2-40B4-BE49-F238E27FC236}">
                <a16:creationId xmlns:a16="http://schemas.microsoft.com/office/drawing/2014/main" id="{4DCE37B6-BFC4-6C20-4829-80112C96FFE2}"/>
              </a:ext>
            </a:extLst>
          </p:cNvPr>
          <p:cNvSpPr txBox="1"/>
          <p:nvPr/>
        </p:nvSpPr>
        <p:spPr>
          <a:xfrm>
            <a:off x="638070" y="2417966"/>
            <a:ext cx="4320180" cy="2529840"/>
          </a:xfrm>
          <a:prstGeom prst="rect">
            <a:avLst/>
          </a:prstGeom>
        </p:spPr>
        <p:txBody>
          <a:bodyPr lIns="0" tIns="0" rIns="0" bIns="0" rtlCol="0" anchor="t">
            <a:spAutoFit/>
          </a:bodyPr>
          <a:lstStyle/>
          <a:p>
            <a:pPr>
              <a:lnSpc>
                <a:spcPts val="9630"/>
              </a:lnSpc>
            </a:pPr>
            <a:r>
              <a:rPr lang="en-US" sz="9000" dirty="0">
                <a:solidFill>
                  <a:srgbClr val="FFD682"/>
                </a:solidFill>
                <a:latin typeface="The Seasons Bold"/>
              </a:rPr>
              <a:t>Study Case</a:t>
            </a:r>
          </a:p>
        </p:txBody>
      </p:sp>
      <p:sp>
        <p:nvSpPr>
          <p:cNvPr id="10" name="Freeform 10"/>
          <p:cNvSpPr/>
          <p:nvPr/>
        </p:nvSpPr>
        <p:spPr>
          <a:xfrm>
            <a:off x="6172200" y="7581900"/>
            <a:ext cx="10896600" cy="762000"/>
          </a:xfrm>
          <a:custGeom>
            <a:avLst/>
            <a:gdLst/>
            <a:ahLst/>
            <a:cxnLst/>
            <a:rect l="l" t="t" r="r" b="b"/>
            <a:pathLst>
              <a:path w="7316190" h="374955">
                <a:moveTo>
                  <a:pt x="0" y="0"/>
                </a:moveTo>
                <a:lnTo>
                  <a:pt x="7316190" y="0"/>
                </a:lnTo>
                <a:lnTo>
                  <a:pt x="7316190" y="374955"/>
                </a:lnTo>
                <a:lnTo>
                  <a:pt x="0" y="3749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dirty="0"/>
          </a:p>
        </p:txBody>
      </p:sp>
      <p:pic>
        <p:nvPicPr>
          <p:cNvPr id="7" name="Picture 6">
            <a:extLst>
              <a:ext uri="{FF2B5EF4-FFF2-40B4-BE49-F238E27FC236}">
                <a16:creationId xmlns:a16="http://schemas.microsoft.com/office/drawing/2014/main" id="{DEFF5E11-487D-8C00-6F0B-E21136A93E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3059216"/>
            <a:ext cx="10058400" cy="4332446"/>
          </a:xfrm>
          <a:prstGeom prst="rect">
            <a:avLst/>
          </a:prstGeom>
        </p:spPr>
      </p:pic>
    </p:spTree>
    <p:extLst>
      <p:ext uri="{BB962C8B-B14F-4D97-AF65-F5344CB8AC3E}">
        <p14:creationId xmlns:p14="http://schemas.microsoft.com/office/powerpoint/2010/main" val="1409422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72E1A"/>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pic>
          <p:nvPicPr>
            <p:cNvPr id="3" name="Picture 3"/>
            <p:cNvPicPr>
              <a:picLocks noChangeAspect="1"/>
            </p:cNvPicPr>
            <p:nvPr/>
          </p:nvPicPr>
          <p:blipFill>
            <a:blip r:embed="rId2">
              <a:alphaModFix amt="15000"/>
            </a:blip>
            <a:srcRect t="7825" b="7825"/>
            <a:stretch>
              <a:fillRect/>
            </a:stretch>
          </p:blipFill>
          <p:spPr>
            <a:xfrm>
              <a:off x="0" y="0"/>
              <a:ext cx="24384000" cy="13716000"/>
            </a:xfrm>
            <a:prstGeom prst="rect">
              <a:avLst/>
            </a:prstGeom>
          </p:spPr>
        </p:pic>
      </p:grpSp>
      <p:sp>
        <p:nvSpPr>
          <p:cNvPr id="4" name="Freeform 4"/>
          <p:cNvSpPr/>
          <p:nvPr/>
        </p:nvSpPr>
        <p:spPr>
          <a:xfrm>
            <a:off x="16229091" y="1028700"/>
            <a:ext cx="1030209" cy="1057981"/>
          </a:xfrm>
          <a:custGeom>
            <a:avLst/>
            <a:gdLst/>
            <a:ahLst/>
            <a:cxnLst/>
            <a:rect l="l" t="t" r="r" b="b"/>
            <a:pathLst>
              <a:path w="1030209" h="1057981">
                <a:moveTo>
                  <a:pt x="0" y="0"/>
                </a:moveTo>
                <a:lnTo>
                  <a:pt x="1030209" y="0"/>
                </a:lnTo>
                <a:lnTo>
                  <a:pt x="1030209" y="1057981"/>
                </a:lnTo>
                <a:lnTo>
                  <a:pt x="0" y="10579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5" name="TextBox 5"/>
          <p:cNvSpPr txBox="1"/>
          <p:nvPr/>
        </p:nvSpPr>
        <p:spPr>
          <a:xfrm>
            <a:off x="2285498" y="3543300"/>
            <a:ext cx="13717004" cy="2616101"/>
          </a:xfrm>
          <a:prstGeom prst="rect">
            <a:avLst/>
          </a:prstGeom>
        </p:spPr>
        <p:txBody>
          <a:bodyPr lIns="0" tIns="0" rIns="0" bIns="0" rtlCol="0" anchor="t">
            <a:spAutoFit/>
          </a:bodyPr>
          <a:lstStyle/>
          <a:p>
            <a:pPr algn="ctr">
              <a:lnSpc>
                <a:spcPts val="10199"/>
              </a:lnSpc>
            </a:pPr>
            <a:r>
              <a:rPr lang="en-US" sz="9999" dirty="0">
                <a:solidFill>
                  <a:srgbClr val="F1C262"/>
                </a:solidFill>
                <a:latin typeface="The Seasons Bold"/>
              </a:rPr>
              <a:t>SELESAI DAN</a:t>
            </a:r>
          </a:p>
          <a:p>
            <a:pPr algn="ctr">
              <a:lnSpc>
                <a:spcPts val="10199"/>
              </a:lnSpc>
            </a:pPr>
            <a:r>
              <a:rPr lang="en-US" sz="9999" spc="459" dirty="0">
                <a:solidFill>
                  <a:srgbClr val="F1C262"/>
                </a:solidFill>
                <a:latin typeface="The Seasons Bold"/>
              </a:rPr>
              <a:t>TERIMA KASIH</a:t>
            </a:r>
          </a:p>
        </p:txBody>
      </p:sp>
      <p:sp>
        <p:nvSpPr>
          <p:cNvPr id="6" name="TextBox 6"/>
          <p:cNvSpPr txBox="1"/>
          <p:nvPr/>
        </p:nvSpPr>
        <p:spPr>
          <a:xfrm>
            <a:off x="4465730" y="7434078"/>
            <a:ext cx="9356540" cy="1057275"/>
          </a:xfrm>
          <a:prstGeom prst="rect">
            <a:avLst/>
          </a:prstGeom>
        </p:spPr>
        <p:txBody>
          <a:bodyPr lIns="0" tIns="0" rIns="0" bIns="0" rtlCol="0" anchor="t">
            <a:spAutoFit/>
          </a:bodyPr>
          <a:lstStyle/>
          <a:p>
            <a:pPr algn="ctr">
              <a:lnSpc>
                <a:spcPts val="4200"/>
              </a:lnSpc>
            </a:pPr>
            <a:r>
              <a:rPr lang="en-US" sz="3000">
                <a:solidFill>
                  <a:srgbClr val="DDDCDA"/>
                </a:solidFill>
                <a:latin typeface="DM Sans"/>
              </a:rPr>
              <a:t>RAGIL RAMADHAN</a:t>
            </a:r>
          </a:p>
          <a:p>
            <a:pPr algn="ctr">
              <a:lnSpc>
                <a:spcPts val="4200"/>
              </a:lnSpc>
            </a:pPr>
            <a:r>
              <a:rPr lang="en-US" sz="3000">
                <a:solidFill>
                  <a:srgbClr val="DDDCDA"/>
                </a:solidFill>
                <a:latin typeface="DM Sans"/>
              </a:rPr>
              <a:t>(201011402305)</a:t>
            </a:r>
          </a:p>
        </p:txBody>
      </p:sp>
      <p:sp>
        <p:nvSpPr>
          <p:cNvPr id="7" name="TextBox 7"/>
          <p:cNvSpPr txBox="1"/>
          <p:nvPr/>
        </p:nvSpPr>
        <p:spPr>
          <a:xfrm>
            <a:off x="1028700" y="1125891"/>
            <a:ext cx="5156546" cy="431800"/>
          </a:xfrm>
          <a:prstGeom prst="rect">
            <a:avLst/>
          </a:prstGeom>
        </p:spPr>
        <p:txBody>
          <a:bodyPr lIns="0" tIns="0" rIns="0" bIns="0" rtlCol="0" anchor="t">
            <a:spAutoFit/>
          </a:bodyPr>
          <a:lstStyle/>
          <a:p>
            <a:pPr>
              <a:lnSpc>
                <a:spcPts val="3500"/>
              </a:lnSpc>
            </a:pPr>
            <a:r>
              <a:rPr lang="en-US" sz="2500">
                <a:solidFill>
                  <a:srgbClr val="DDDCDA"/>
                </a:solidFill>
                <a:latin typeface="DM Sans"/>
              </a:rPr>
              <a:t>TESTING QA</a:t>
            </a:r>
          </a:p>
        </p:txBody>
      </p:sp>
    </p:spTree>
    <p:extLst>
      <p:ext uri="{BB962C8B-B14F-4D97-AF65-F5344CB8AC3E}">
        <p14:creationId xmlns:p14="http://schemas.microsoft.com/office/powerpoint/2010/main" val="169229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5F2"/>
        </a:solidFill>
        <a:effectLst/>
      </p:bgPr>
    </p:bg>
    <p:spTree>
      <p:nvGrpSpPr>
        <p:cNvPr id="1" name=""/>
        <p:cNvGrpSpPr/>
        <p:nvPr/>
      </p:nvGrpSpPr>
      <p:grpSpPr>
        <a:xfrm>
          <a:off x="0" y="0"/>
          <a:ext cx="0" cy="0"/>
          <a:chOff x="0" y="0"/>
          <a:chExt cx="0" cy="0"/>
        </a:xfrm>
      </p:grpSpPr>
      <p:sp>
        <p:nvSpPr>
          <p:cNvPr id="2" name="TextBox 2"/>
          <p:cNvSpPr txBox="1"/>
          <p:nvPr/>
        </p:nvSpPr>
        <p:spPr>
          <a:xfrm>
            <a:off x="3847679" y="1376299"/>
            <a:ext cx="9576592" cy="1562110"/>
          </a:xfrm>
          <a:prstGeom prst="rect">
            <a:avLst/>
          </a:prstGeom>
        </p:spPr>
        <p:txBody>
          <a:bodyPr lIns="0" tIns="0" rIns="0" bIns="0" rtlCol="0" anchor="t">
            <a:spAutoFit/>
          </a:bodyPr>
          <a:lstStyle/>
          <a:p>
            <a:pPr>
              <a:lnSpc>
                <a:spcPts val="12599"/>
              </a:lnSpc>
            </a:pPr>
            <a:r>
              <a:rPr lang="en-US" sz="8999">
                <a:solidFill>
                  <a:srgbClr val="772E1A"/>
                </a:solidFill>
                <a:latin typeface="The Seasons Bold"/>
              </a:rPr>
              <a:t>Table Of Contents</a:t>
            </a:r>
          </a:p>
        </p:txBody>
      </p:sp>
      <p:sp>
        <p:nvSpPr>
          <p:cNvPr id="3" name="TextBox 3"/>
          <p:cNvSpPr txBox="1"/>
          <p:nvPr/>
        </p:nvSpPr>
        <p:spPr>
          <a:xfrm>
            <a:off x="1028700" y="680082"/>
            <a:ext cx="5156546" cy="349250"/>
          </a:xfrm>
          <a:prstGeom prst="rect">
            <a:avLst/>
          </a:prstGeom>
        </p:spPr>
        <p:txBody>
          <a:bodyPr lIns="0" tIns="0" rIns="0" bIns="0" rtlCol="0" anchor="t">
            <a:spAutoFit/>
          </a:bodyPr>
          <a:lstStyle/>
          <a:p>
            <a:pPr>
              <a:lnSpc>
                <a:spcPts val="2800"/>
              </a:lnSpc>
            </a:pPr>
            <a:r>
              <a:rPr lang="en-US" sz="2000">
                <a:solidFill>
                  <a:srgbClr val="772E1A"/>
                </a:solidFill>
                <a:latin typeface="DM Sans"/>
              </a:rPr>
              <a:t>TESTING QA</a:t>
            </a:r>
          </a:p>
        </p:txBody>
      </p:sp>
      <p:sp>
        <p:nvSpPr>
          <p:cNvPr id="4" name="TextBox 4"/>
          <p:cNvSpPr txBox="1"/>
          <p:nvPr/>
        </p:nvSpPr>
        <p:spPr>
          <a:xfrm>
            <a:off x="3445411" y="3660489"/>
            <a:ext cx="991421" cy="1337595"/>
          </a:xfrm>
          <a:prstGeom prst="rect">
            <a:avLst/>
          </a:prstGeom>
        </p:spPr>
        <p:txBody>
          <a:bodyPr lIns="0" tIns="0" rIns="0" bIns="0" rtlCol="0" anchor="t">
            <a:spAutoFit/>
          </a:bodyPr>
          <a:lstStyle/>
          <a:p>
            <a:pPr>
              <a:lnSpc>
                <a:spcPts val="10797"/>
              </a:lnSpc>
            </a:pPr>
            <a:r>
              <a:rPr lang="en-US" sz="7712">
                <a:solidFill>
                  <a:srgbClr val="772E1A"/>
                </a:solidFill>
                <a:latin typeface="The Seasons Bold"/>
              </a:rPr>
              <a:t>01</a:t>
            </a:r>
          </a:p>
        </p:txBody>
      </p:sp>
      <p:sp>
        <p:nvSpPr>
          <p:cNvPr id="5" name="TextBox 5"/>
          <p:cNvSpPr txBox="1"/>
          <p:nvPr/>
        </p:nvSpPr>
        <p:spPr>
          <a:xfrm>
            <a:off x="2556686" y="6040144"/>
            <a:ext cx="3628560" cy="871040"/>
          </a:xfrm>
          <a:prstGeom prst="rect">
            <a:avLst/>
          </a:prstGeom>
        </p:spPr>
        <p:txBody>
          <a:bodyPr lIns="0" tIns="0" rIns="0" bIns="0" rtlCol="0" anchor="t">
            <a:spAutoFit/>
          </a:bodyPr>
          <a:lstStyle/>
          <a:p>
            <a:pPr>
              <a:lnSpc>
                <a:spcPts val="7114"/>
              </a:lnSpc>
            </a:pPr>
            <a:r>
              <a:rPr lang="en-US" sz="5082">
                <a:solidFill>
                  <a:srgbClr val="772E1A"/>
                </a:solidFill>
                <a:latin typeface="DM Sans"/>
              </a:rPr>
              <a:t>Unit Testing</a:t>
            </a:r>
          </a:p>
        </p:txBody>
      </p:sp>
      <p:sp>
        <p:nvSpPr>
          <p:cNvPr id="6" name="TextBox 6"/>
          <p:cNvSpPr txBox="1"/>
          <p:nvPr/>
        </p:nvSpPr>
        <p:spPr>
          <a:xfrm>
            <a:off x="8442582" y="3660489"/>
            <a:ext cx="1289441" cy="1337595"/>
          </a:xfrm>
          <a:prstGeom prst="rect">
            <a:avLst/>
          </a:prstGeom>
        </p:spPr>
        <p:txBody>
          <a:bodyPr lIns="0" tIns="0" rIns="0" bIns="0" rtlCol="0" anchor="t">
            <a:spAutoFit/>
          </a:bodyPr>
          <a:lstStyle/>
          <a:p>
            <a:pPr>
              <a:lnSpc>
                <a:spcPts val="10797"/>
              </a:lnSpc>
            </a:pPr>
            <a:r>
              <a:rPr lang="en-US" sz="7712">
                <a:solidFill>
                  <a:srgbClr val="772E1A"/>
                </a:solidFill>
                <a:latin typeface="The Seasons Bold"/>
              </a:rPr>
              <a:t>02</a:t>
            </a:r>
          </a:p>
        </p:txBody>
      </p:sp>
      <p:sp>
        <p:nvSpPr>
          <p:cNvPr id="7" name="TextBox 7"/>
          <p:cNvSpPr txBox="1"/>
          <p:nvPr/>
        </p:nvSpPr>
        <p:spPr>
          <a:xfrm>
            <a:off x="7527275" y="6040144"/>
            <a:ext cx="3628560" cy="1766390"/>
          </a:xfrm>
          <a:prstGeom prst="rect">
            <a:avLst/>
          </a:prstGeom>
        </p:spPr>
        <p:txBody>
          <a:bodyPr lIns="0" tIns="0" rIns="0" bIns="0" rtlCol="0" anchor="t">
            <a:spAutoFit/>
          </a:bodyPr>
          <a:lstStyle/>
          <a:p>
            <a:pPr algn="ctr">
              <a:lnSpc>
                <a:spcPts val="7114"/>
              </a:lnSpc>
            </a:pPr>
            <a:r>
              <a:rPr lang="en-US" sz="5082">
                <a:solidFill>
                  <a:srgbClr val="772E1A"/>
                </a:solidFill>
                <a:latin typeface="DM Sans"/>
              </a:rPr>
              <a:t>White Box</a:t>
            </a:r>
          </a:p>
          <a:p>
            <a:pPr algn="ctr">
              <a:lnSpc>
                <a:spcPts val="7114"/>
              </a:lnSpc>
            </a:pPr>
            <a:r>
              <a:rPr lang="en-US" sz="5082">
                <a:solidFill>
                  <a:srgbClr val="772E1A"/>
                </a:solidFill>
                <a:latin typeface="DM Sans"/>
              </a:rPr>
              <a:t>Testing</a:t>
            </a:r>
          </a:p>
        </p:txBody>
      </p:sp>
      <p:sp>
        <p:nvSpPr>
          <p:cNvPr id="8" name="TextBox 8"/>
          <p:cNvSpPr txBox="1"/>
          <p:nvPr/>
        </p:nvSpPr>
        <p:spPr>
          <a:xfrm>
            <a:off x="13322506" y="3725031"/>
            <a:ext cx="1289441" cy="1337595"/>
          </a:xfrm>
          <a:prstGeom prst="rect">
            <a:avLst/>
          </a:prstGeom>
        </p:spPr>
        <p:txBody>
          <a:bodyPr lIns="0" tIns="0" rIns="0" bIns="0" rtlCol="0" anchor="t">
            <a:spAutoFit/>
          </a:bodyPr>
          <a:lstStyle/>
          <a:p>
            <a:pPr>
              <a:lnSpc>
                <a:spcPts val="10797"/>
              </a:lnSpc>
            </a:pPr>
            <a:r>
              <a:rPr lang="en-US" sz="7712">
                <a:solidFill>
                  <a:srgbClr val="772E1A"/>
                </a:solidFill>
                <a:latin typeface="The Seasons Bold"/>
              </a:rPr>
              <a:t>03</a:t>
            </a:r>
          </a:p>
        </p:txBody>
      </p:sp>
      <p:sp>
        <p:nvSpPr>
          <p:cNvPr id="9" name="TextBox 9"/>
          <p:cNvSpPr txBox="1"/>
          <p:nvPr/>
        </p:nvSpPr>
        <p:spPr>
          <a:xfrm>
            <a:off x="12497864" y="6104687"/>
            <a:ext cx="3628560" cy="871040"/>
          </a:xfrm>
          <a:prstGeom prst="rect">
            <a:avLst/>
          </a:prstGeom>
        </p:spPr>
        <p:txBody>
          <a:bodyPr lIns="0" tIns="0" rIns="0" bIns="0" rtlCol="0" anchor="t">
            <a:spAutoFit/>
          </a:bodyPr>
          <a:lstStyle/>
          <a:p>
            <a:pPr algn="ctr">
              <a:lnSpc>
                <a:spcPts val="7114"/>
              </a:lnSpc>
            </a:pPr>
            <a:r>
              <a:rPr lang="en-US" sz="5082">
                <a:solidFill>
                  <a:srgbClr val="772E1A"/>
                </a:solidFill>
                <a:latin typeface="DM Sans"/>
              </a:rPr>
              <a:t>CI/CD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682"/>
        </a:solidFill>
        <a:effectLst/>
      </p:bgPr>
    </p:bg>
    <p:spTree>
      <p:nvGrpSpPr>
        <p:cNvPr id="1" name=""/>
        <p:cNvGrpSpPr/>
        <p:nvPr/>
      </p:nvGrpSpPr>
      <p:grpSpPr>
        <a:xfrm>
          <a:off x="0" y="0"/>
          <a:ext cx="0" cy="0"/>
          <a:chOff x="0" y="0"/>
          <a:chExt cx="0" cy="0"/>
        </a:xfrm>
      </p:grpSpPr>
      <p:sp>
        <p:nvSpPr>
          <p:cNvPr id="2" name="Freeform 2"/>
          <p:cNvSpPr/>
          <p:nvPr/>
        </p:nvSpPr>
        <p:spPr>
          <a:xfrm>
            <a:off x="1028700" y="8004615"/>
            <a:ext cx="16230600" cy="831818"/>
          </a:xfrm>
          <a:custGeom>
            <a:avLst/>
            <a:gdLst/>
            <a:ahLst/>
            <a:cxnLst/>
            <a:rect l="l" t="t" r="r" b="b"/>
            <a:pathLst>
              <a:path w="16230600" h="831818">
                <a:moveTo>
                  <a:pt x="0" y="0"/>
                </a:moveTo>
                <a:lnTo>
                  <a:pt x="16230600" y="0"/>
                </a:lnTo>
                <a:lnTo>
                  <a:pt x="16230600" y="831819"/>
                </a:lnTo>
                <a:lnTo>
                  <a:pt x="0" y="8318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3" name="Group 3"/>
          <p:cNvGrpSpPr/>
          <p:nvPr/>
        </p:nvGrpSpPr>
        <p:grpSpPr>
          <a:xfrm>
            <a:off x="1028700" y="2153636"/>
            <a:ext cx="16230600" cy="6094028"/>
            <a:chOff x="0" y="0"/>
            <a:chExt cx="4274726" cy="1605012"/>
          </a:xfrm>
        </p:grpSpPr>
        <p:sp>
          <p:nvSpPr>
            <p:cNvPr id="4" name="Freeform 4"/>
            <p:cNvSpPr/>
            <p:nvPr/>
          </p:nvSpPr>
          <p:spPr>
            <a:xfrm>
              <a:off x="0" y="0"/>
              <a:ext cx="4274726" cy="1605012"/>
            </a:xfrm>
            <a:custGeom>
              <a:avLst/>
              <a:gdLst/>
              <a:ahLst/>
              <a:cxnLst/>
              <a:rect l="l" t="t" r="r" b="b"/>
              <a:pathLst>
                <a:path w="4274726" h="1605012">
                  <a:moveTo>
                    <a:pt x="0" y="0"/>
                  </a:moveTo>
                  <a:lnTo>
                    <a:pt x="4274726" y="0"/>
                  </a:lnTo>
                  <a:lnTo>
                    <a:pt x="4274726" y="1605012"/>
                  </a:lnTo>
                  <a:lnTo>
                    <a:pt x="0" y="1605012"/>
                  </a:lnTo>
                  <a:close/>
                </a:path>
              </a:pathLst>
            </a:custGeom>
            <a:solidFill>
              <a:srgbClr val="F6F5F2"/>
            </a:solidFill>
          </p:spPr>
          <p:txBody>
            <a:bodyPr/>
            <a:lstStyle/>
            <a:p>
              <a:endParaRPr lang="en-ID"/>
            </a:p>
          </p:txBody>
        </p:sp>
        <p:sp>
          <p:nvSpPr>
            <p:cNvPr id="5" name="TextBox 5"/>
            <p:cNvSpPr txBox="1"/>
            <p:nvPr/>
          </p:nvSpPr>
          <p:spPr>
            <a:xfrm>
              <a:off x="0" y="-57150"/>
              <a:ext cx="4274726" cy="1662162"/>
            </a:xfrm>
            <a:prstGeom prst="rect">
              <a:avLst/>
            </a:prstGeom>
          </p:spPr>
          <p:txBody>
            <a:bodyPr lIns="50800" tIns="50800" rIns="50800" bIns="50800" rtlCol="0" anchor="ctr"/>
            <a:lstStyle/>
            <a:p>
              <a:pPr algn="ctr">
                <a:lnSpc>
                  <a:spcPts val="3500"/>
                </a:lnSpc>
              </a:pPr>
              <a:endParaRPr/>
            </a:p>
          </p:txBody>
        </p:sp>
      </p:grpSp>
      <p:grpSp>
        <p:nvGrpSpPr>
          <p:cNvPr id="6" name="Group 6"/>
          <p:cNvGrpSpPr/>
          <p:nvPr/>
        </p:nvGrpSpPr>
        <p:grpSpPr>
          <a:xfrm>
            <a:off x="1803437" y="1629144"/>
            <a:ext cx="1062815" cy="10628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3921"/>
            </a:solidFill>
          </p:spPr>
          <p:txBody>
            <a:bodyPr/>
            <a:lstStyle/>
            <a:p>
              <a:endParaRPr lang="en-ID"/>
            </a:p>
          </p:txBody>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3500"/>
                </a:lnSpc>
              </a:pPr>
              <a:endParaRPr/>
            </a:p>
          </p:txBody>
        </p:sp>
      </p:grpSp>
      <p:sp>
        <p:nvSpPr>
          <p:cNvPr id="9" name="Freeform 9"/>
          <p:cNvSpPr/>
          <p:nvPr/>
        </p:nvSpPr>
        <p:spPr>
          <a:xfrm>
            <a:off x="2032280" y="1857988"/>
            <a:ext cx="605128" cy="605128"/>
          </a:xfrm>
          <a:custGeom>
            <a:avLst/>
            <a:gdLst/>
            <a:ahLst/>
            <a:cxnLst/>
            <a:rect l="l" t="t" r="r" b="b"/>
            <a:pathLst>
              <a:path w="605128" h="605128">
                <a:moveTo>
                  <a:pt x="0" y="0"/>
                </a:moveTo>
                <a:lnTo>
                  <a:pt x="605128" y="0"/>
                </a:lnTo>
                <a:lnTo>
                  <a:pt x="605128" y="605128"/>
                </a:lnTo>
                <a:lnTo>
                  <a:pt x="0" y="6051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0" name="TextBox 10"/>
          <p:cNvSpPr txBox="1"/>
          <p:nvPr/>
        </p:nvSpPr>
        <p:spPr>
          <a:xfrm>
            <a:off x="1803437" y="2777685"/>
            <a:ext cx="8706470" cy="1571625"/>
          </a:xfrm>
          <a:prstGeom prst="rect">
            <a:avLst/>
          </a:prstGeom>
        </p:spPr>
        <p:txBody>
          <a:bodyPr lIns="0" tIns="0" rIns="0" bIns="0" rtlCol="0" anchor="t">
            <a:spAutoFit/>
          </a:bodyPr>
          <a:lstStyle/>
          <a:p>
            <a:pPr>
              <a:lnSpc>
                <a:spcPts val="12599"/>
              </a:lnSpc>
            </a:pPr>
            <a:r>
              <a:rPr lang="en-US" sz="9000">
                <a:solidFill>
                  <a:srgbClr val="8F3921"/>
                </a:solidFill>
                <a:latin typeface="The Seasons Bold"/>
              </a:rPr>
              <a:t>Unit Testing</a:t>
            </a:r>
          </a:p>
        </p:txBody>
      </p:sp>
      <p:sp>
        <p:nvSpPr>
          <p:cNvPr id="11" name="TextBox 11"/>
          <p:cNvSpPr txBox="1"/>
          <p:nvPr/>
        </p:nvSpPr>
        <p:spPr>
          <a:xfrm>
            <a:off x="1683756" y="4577910"/>
            <a:ext cx="9965805" cy="3664436"/>
          </a:xfrm>
          <a:prstGeom prst="rect">
            <a:avLst/>
          </a:prstGeom>
        </p:spPr>
        <p:txBody>
          <a:bodyPr lIns="0" tIns="0" rIns="0" bIns="0" rtlCol="0" anchor="t">
            <a:spAutoFit/>
          </a:bodyPr>
          <a:lstStyle/>
          <a:p>
            <a:pPr algn="just">
              <a:lnSpc>
                <a:spcPts val="3298"/>
              </a:lnSpc>
            </a:pPr>
            <a:r>
              <a:rPr lang="en-US" sz="2355">
                <a:solidFill>
                  <a:srgbClr val="8F3921"/>
                </a:solidFill>
                <a:latin typeface="DM Sans"/>
              </a:rPr>
              <a:t>Unit testing adalah suatu pekerjaan yang harus dilakukan ketika mengembangkan suatu produk, terutama produk software. Kenapa? Karena pekerjaan ini sangat penting untuk memastikan kualitas setiap komponen yang ada di dalamnya.</a:t>
            </a:r>
          </a:p>
          <a:p>
            <a:pPr algn="just">
              <a:lnSpc>
                <a:spcPts val="3298"/>
              </a:lnSpc>
            </a:pPr>
            <a:r>
              <a:rPr lang="en-US" sz="2355">
                <a:solidFill>
                  <a:srgbClr val="8F3921"/>
                </a:solidFill>
                <a:latin typeface="DM Sans"/>
              </a:rPr>
              <a:t>Umumnya, unit testing dikerjakan oleh seorang software tester atau software developer. Nah, pada kesempatan kali ini kita akan membahas secara lengkap tentang unit testing dan berbagai tools yang biasa digunakan.</a:t>
            </a:r>
          </a:p>
          <a:p>
            <a:pPr algn="just">
              <a:lnSpc>
                <a:spcPts val="3298"/>
              </a:lnSpc>
            </a:pPr>
            <a:endParaRPr lang="en-US" sz="2355">
              <a:solidFill>
                <a:srgbClr val="8F3921"/>
              </a:solidFill>
              <a:latin typeface="DM Sans"/>
            </a:endParaRPr>
          </a:p>
        </p:txBody>
      </p:sp>
      <p:sp>
        <p:nvSpPr>
          <p:cNvPr id="12" name="TextBox 12"/>
          <p:cNvSpPr txBox="1"/>
          <p:nvPr/>
        </p:nvSpPr>
        <p:spPr>
          <a:xfrm>
            <a:off x="1028700" y="680082"/>
            <a:ext cx="5156546" cy="349250"/>
          </a:xfrm>
          <a:prstGeom prst="rect">
            <a:avLst/>
          </a:prstGeom>
        </p:spPr>
        <p:txBody>
          <a:bodyPr lIns="0" tIns="0" rIns="0" bIns="0" rtlCol="0" anchor="t">
            <a:spAutoFit/>
          </a:bodyPr>
          <a:lstStyle/>
          <a:p>
            <a:pPr>
              <a:lnSpc>
                <a:spcPts val="2800"/>
              </a:lnSpc>
            </a:pPr>
            <a:r>
              <a:rPr lang="en-US" sz="2000">
                <a:solidFill>
                  <a:srgbClr val="772E1A"/>
                </a:solidFill>
                <a:latin typeface="DM Sans"/>
              </a:rPr>
              <a:t>TESTING QA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5F2"/>
        </a:solidFill>
        <a:effectLst/>
      </p:bgPr>
    </p:bg>
    <p:spTree>
      <p:nvGrpSpPr>
        <p:cNvPr id="1" name=""/>
        <p:cNvGrpSpPr/>
        <p:nvPr/>
      </p:nvGrpSpPr>
      <p:grpSpPr>
        <a:xfrm>
          <a:off x="0" y="0"/>
          <a:ext cx="0" cy="0"/>
          <a:chOff x="0" y="0"/>
          <a:chExt cx="0" cy="0"/>
        </a:xfrm>
      </p:grpSpPr>
      <p:grpSp>
        <p:nvGrpSpPr>
          <p:cNvPr id="2" name="Group 2"/>
          <p:cNvGrpSpPr/>
          <p:nvPr/>
        </p:nvGrpSpPr>
        <p:grpSpPr>
          <a:xfrm>
            <a:off x="0" y="2179200"/>
            <a:ext cx="5517091" cy="7074391"/>
            <a:chOff x="0" y="0"/>
            <a:chExt cx="1453061" cy="1863214"/>
          </a:xfrm>
        </p:grpSpPr>
        <p:sp>
          <p:nvSpPr>
            <p:cNvPr id="3" name="Freeform 3"/>
            <p:cNvSpPr/>
            <p:nvPr/>
          </p:nvSpPr>
          <p:spPr>
            <a:xfrm>
              <a:off x="0" y="0"/>
              <a:ext cx="1453061" cy="1863214"/>
            </a:xfrm>
            <a:custGeom>
              <a:avLst/>
              <a:gdLst/>
              <a:ahLst/>
              <a:cxnLst/>
              <a:rect l="l" t="t" r="r" b="b"/>
              <a:pathLst>
                <a:path w="1453061" h="1863214">
                  <a:moveTo>
                    <a:pt x="0" y="0"/>
                  </a:moveTo>
                  <a:lnTo>
                    <a:pt x="1453061" y="0"/>
                  </a:lnTo>
                  <a:lnTo>
                    <a:pt x="1453061" y="1863214"/>
                  </a:lnTo>
                  <a:lnTo>
                    <a:pt x="0" y="1863214"/>
                  </a:lnTo>
                  <a:close/>
                </a:path>
              </a:pathLst>
            </a:custGeom>
            <a:solidFill>
              <a:srgbClr val="FFD682"/>
            </a:solidFill>
          </p:spPr>
          <p:txBody>
            <a:bodyPr/>
            <a:lstStyle/>
            <a:p>
              <a:endParaRPr lang="en-ID"/>
            </a:p>
          </p:txBody>
        </p:sp>
        <p:sp>
          <p:nvSpPr>
            <p:cNvPr id="4" name="TextBox 4"/>
            <p:cNvSpPr txBox="1"/>
            <p:nvPr/>
          </p:nvSpPr>
          <p:spPr>
            <a:xfrm>
              <a:off x="0" y="-57150"/>
              <a:ext cx="1453061" cy="1920364"/>
            </a:xfrm>
            <a:prstGeom prst="rect">
              <a:avLst/>
            </a:prstGeom>
          </p:spPr>
          <p:txBody>
            <a:bodyPr lIns="50800" tIns="50800" rIns="50800" bIns="50800" rtlCol="0" anchor="ctr"/>
            <a:lstStyle/>
            <a:p>
              <a:pPr algn="ctr">
                <a:lnSpc>
                  <a:spcPts val="3500"/>
                </a:lnSpc>
              </a:pPr>
              <a:endParaRPr/>
            </a:p>
          </p:txBody>
        </p:sp>
      </p:grpSp>
      <p:sp>
        <p:nvSpPr>
          <p:cNvPr id="5" name="Freeform 5"/>
          <p:cNvSpPr/>
          <p:nvPr/>
        </p:nvSpPr>
        <p:spPr>
          <a:xfrm>
            <a:off x="0" y="6364227"/>
            <a:ext cx="5468937" cy="280283"/>
          </a:xfrm>
          <a:custGeom>
            <a:avLst/>
            <a:gdLst/>
            <a:ahLst/>
            <a:cxnLst/>
            <a:rect l="l" t="t" r="r" b="b"/>
            <a:pathLst>
              <a:path w="5468937" h="280283">
                <a:moveTo>
                  <a:pt x="0" y="0"/>
                </a:moveTo>
                <a:lnTo>
                  <a:pt x="5468937" y="0"/>
                </a:lnTo>
                <a:lnTo>
                  <a:pt x="5468937" y="280283"/>
                </a:lnTo>
                <a:lnTo>
                  <a:pt x="0" y="280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6" name="Group 6"/>
          <p:cNvGrpSpPr/>
          <p:nvPr/>
        </p:nvGrpSpPr>
        <p:grpSpPr>
          <a:xfrm>
            <a:off x="17683456" y="0"/>
            <a:ext cx="1517287" cy="8437238"/>
            <a:chOff x="0" y="0"/>
            <a:chExt cx="399615" cy="2222153"/>
          </a:xfrm>
        </p:grpSpPr>
        <p:sp>
          <p:nvSpPr>
            <p:cNvPr id="7" name="Freeform 7"/>
            <p:cNvSpPr/>
            <p:nvPr/>
          </p:nvSpPr>
          <p:spPr>
            <a:xfrm>
              <a:off x="0" y="0"/>
              <a:ext cx="399615" cy="2222153"/>
            </a:xfrm>
            <a:custGeom>
              <a:avLst/>
              <a:gdLst/>
              <a:ahLst/>
              <a:cxnLst/>
              <a:rect l="l" t="t" r="r" b="b"/>
              <a:pathLst>
                <a:path w="399615" h="2222153">
                  <a:moveTo>
                    <a:pt x="0" y="0"/>
                  </a:moveTo>
                  <a:lnTo>
                    <a:pt x="399615" y="0"/>
                  </a:lnTo>
                  <a:lnTo>
                    <a:pt x="399615" y="2222153"/>
                  </a:lnTo>
                  <a:lnTo>
                    <a:pt x="0" y="2222153"/>
                  </a:lnTo>
                  <a:close/>
                </a:path>
              </a:pathLst>
            </a:custGeom>
            <a:solidFill>
              <a:srgbClr val="772E1A"/>
            </a:solidFill>
          </p:spPr>
          <p:txBody>
            <a:bodyPr/>
            <a:lstStyle/>
            <a:p>
              <a:endParaRPr lang="en-ID"/>
            </a:p>
          </p:txBody>
        </p:sp>
        <p:sp>
          <p:nvSpPr>
            <p:cNvPr id="8" name="TextBox 8"/>
            <p:cNvSpPr txBox="1"/>
            <p:nvPr/>
          </p:nvSpPr>
          <p:spPr>
            <a:xfrm>
              <a:off x="0" y="-57150"/>
              <a:ext cx="399615" cy="2279303"/>
            </a:xfrm>
            <a:prstGeom prst="rect">
              <a:avLst/>
            </a:prstGeom>
          </p:spPr>
          <p:txBody>
            <a:bodyPr lIns="50800" tIns="50800" rIns="50800" bIns="50800" rtlCol="0" anchor="ctr"/>
            <a:lstStyle/>
            <a:p>
              <a:pPr algn="ctr">
                <a:lnSpc>
                  <a:spcPts val="3500"/>
                </a:lnSpc>
              </a:pPr>
              <a:endParaRPr/>
            </a:p>
          </p:txBody>
        </p:sp>
      </p:grpSp>
      <p:sp>
        <p:nvSpPr>
          <p:cNvPr id="9" name="TextBox 9"/>
          <p:cNvSpPr txBox="1"/>
          <p:nvPr/>
        </p:nvSpPr>
        <p:spPr>
          <a:xfrm>
            <a:off x="86762" y="2345476"/>
            <a:ext cx="5010577" cy="3768090"/>
          </a:xfrm>
          <a:prstGeom prst="rect">
            <a:avLst/>
          </a:prstGeom>
        </p:spPr>
        <p:txBody>
          <a:bodyPr lIns="0" tIns="0" rIns="0" bIns="0" rtlCol="0" anchor="t">
            <a:spAutoFit/>
          </a:bodyPr>
          <a:lstStyle/>
          <a:p>
            <a:pPr>
              <a:lnSpc>
                <a:spcPts val="9630"/>
              </a:lnSpc>
            </a:pPr>
            <a:r>
              <a:rPr lang="en-US" sz="9000">
                <a:solidFill>
                  <a:srgbClr val="772E1A"/>
                </a:solidFill>
                <a:latin typeface="The Seasons Bold"/>
              </a:rPr>
              <a:t>Tujuan Unit Testing</a:t>
            </a:r>
          </a:p>
        </p:txBody>
      </p:sp>
      <p:sp>
        <p:nvSpPr>
          <p:cNvPr id="10" name="TextBox 10"/>
          <p:cNvSpPr txBox="1"/>
          <p:nvPr/>
        </p:nvSpPr>
        <p:spPr>
          <a:xfrm>
            <a:off x="6677016" y="3234434"/>
            <a:ext cx="9846515" cy="3770506"/>
          </a:xfrm>
          <a:prstGeom prst="rect">
            <a:avLst/>
          </a:prstGeom>
        </p:spPr>
        <p:txBody>
          <a:bodyPr lIns="0" tIns="0" rIns="0" bIns="0" rtlCol="0" anchor="t">
            <a:spAutoFit/>
          </a:bodyPr>
          <a:lstStyle/>
          <a:p>
            <a:pPr algn="just">
              <a:lnSpc>
                <a:spcPts val="3799"/>
              </a:lnSpc>
            </a:pPr>
            <a:r>
              <a:rPr lang="en-US" sz="2714">
                <a:solidFill>
                  <a:srgbClr val="8F3921"/>
                </a:solidFill>
                <a:latin typeface="DM Sans"/>
              </a:rPr>
              <a:t>Tujuan utama dari unit testing adalahmemeriksa apakah unit kode tersebut menghasilkan hasil yang diharapkan dan mengidentifikasi kesalahan atau bug dalam unit tersebut. Unit testing membantu dalam validasi kode yang telah ditulis, dan dengan melakukan pengujian secara terisolasi pada unit kode, kesalahan dapat terdeteksi lebih awal dalam siklus pengembangan perangkat lunak.</a:t>
            </a:r>
          </a:p>
          <a:p>
            <a:pPr algn="just">
              <a:lnSpc>
                <a:spcPts val="3799"/>
              </a:lnSpc>
            </a:pPr>
            <a:endParaRPr lang="en-US" sz="2714">
              <a:solidFill>
                <a:srgbClr val="8F3921"/>
              </a:solidFill>
              <a:latin typeface="DM Sans"/>
            </a:endParaRPr>
          </a:p>
        </p:txBody>
      </p:sp>
      <p:sp>
        <p:nvSpPr>
          <p:cNvPr id="11" name="TextBox 11"/>
          <p:cNvSpPr txBox="1"/>
          <p:nvPr/>
        </p:nvSpPr>
        <p:spPr>
          <a:xfrm>
            <a:off x="1028700" y="680082"/>
            <a:ext cx="5156546" cy="349250"/>
          </a:xfrm>
          <a:prstGeom prst="rect">
            <a:avLst/>
          </a:prstGeom>
        </p:spPr>
        <p:txBody>
          <a:bodyPr lIns="0" tIns="0" rIns="0" bIns="0" rtlCol="0" anchor="t">
            <a:spAutoFit/>
          </a:bodyPr>
          <a:lstStyle/>
          <a:p>
            <a:pPr>
              <a:lnSpc>
                <a:spcPts val="2800"/>
              </a:lnSpc>
            </a:pPr>
            <a:r>
              <a:rPr lang="en-US" sz="2000">
                <a:solidFill>
                  <a:srgbClr val="772E1A"/>
                </a:solidFill>
                <a:latin typeface="DM Sans"/>
              </a:rPr>
              <a:t>TESTING QA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682"/>
        </a:solidFill>
        <a:effectLst/>
      </p:bgPr>
    </p:bg>
    <p:spTree>
      <p:nvGrpSpPr>
        <p:cNvPr id="1" name=""/>
        <p:cNvGrpSpPr/>
        <p:nvPr/>
      </p:nvGrpSpPr>
      <p:grpSpPr>
        <a:xfrm>
          <a:off x="0" y="0"/>
          <a:ext cx="0" cy="0"/>
          <a:chOff x="0" y="0"/>
          <a:chExt cx="0" cy="0"/>
        </a:xfrm>
      </p:grpSpPr>
      <p:sp>
        <p:nvSpPr>
          <p:cNvPr id="2" name="Freeform 2"/>
          <p:cNvSpPr/>
          <p:nvPr/>
        </p:nvSpPr>
        <p:spPr>
          <a:xfrm>
            <a:off x="1028700" y="8004615"/>
            <a:ext cx="16230600" cy="831818"/>
          </a:xfrm>
          <a:custGeom>
            <a:avLst/>
            <a:gdLst/>
            <a:ahLst/>
            <a:cxnLst/>
            <a:rect l="l" t="t" r="r" b="b"/>
            <a:pathLst>
              <a:path w="16230600" h="831818">
                <a:moveTo>
                  <a:pt x="0" y="0"/>
                </a:moveTo>
                <a:lnTo>
                  <a:pt x="16230600" y="0"/>
                </a:lnTo>
                <a:lnTo>
                  <a:pt x="16230600" y="831819"/>
                </a:lnTo>
                <a:lnTo>
                  <a:pt x="0" y="8318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3" name="Group 3"/>
          <p:cNvGrpSpPr/>
          <p:nvPr/>
        </p:nvGrpSpPr>
        <p:grpSpPr>
          <a:xfrm>
            <a:off x="1028700" y="2153636"/>
            <a:ext cx="16230600" cy="6094028"/>
            <a:chOff x="0" y="0"/>
            <a:chExt cx="4274726" cy="1605012"/>
          </a:xfrm>
        </p:grpSpPr>
        <p:sp>
          <p:nvSpPr>
            <p:cNvPr id="4" name="Freeform 4"/>
            <p:cNvSpPr/>
            <p:nvPr/>
          </p:nvSpPr>
          <p:spPr>
            <a:xfrm>
              <a:off x="0" y="0"/>
              <a:ext cx="4274726" cy="1605012"/>
            </a:xfrm>
            <a:custGeom>
              <a:avLst/>
              <a:gdLst/>
              <a:ahLst/>
              <a:cxnLst/>
              <a:rect l="l" t="t" r="r" b="b"/>
              <a:pathLst>
                <a:path w="4274726" h="1605012">
                  <a:moveTo>
                    <a:pt x="0" y="0"/>
                  </a:moveTo>
                  <a:lnTo>
                    <a:pt x="4274726" y="0"/>
                  </a:lnTo>
                  <a:lnTo>
                    <a:pt x="4274726" y="1605012"/>
                  </a:lnTo>
                  <a:lnTo>
                    <a:pt x="0" y="1605012"/>
                  </a:lnTo>
                  <a:close/>
                </a:path>
              </a:pathLst>
            </a:custGeom>
            <a:solidFill>
              <a:srgbClr val="F6F5F2"/>
            </a:solidFill>
          </p:spPr>
          <p:txBody>
            <a:bodyPr/>
            <a:lstStyle/>
            <a:p>
              <a:endParaRPr lang="en-ID"/>
            </a:p>
          </p:txBody>
        </p:sp>
        <p:sp>
          <p:nvSpPr>
            <p:cNvPr id="5" name="TextBox 5"/>
            <p:cNvSpPr txBox="1"/>
            <p:nvPr/>
          </p:nvSpPr>
          <p:spPr>
            <a:xfrm>
              <a:off x="0" y="-57150"/>
              <a:ext cx="4274726" cy="1662162"/>
            </a:xfrm>
            <a:prstGeom prst="rect">
              <a:avLst/>
            </a:prstGeom>
          </p:spPr>
          <p:txBody>
            <a:bodyPr lIns="50800" tIns="50800" rIns="50800" bIns="50800" rtlCol="0" anchor="ctr"/>
            <a:lstStyle/>
            <a:p>
              <a:pPr algn="ctr">
                <a:lnSpc>
                  <a:spcPts val="3500"/>
                </a:lnSpc>
              </a:pPr>
              <a:endParaRPr/>
            </a:p>
          </p:txBody>
        </p:sp>
      </p:grpSp>
      <p:grpSp>
        <p:nvGrpSpPr>
          <p:cNvPr id="6" name="Group 6"/>
          <p:cNvGrpSpPr/>
          <p:nvPr/>
        </p:nvGrpSpPr>
        <p:grpSpPr>
          <a:xfrm>
            <a:off x="1803437" y="1629144"/>
            <a:ext cx="1062815" cy="10628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3921"/>
            </a:solidFill>
          </p:spPr>
          <p:txBody>
            <a:bodyPr/>
            <a:lstStyle/>
            <a:p>
              <a:endParaRPr lang="en-ID"/>
            </a:p>
          </p:txBody>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3500"/>
                </a:lnSpc>
              </a:pPr>
              <a:endParaRPr/>
            </a:p>
          </p:txBody>
        </p:sp>
      </p:grpSp>
      <p:sp>
        <p:nvSpPr>
          <p:cNvPr id="9" name="Freeform 9"/>
          <p:cNvSpPr/>
          <p:nvPr/>
        </p:nvSpPr>
        <p:spPr>
          <a:xfrm>
            <a:off x="2032280" y="1857988"/>
            <a:ext cx="605128" cy="605128"/>
          </a:xfrm>
          <a:custGeom>
            <a:avLst/>
            <a:gdLst/>
            <a:ahLst/>
            <a:cxnLst/>
            <a:rect l="l" t="t" r="r" b="b"/>
            <a:pathLst>
              <a:path w="605128" h="605128">
                <a:moveTo>
                  <a:pt x="0" y="0"/>
                </a:moveTo>
                <a:lnTo>
                  <a:pt x="605128" y="0"/>
                </a:lnTo>
                <a:lnTo>
                  <a:pt x="605128" y="605128"/>
                </a:lnTo>
                <a:lnTo>
                  <a:pt x="0" y="6051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0" name="TextBox 10"/>
          <p:cNvSpPr txBox="1"/>
          <p:nvPr/>
        </p:nvSpPr>
        <p:spPr>
          <a:xfrm>
            <a:off x="1803437" y="2777685"/>
            <a:ext cx="9615117" cy="1571625"/>
          </a:xfrm>
          <a:prstGeom prst="rect">
            <a:avLst/>
          </a:prstGeom>
        </p:spPr>
        <p:txBody>
          <a:bodyPr lIns="0" tIns="0" rIns="0" bIns="0" rtlCol="0" anchor="t">
            <a:spAutoFit/>
          </a:bodyPr>
          <a:lstStyle/>
          <a:p>
            <a:pPr>
              <a:lnSpc>
                <a:spcPts val="12599"/>
              </a:lnSpc>
            </a:pPr>
            <a:r>
              <a:rPr lang="en-US" sz="9000">
                <a:solidFill>
                  <a:srgbClr val="8F3921"/>
                </a:solidFill>
                <a:latin typeface="The Seasons Bold"/>
              </a:rPr>
              <a:t>White Box Testing</a:t>
            </a:r>
          </a:p>
        </p:txBody>
      </p:sp>
      <p:sp>
        <p:nvSpPr>
          <p:cNvPr id="11" name="TextBox 11"/>
          <p:cNvSpPr txBox="1"/>
          <p:nvPr/>
        </p:nvSpPr>
        <p:spPr>
          <a:xfrm>
            <a:off x="1683756" y="4577910"/>
            <a:ext cx="12441086" cy="3656181"/>
          </a:xfrm>
          <a:prstGeom prst="rect">
            <a:avLst/>
          </a:prstGeom>
        </p:spPr>
        <p:txBody>
          <a:bodyPr lIns="0" tIns="0" rIns="0" bIns="0" rtlCol="0" anchor="t">
            <a:spAutoFit/>
          </a:bodyPr>
          <a:lstStyle/>
          <a:p>
            <a:pPr algn="just">
              <a:lnSpc>
                <a:spcPts val="3298"/>
              </a:lnSpc>
            </a:pPr>
            <a:r>
              <a:rPr lang="en-US" sz="2355">
                <a:solidFill>
                  <a:srgbClr val="8F3921"/>
                </a:solidFill>
                <a:latin typeface="DM Sans"/>
              </a:rPr>
              <a:t>White box testing atau yang dapat diartikan menjadi “pengujian kotak putih” adalah pengujian yang dilakukan untuk menguji perangkat lunak dengan cara menganalisa dan meneliti struktur internal dan kode dari perangkat lunak. Lain halnya dengan black box testing yang hanya melihat hasil input dan output dari perangkat lunak, pengujian white box testing berfokus pada aliran input dan output dari perangkat lunak. </a:t>
            </a:r>
          </a:p>
          <a:p>
            <a:pPr algn="just">
              <a:lnSpc>
                <a:spcPts val="3298"/>
              </a:lnSpc>
            </a:pPr>
            <a:r>
              <a:rPr lang="en-US" sz="2355">
                <a:solidFill>
                  <a:srgbClr val="8F3921"/>
                </a:solidFill>
                <a:latin typeface="DM Sans"/>
              </a:rPr>
              <a:t>Untuk melakukan pengujian ini, penguji/tester perlu memiliki kemampuan dalam memahami kode dari suatu program sehingga pengujian ini tidak bisa dilakukan oleh sembarang orang.</a:t>
            </a:r>
          </a:p>
          <a:p>
            <a:pPr algn="just">
              <a:lnSpc>
                <a:spcPts val="3158"/>
              </a:lnSpc>
            </a:pPr>
            <a:endParaRPr lang="en-US" sz="2355">
              <a:solidFill>
                <a:srgbClr val="8F3921"/>
              </a:solidFill>
              <a:latin typeface="DM Sans"/>
            </a:endParaRPr>
          </a:p>
        </p:txBody>
      </p:sp>
      <p:sp>
        <p:nvSpPr>
          <p:cNvPr id="12" name="TextBox 12"/>
          <p:cNvSpPr txBox="1"/>
          <p:nvPr/>
        </p:nvSpPr>
        <p:spPr>
          <a:xfrm>
            <a:off x="1028700" y="680082"/>
            <a:ext cx="5156546" cy="349250"/>
          </a:xfrm>
          <a:prstGeom prst="rect">
            <a:avLst/>
          </a:prstGeom>
        </p:spPr>
        <p:txBody>
          <a:bodyPr lIns="0" tIns="0" rIns="0" bIns="0" rtlCol="0" anchor="t">
            <a:spAutoFit/>
          </a:bodyPr>
          <a:lstStyle/>
          <a:p>
            <a:pPr>
              <a:lnSpc>
                <a:spcPts val="2800"/>
              </a:lnSpc>
            </a:pPr>
            <a:r>
              <a:rPr lang="en-US" sz="2000">
                <a:solidFill>
                  <a:srgbClr val="772E1A"/>
                </a:solidFill>
                <a:latin typeface="DM Sans"/>
              </a:rPr>
              <a:t>TESTING QA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5F2"/>
        </a:solidFill>
        <a:effectLst/>
      </p:bgPr>
    </p:bg>
    <p:spTree>
      <p:nvGrpSpPr>
        <p:cNvPr id="1" name=""/>
        <p:cNvGrpSpPr/>
        <p:nvPr/>
      </p:nvGrpSpPr>
      <p:grpSpPr>
        <a:xfrm>
          <a:off x="0" y="0"/>
          <a:ext cx="0" cy="0"/>
          <a:chOff x="0" y="0"/>
          <a:chExt cx="0" cy="0"/>
        </a:xfrm>
      </p:grpSpPr>
      <p:grpSp>
        <p:nvGrpSpPr>
          <p:cNvPr id="2" name="Group 2"/>
          <p:cNvGrpSpPr/>
          <p:nvPr/>
        </p:nvGrpSpPr>
        <p:grpSpPr>
          <a:xfrm>
            <a:off x="0" y="2179200"/>
            <a:ext cx="5517091" cy="7074391"/>
            <a:chOff x="0" y="0"/>
            <a:chExt cx="1453061" cy="1863214"/>
          </a:xfrm>
        </p:grpSpPr>
        <p:sp>
          <p:nvSpPr>
            <p:cNvPr id="3" name="Freeform 3"/>
            <p:cNvSpPr/>
            <p:nvPr/>
          </p:nvSpPr>
          <p:spPr>
            <a:xfrm>
              <a:off x="0" y="0"/>
              <a:ext cx="1453061" cy="1863214"/>
            </a:xfrm>
            <a:custGeom>
              <a:avLst/>
              <a:gdLst/>
              <a:ahLst/>
              <a:cxnLst/>
              <a:rect l="l" t="t" r="r" b="b"/>
              <a:pathLst>
                <a:path w="1453061" h="1863214">
                  <a:moveTo>
                    <a:pt x="0" y="0"/>
                  </a:moveTo>
                  <a:lnTo>
                    <a:pt x="1453061" y="0"/>
                  </a:lnTo>
                  <a:lnTo>
                    <a:pt x="1453061" y="1863214"/>
                  </a:lnTo>
                  <a:lnTo>
                    <a:pt x="0" y="1863214"/>
                  </a:lnTo>
                  <a:close/>
                </a:path>
              </a:pathLst>
            </a:custGeom>
            <a:solidFill>
              <a:srgbClr val="FFD682"/>
            </a:solidFill>
          </p:spPr>
          <p:txBody>
            <a:bodyPr/>
            <a:lstStyle/>
            <a:p>
              <a:endParaRPr lang="en-ID"/>
            </a:p>
          </p:txBody>
        </p:sp>
        <p:sp>
          <p:nvSpPr>
            <p:cNvPr id="4" name="TextBox 4"/>
            <p:cNvSpPr txBox="1"/>
            <p:nvPr/>
          </p:nvSpPr>
          <p:spPr>
            <a:xfrm>
              <a:off x="0" y="-57150"/>
              <a:ext cx="1453061" cy="1920364"/>
            </a:xfrm>
            <a:prstGeom prst="rect">
              <a:avLst/>
            </a:prstGeom>
          </p:spPr>
          <p:txBody>
            <a:bodyPr lIns="50800" tIns="50800" rIns="50800" bIns="50800" rtlCol="0" anchor="ctr"/>
            <a:lstStyle/>
            <a:p>
              <a:pPr algn="ctr">
                <a:lnSpc>
                  <a:spcPts val="3500"/>
                </a:lnSpc>
              </a:pPr>
              <a:endParaRPr/>
            </a:p>
          </p:txBody>
        </p:sp>
      </p:grpSp>
      <p:sp>
        <p:nvSpPr>
          <p:cNvPr id="5" name="Freeform 5"/>
          <p:cNvSpPr/>
          <p:nvPr/>
        </p:nvSpPr>
        <p:spPr>
          <a:xfrm>
            <a:off x="0" y="6364227"/>
            <a:ext cx="5468937" cy="280283"/>
          </a:xfrm>
          <a:custGeom>
            <a:avLst/>
            <a:gdLst/>
            <a:ahLst/>
            <a:cxnLst/>
            <a:rect l="l" t="t" r="r" b="b"/>
            <a:pathLst>
              <a:path w="5468937" h="280283">
                <a:moveTo>
                  <a:pt x="0" y="0"/>
                </a:moveTo>
                <a:lnTo>
                  <a:pt x="5468937" y="0"/>
                </a:lnTo>
                <a:lnTo>
                  <a:pt x="5468937" y="280283"/>
                </a:lnTo>
                <a:lnTo>
                  <a:pt x="0" y="280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6" name="Group 6"/>
          <p:cNvGrpSpPr/>
          <p:nvPr/>
        </p:nvGrpSpPr>
        <p:grpSpPr>
          <a:xfrm>
            <a:off x="17683456" y="0"/>
            <a:ext cx="1517287" cy="8437238"/>
            <a:chOff x="0" y="0"/>
            <a:chExt cx="399615" cy="2222153"/>
          </a:xfrm>
        </p:grpSpPr>
        <p:sp>
          <p:nvSpPr>
            <p:cNvPr id="7" name="Freeform 7"/>
            <p:cNvSpPr/>
            <p:nvPr/>
          </p:nvSpPr>
          <p:spPr>
            <a:xfrm>
              <a:off x="0" y="0"/>
              <a:ext cx="399615" cy="2222153"/>
            </a:xfrm>
            <a:custGeom>
              <a:avLst/>
              <a:gdLst/>
              <a:ahLst/>
              <a:cxnLst/>
              <a:rect l="l" t="t" r="r" b="b"/>
              <a:pathLst>
                <a:path w="399615" h="2222153">
                  <a:moveTo>
                    <a:pt x="0" y="0"/>
                  </a:moveTo>
                  <a:lnTo>
                    <a:pt x="399615" y="0"/>
                  </a:lnTo>
                  <a:lnTo>
                    <a:pt x="399615" y="2222153"/>
                  </a:lnTo>
                  <a:lnTo>
                    <a:pt x="0" y="2222153"/>
                  </a:lnTo>
                  <a:close/>
                </a:path>
              </a:pathLst>
            </a:custGeom>
            <a:solidFill>
              <a:srgbClr val="772E1A"/>
            </a:solidFill>
          </p:spPr>
          <p:txBody>
            <a:bodyPr/>
            <a:lstStyle/>
            <a:p>
              <a:endParaRPr lang="en-ID"/>
            </a:p>
          </p:txBody>
        </p:sp>
        <p:sp>
          <p:nvSpPr>
            <p:cNvPr id="8" name="TextBox 8"/>
            <p:cNvSpPr txBox="1"/>
            <p:nvPr/>
          </p:nvSpPr>
          <p:spPr>
            <a:xfrm>
              <a:off x="0" y="-57150"/>
              <a:ext cx="399615" cy="2279303"/>
            </a:xfrm>
            <a:prstGeom prst="rect">
              <a:avLst/>
            </a:prstGeom>
          </p:spPr>
          <p:txBody>
            <a:bodyPr lIns="50800" tIns="50800" rIns="50800" bIns="50800" rtlCol="0" anchor="ctr"/>
            <a:lstStyle/>
            <a:p>
              <a:pPr algn="ctr">
                <a:lnSpc>
                  <a:spcPts val="3500"/>
                </a:lnSpc>
              </a:pPr>
              <a:endParaRPr/>
            </a:p>
          </p:txBody>
        </p:sp>
      </p:grpSp>
      <p:sp>
        <p:nvSpPr>
          <p:cNvPr id="9" name="TextBox 9"/>
          <p:cNvSpPr txBox="1"/>
          <p:nvPr/>
        </p:nvSpPr>
        <p:spPr>
          <a:xfrm>
            <a:off x="86762" y="2345476"/>
            <a:ext cx="5382175" cy="3768090"/>
          </a:xfrm>
          <a:prstGeom prst="rect">
            <a:avLst/>
          </a:prstGeom>
        </p:spPr>
        <p:txBody>
          <a:bodyPr lIns="0" tIns="0" rIns="0" bIns="0" rtlCol="0" anchor="t">
            <a:spAutoFit/>
          </a:bodyPr>
          <a:lstStyle/>
          <a:p>
            <a:pPr>
              <a:lnSpc>
                <a:spcPts val="9630"/>
              </a:lnSpc>
            </a:pPr>
            <a:r>
              <a:rPr lang="en-US" sz="9000">
                <a:solidFill>
                  <a:srgbClr val="772E1A"/>
                </a:solidFill>
                <a:latin typeface="The Seasons Bold"/>
              </a:rPr>
              <a:t>Tujuan White Box Testing</a:t>
            </a:r>
          </a:p>
        </p:txBody>
      </p:sp>
      <p:sp>
        <p:nvSpPr>
          <p:cNvPr id="10" name="TextBox 10"/>
          <p:cNvSpPr txBox="1"/>
          <p:nvPr/>
        </p:nvSpPr>
        <p:spPr>
          <a:xfrm>
            <a:off x="6677016" y="3234434"/>
            <a:ext cx="10128509" cy="5192440"/>
          </a:xfrm>
          <a:prstGeom prst="rect">
            <a:avLst/>
          </a:prstGeom>
        </p:spPr>
        <p:txBody>
          <a:bodyPr lIns="0" tIns="0" rIns="0" bIns="0" rtlCol="0" anchor="t">
            <a:spAutoFit/>
          </a:bodyPr>
          <a:lstStyle/>
          <a:p>
            <a:pPr algn="just">
              <a:lnSpc>
                <a:spcPts val="3799"/>
              </a:lnSpc>
            </a:pPr>
            <a:r>
              <a:rPr lang="en-US" sz="2714">
                <a:solidFill>
                  <a:srgbClr val="8F3921"/>
                </a:solidFill>
                <a:latin typeface="DM Sans"/>
              </a:rPr>
              <a:t>White box testing, juga dikenal sebagai glass box testing, clear box testing, atau structural testing, adalah metode pengujian perangkat lunak yang berfokus pada pemeriksaan struktur internal dari kode sumber aplikasi. Dalam white box testing, pengujian dilakukan dengan memeriksa dan menganalisis detail kode sumber untuk memastikan bahwa semua jalur eksekusi, kondisi, dan cabangkode telah diuji secara memadai. Tujuannya adalah untuk memastikan bahwa semua bagian kode berperilaku dengan benar dan untuk mengidentifikasi kesalahan, celah, atau masalah struktural dalam kode.</a:t>
            </a:r>
          </a:p>
          <a:p>
            <a:pPr algn="just">
              <a:lnSpc>
                <a:spcPts val="3799"/>
              </a:lnSpc>
            </a:pPr>
            <a:endParaRPr lang="en-US" sz="2714">
              <a:solidFill>
                <a:srgbClr val="8F3921"/>
              </a:solidFill>
              <a:latin typeface="DM Sans"/>
            </a:endParaRPr>
          </a:p>
        </p:txBody>
      </p:sp>
      <p:sp>
        <p:nvSpPr>
          <p:cNvPr id="11" name="TextBox 11"/>
          <p:cNvSpPr txBox="1"/>
          <p:nvPr/>
        </p:nvSpPr>
        <p:spPr>
          <a:xfrm>
            <a:off x="1028700" y="680082"/>
            <a:ext cx="5156546" cy="349250"/>
          </a:xfrm>
          <a:prstGeom prst="rect">
            <a:avLst/>
          </a:prstGeom>
        </p:spPr>
        <p:txBody>
          <a:bodyPr lIns="0" tIns="0" rIns="0" bIns="0" rtlCol="0" anchor="t">
            <a:spAutoFit/>
          </a:bodyPr>
          <a:lstStyle/>
          <a:p>
            <a:pPr>
              <a:lnSpc>
                <a:spcPts val="2800"/>
              </a:lnSpc>
            </a:pPr>
            <a:r>
              <a:rPr lang="en-US" sz="2000">
                <a:solidFill>
                  <a:srgbClr val="772E1A"/>
                </a:solidFill>
                <a:latin typeface="DM Sans"/>
              </a:rPr>
              <a:t>TESTING QA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682"/>
        </a:solidFill>
        <a:effectLst/>
      </p:bgPr>
    </p:bg>
    <p:spTree>
      <p:nvGrpSpPr>
        <p:cNvPr id="1" name=""/>
        <p:cNvGrpSpPr/>
        <p:nvPr/>
      </p:nvGrpSpPr>
      <p:grpSpPr>
        <a:xfrm>
          <a:off x="0" y="0"/>
          <a:ext cx="0" cy="0"/>
          <a:chOff x="0" y="0"/>
          <a:chExt cx="0" cy="0"/>
        </a:xfrm>
      </p:grpSpPr>
      <p:sp>
        <p:nvSpPr>
          <p:cNvPr id="2" name="Freeform 2"/>
          <p:cNvSpPr/>
          <p:nvPr/>
        </p:nvSpPr>
        <p:spPr>
          <a:xfrm>
            <a:off x="1028700" y="8004615"/>
            <a:ext cx="16230600" cy="831818"/>
          </a:xfrm>
          <a:custGeom>
            <a:avLst/>
            <a:gdLst/>
            <a:ahLst/>
            <a:cxnLst/>
            <a:rect l="l" t="t" r="r" b="b"/>
            <a:pathLst>
              <a:path w="16230600" h="831818">
                <a:moveTo>
                  <a:pt x="0" y="0"/>
                </a:moveTo>
                <a:lnTo>
                  <a:pt x="16230600" y="0"/>
                </a:lnTo>
                <a:lnTo>
                  <a:pt x="16230600" y="831819"/>
                </a:lnTo>
                <a:lnTo>
                  <a:pt x="0" y="8318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3" name="Group 3"/>
          <p:cNvGrpSpPr/>
          <p:nvPr/>
        </p:nvGrpSpPr>
        <p:grpSpPr>
          <a:xfrm>
            <a:off x="1028700" y="2153636"/>
            <a:ext cx="16230600" cy="6094028"/>
            <a:chOff x="0" y="0"/>
            <a:chExt cx="4274726" cy="1605012"/>
          </a:xfrm>
        </p:grpSpPr>
        <p:sp>
          <p:nvSpPr>
            <p:cNvPr id="4" name="Freeform 4"/>
            <p:cNvSpPr/>
            <p:nvPr/>
          </p:nvSpPr>
          <p:spPr>
            <a:xfrm>
              <a:off x="0" y="0"/>
              <a:ext cx="4274726" cy="1605012"/>
            </a:xfrm>
            <a:custGeom>
              <a:avLst/>
              <a:gdLst/>
              <a:ahLst/>
              <a:cxnLst/>
              <a:rect l="l" t="t" r="r" b="b"/>
              <a:pathLst>
                <a:path w="4274726" h="1605012">
                  <a:moveTo>
                    <a:pt x="0" y="0"/>
                  </a:moveTo>
                  <a:lnTo>
                    <a:pt x="4274726" y="0"/>
                  </a:lnTo>
                  <a:lnTo>
                    <a:pt x="4274726" y="1605012"/>
                  </a:lnTo>
                  <a:lnTo>
                    <a:pt x="0" y="1605012"/>
                  </a:lnTo>
                  <a:close/>
                </a:path>
              </a:pathLst>
            </a:custGeom>
            <a:solidFill>
              <a:srgbClr val="F6F5F2"/>
            </a:solidFill>
          </p:spPr>
          <p:txBody>
            <a:bodyPr/>
            <a:lstStyle/>
            <a:p>
              <a:endParaRPr lang="en-ID"/>
            </a:p>
          </p:txBody>
        </p:sp>
        <p:sp>
          <p:nvSpPr>
            <p:cNvPr id="5" name="TextBox 5"/>
            <p:cNvSpPr txBox="1"/>
            <p:nvPr/>
          </p:nvSpPr>
          <p:spPr>
            <a:xfrm>
              <a:off x="0" y="-57150"/>
              <a:ext cx="4274726" cy="1662162"/>
            </a:xfrm>
            <a:prstGeom prst="rect">
              <a:avLst/>
            </a:prstGeom>
          </p:spPr>
          <p:txBody>
            <a:bodyPr lIns="50800" tIns="50800" rIns="50800" bIns="50800" rtlCol="0" anchor="ctr"/>
            <a:lstStyle/>
            <a:p>
              <a:pPr algn="ctr">
                <a:lnSpc>
                  <a:spcPts val="3500"/>
                </a:lnSpc>
              </a:pPr>
              <a:endParaRPr/>
            </a:p>
          </p:txBody>
        </p:sp>
      </p:grpSp>
      <p:grpSp>
        <p:nvGrpSpPr>
          <p:cNvPr id="6" name="Group 6"/>
          <p:cNvGrpSpPr/>
          <p:nvPr/>
        </p:nvGrpSpPr>
        <p:grpSpPr>
          <a:xfrm>
            <a:off x="1803437" y="1629144"/>
            <a:ext cx="1062815" cy="10628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3921"/>
            </a:solidFill>
          </p:spPr>
          <p:txBody>
            <a:bodyPr/>
            <a:lstStyle/>
            <a:p>
              <a:endParaRPr lang="en-ID"/>
            </a:p>
          </p:txBody>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3500"/>
                </a:lnSpc>
              </a:pPr>
              <a:endParaRPr/>
            </a:p>
          </p:txBody>
        </p:sp>
      </p:grpSp>
      <p:sp>
        <p:nvSpPr>
          <p:cNvPr id="9" name="Freeform 9"/>
          <p:cNvSpPr/>
          <p:nvPr/>
        </p:nvSpPr>
        <p:spPr>
          <a:xfrm>
            <a:off x="2032280" y="1857988"/>
            <a:ext cx="605128" cy="605128"/>
          </a:xfrm>
          <a:custGeom>
            <a:avLst/>
            <a:gdLst/>
            <a:ahLst/>
            <a:cxnLst/>
            <a:rect l="l" t="t" r="r" b="b"/>
            <a:pathLst>
              <a:path w="605128" h="605128">
                <a:moveTo>
                  <a:pt x="0" y="0"/>
                </a:moveTo>
                <a:lnTo>
                  <a:pt x="605128" y="0"/>
                </a:lnTo>
                <a:lnTo>
                  <a:pt x="605128" y="605128"/>
                </a:lnTo>
                <a:lnTo>
                  <a:pt x="0" y="6051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0" name="TextBox 10"/>
          <p:cNvSpPr txBox="1"/>
          <p:nvPr/>
        </p:nvSpPr>
        <p:spPr>
          <a:xfrm>
            <a:off x="1803437" y="2777685"/>
            <a:ext cx="8706470" cy="1571625"/>
          </a:xfrm>
          <a:prstGeom prst="rect">
            <a:avLst/>
          </a:prstGeom>
        </p:spPr>
        <p:txBody>
          <a:bodyPr lIns="0" tIns="0" rIns="0" bIns="0" rtlCol="0" anchor="t">
            <a:spAutoFit/>
          </a:bodyPr>
          <a:lstStyle/>
          <a:p>
            <a:pPr>
              <a:lnSpc>
                <a:spcPts val="12599"/>
              </a:lnSpc>
            </a:pPr>
            <a:r>
              <a:rPr lang="en-US" sz="9000">
                <a:solidFill>
                  <a:srgbClr val="8F3921"/>
                </a:solidFill>
                <a:latin typeface="The Seasons Bold"/>
              </a:rPr>
              <a:t>CI/CD</a:t>
            </a:r>
          </a:p>
        </p:txBody>
      </p:sp>
      <p:sp>
        <p:nvSpPr>
          <p:cNvPr id="11" name="TextBox 11"/>
          <p:cNvSpPr txBox="1"/>
          <p:nvPr/>
        </p:nvSpPr>
        <p:spPr>
          <a:xfrm>
            <a:off x="1683756" y="4568385"/>
            <a:ext cx="10937118" cy="3414246"/>
          </a:xfrm>
          <a:prstGeom prst="rect">
            <a:avLst/>
          </a:prstGeom>
        </p:spPr>
        <p:txBody>
          <a:bodyPr lIns="0" tIns="0" rIns="0" bIns="0" rtlCol="0" anchor="t">
            <a:spAutoFit/>
          </a:bodyPr>
          <a:lstStyle/>
          <a:p>
            <a:pPr algn="just">
              <a:lnSpc>
                <a:spcPts val="3438"/>
              </a:lnSpc>
            </a:pPr>
            <a:r>
              <a:rPr lang="en-US" sz="2455">
                <a:solidFill>
                  <a:srgbClr val="8F3921"/>
                </a:solidFill>
                <a:latin typeface="DM Sans"/>
              </a:rPr>
              <a:t>Continuous integration (CI) adalah pengintegrasian kode ke dalam repositori kode kemudian menjalankan pengujian secara otomatis, cepat, dan sering. Kamu dapat melakukan CI ini dengan menggunakan perintah  commit.</a:t>
            </a:r>
          </a:p>
          <a:p>
            <a:pPr algn="just">
              <a:lnSpc>
                <a:spcPts val="3438"/>
              </a:lnSpc>
            </a:pPr>
            <a:r>
              <a:rPr lang="en-US" sz="2455">
                <a:solidFill>
                  <a:srgbClr val="8F3921"/>
                </a:solidFill>
                <a:latin typeface="DM Sans"/>
              </a:rPr>
              <a:t>Sementara continous delivery atau continuous deployment (CD) adalah praktik yang dilakukan setelah proses CI selesai dan seluruh kode berhasil terintegrasi, sehingga aplikasi bisa dibangun lalu dirilis secara otomatis.</a:t>
            </a:r>
          </a:p>
          <a:p>
            <a:pPr algn="just">
              <a:lnSpc>
                <a:spcPts val="3438"/>
              </a:lnSpc>
            </a:pPr>
            <a:endParaRPr lang="en-US" sz="2455">
              <a:solidFill>
                <a:srgbClr val="8F3921"/>
              </a:solidFill>
              <a:latin typeface="DM Sans"/>
            </a:endParaRPr>
          </a:p>
        </p:txBody>
      </p:sp>
      <p:sp>
        <p:nvSpPr>
          <p:cNvPr id="12" name="TextBox 12"/>
          <p:cNvSpPr txBox="1"/>
          <p:nvPr/>
        </p:nvSpPr>
        <p:spPr>
          <a:xfrm>
            <a:off x="1028700" y="680082"/>
            <a:ext cx="5156546" cy="349250"/>
          </a:xfrm>
          <a:prstGeom prst="rect">
            <a:avLst/>
          </a:prstGeom>
        </p:spPr>
        <p:txBody>
          <a:bodyPr lIns="0" tIns="0" rIns="0" bIns="0" rtlCol="0" anchor="t">
            <a:spAutoFit/>
          </a:bodyPr>
          <a:lstStyle/>
          <a:p>
            <a:pPr>
              <a:lnSpc>
                <a:spcPts val="2800"/>
              </a:lnSpc>
            </a:pPr>
            <a:r>
              <a:rPr lang="en-US" sz="2000">
                <a:solidFill>
                  <a:srgbClr val="772E1A"/>
                </a:solidFill>
                <a:latin typeface="DM Sans"/>
              </a:rPr>
              <a:t>TESTING QA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5F2"/>
        </a:solidFill>
        <a:effectLst/>
      </p:bgPr>
    </p:bg>
    <p:spTree>
      <p:nvGrpSpPr>
        <p:cNvPr id="1" name=""/>
        <p:cNvGrpSpPr/>
        <p:nvPr/>
      </p:nvGrpSpPr>
      <p:grpSpPr>
        <a:xfrm>
          <a:off x="0" y="0"/>
          <a:ext cx="0" cy="0"/>
          <a:chOff x="0" y="0"/>
          <a:chExt cx="0" cy="0"/>
        </a:xfrm>
      </p:grpSpPr>
      <p:grpSp>
        <p:nvGrpSpPr>
          <p:cNvPr id="2" name="Group 2"/>
          <p:cNvGrpSpPr/>
          <p:nvPr/>
        </p:nvGrpSpPr>
        <p:grpSpPr>
          <a:xfrm>
            <a:off x="0" y="2179200"/>
            <a:ext cx="5517091" cy="7074391"/>
            <a:chOff x="0" y="0"/>
            <a:chExt cx="1453061" cy="1863214"/>
          </a:xfrm>
        </p:grpSpPr>
        <p:sp>
          <p:nvSpPr>
            <p:cNvPr id="3" name="Freeform 3"/>
            <p:cNvSpPr/>
            <p:nvPr/>
          </p:nvSpPr>
          <p:spPr>
            <a:xfrm>
              <a:off x="0" y="0"/>
              <a:ext cx="1453061" cy="1863214"/>
            </a:xfrm>
            <a:custGeom>
              <a:avLst/>
              <a:gdLst/>
              <a:ahLst/>
              <a:cxnLst/>
              <a:rect l="l" t="t" r="r" b="b"/>
              <a:pathLst>
                <a:path w="1453061" h="1863214">
                  <a:moveTo>
                    <a:pt x="0" y="0"/>
                  </a:moveTo>
                  <a:lnTo>
                    <a:pt x="1453061" y="0"/>
                  </a:lnTo>
                  <a:lnTo>
                    <a:pt x="1453061" y="1863214"/>
                  </a:lnTo>
                  <a:lnTo>
                    <a:pt x="0" y="1863214"/>
                  </a:lnTo>
                  <a:close/>
                </a:path>
              </a:pathLst>
            </a:custGeom>
            <a:solidFill>
              <a:srgbClr val="FFD682"/>
            </a:solidFill>
          </p:spPr>
          <p:txBody>
            <a:bodyPr/>
            <a:lstStyle/>
            <a:p>
              <a:endParaRPr lang="en-ID"/>
            </a:p>
          </p:txBody>
        </p:sp>
        <p:sp>
          <p:nvSpPr>
            <p:cNvPr id="4" name="TextBox 4"/>
            <p:cNvSpPr txBox="1"/>
            <p:nvPr/>
          </p:nvSpPr>
          <p:spPr>
            <a:xfrm>
              <a:off x="0" y="-57150"/>
              <a:ext cx="1453061" cy="1920364"/>
            </a:xfrm>
            <a:prstGeom prst="rect">
              <a:avLst/>
            </a:prstGeom>
          </p:spPr>
          <p:txBody>
            <a:bodyPr lIns="50800" tIns="50800" rIns="50800" bIns="50800" rtlCol="0" anchor="ctr"/>
            <a:lstStyle/>
            <a:p>
              <a:pPr algn="ctr">
                <a:lnSpc>
                  <a:spcPts val="3500"/>
                </a:lnSpc>
              </a:pPr>
              <a:endParaRPr/>
            </a:p>
          </p:txBody>
        </p:sp>
      </p:grpSp>
      <p:sp>
        <p:nvSpPr>
          <p:cNvPr id="5" name="Freeform 5"/>
          <p:cNvSpPr/>
          <p:nvPr/>
        </p:nvSpPr>
        <p:spPr>
          <a:xfrm>
            <a:off x="0" y="6364227"/>
            <a:ext cx="5468937" cy="280283"/>
          </a:xfrm>
          <a:custGeom>
            <a:avLst/>
            <a:gdLst/>
            <a:ahLst/>
            <a:cxnLst/>
            <a:rect l="l" t="t" r="r" b="b"/>
            <a:pathLst>
              <a:path w="5468937" h="280283">
                <a:moveTo>
                  <a:pt x="0" y="0"/>
                </a:moveTo>
                <a:lnTo>
                  <a:pt x="5468937" y="0"/>
                </a:lnTo>
                <a:lnTo>
                  <a:pt x="5468937" y="280283"/>
                </a:lnTo>
                <a:lnTo>
                  <a:pt x="0" y="280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6" name="Group 6"/>
          <p:cNvGrpSpPr/>
          <p:nvPr/>
        </p:nvGrpSpPr>
        <p:grpSpPr>
          <a:xfrm>
            <a:off x="17683456" y="0"/>
            <a:ext cx="1517287" cy="8437238"/>
            <a:chOff x="0" y="0"/>
            <a:chExt cx="399615" cy="2222153"/>
          </a:xfrm>
        </p:grpSpPr>
        <p:sp>
          <p:nvSpPr>
            <p:cNvPr id="7" name="Freeform 7"/>
            <p:cNvSpPr/>
            <p:nvPr/>
          </p:nvSpPr>
          <p:spPr>
            <a:xfrm>
              <a:off x="0" y="0"/>
              <a:ext cx="399615" cy="2222153"/>
            </a:xfrm>
            <a:custGeom>
              <a:avLst/>
              <a:gdLst/>
              <a:ahLst/>
              <a:cxnLst/>
              <a:rect l="l" t="t" r="r" b="b"/>
              <a:pathLst>
                <a:path w="399615" h="2222153">
                  <a:moveTo>
                    <a:pt x="0" y="0"/>
                  </a:moveTo>
                  <a:lnTo>
                    <a:pt x="399615" y="0"/>
                  </a:lnTo>
                  <a:lnTo>
                    <a:pt x="399615" y="2222153"/>
                  </a:lnTo>
                  <a:lnTo>
                    <a:pt x="0" y="2222153"/>
                  </a:lnTo>
                  <a:close/>
                </a:path>
              </a:pathLst>
            </a:custGeom>
            <a:solidFill>
              <a:srgbClr val="772E1A"/>
            </a:solidFill>
          </p:spPr>
          <p:txBody>
            <a:bodyPr/>
            <a:lstStyle/>
            <a:p>
              <a:endParaRPr lang="en-ID"/>
            </a:p>
          </p:txBody>
        </p:sp>
        <p:sp>
          <p:nvSpPr>
            <p:cNvPr id="8" name="TextBox 8"/>
            <p:cNvSpPr txBox="1"/>
            <p:nvPr/>
          </p:nvSpPr>
          <p:spPr>
            <a:xfrm>
              <a:off x="0" y="-57150"/>
              <a:ext cx="399615" cy="2279303"/>
            </a:xfrm>
            <a:prstGeom prst="rect">
              <a:avLst/>
            </a:prstGeom>
          </p:spPr>
          <p:txBody>
            <a:bodyPr lIns="50800" tIns="50800" rIns="50800" bIns="50800" rtlCol="0" anchor="ctr"/>
            <a:lstStyle/>
            <a:p>
              <a:pPr algn="ctr">
                <a:lnSpc>
                  <a:spcPts val="3500"/>
                </a:lnSpc>
              </a:pPr>
              <a:endParaRPr/>
            </a:p>
          </p:txBody>
        </p:sp>
      </p:grpSp>
      <p:sp>
        <p:nvSpPr>
          <p:cNvPr id="9" name="TextBox 9"/>
          <p:cNvSpPr txBox="1"/>
          <p:nvPr/>
        </p:nvSpPr>
        <p:spPr>
          <a:xfrm>
            <a:off x="86762" y="2345476"/>
            <a:ext cx="5010577" cy="2529840"/>
          </a:xfrm>
          <a:prstGeom prst="rect">
            <a:avLst/>
          </a:prstGeom>
        </p:spPr>
        <p:txBody>
          <a:bodyPr lIns="0" tIns="0" rIns="0" bIns="0" rtlCol="0" anchor="t">
            <a:spAutoFit/>
          </a:bodyPr>
          <a:lstStyle/>
          <a:p>
            <a:pPr>
              <a:lnSpc>
                <a:spcPts val="9630"/>
              </a:lnSpc>
            </a:pPr>
            <a:r>
              <a:rPr lang="en-US" sz="9000">
                <a:solidFill>
                  <a:srgbClr val="772E1A"/>
                </a:solidFill>
                <a:latin typeface="The Seasons Bold"/>
              </a:rPr>
              <a:t>Tujuan </a:t>
            </a:r>
          </a:p>
          <a:p>
            <a:pPr>
              <a:lnSpc>
                <a:spcPts val="9630"/>
              </a:lnSpc>
            </a:pPr>
            <a:r>
              <a:rPr lang="en-US" sz="9000">
                <a:solidFill>
                  <a:srgbClr val="772E1A"/>
                </a:solidFill>
                <a:latin typeface="The Seasons Bold"/>
              </a:rPr>
              <a:t>CI/CD</a:t>
            </a:r>
          </a:p>
        </p:txBody>
      </p:sp>
      <p:sp>
        <p:nvSpPr>
          <p:cNvPr id="10" name="TextBox 10"/>
          <p:cNvSpPr txBox="1"/>
          <p:nvPr/>
        </p:nvSpPr>
        <p:spPr>
          <a:xfrm>
            <a:off x="6965134" y="2131575"/>
            <a:ext cx="9005030" cy="6169933"/>
          </a:xfrm>
          <a:prstGeom prst="rect">
            <a:avLst/>
          </a:prstGeom>
        </p:spPr>
        <p:txBody>
          <a:bodyPr lIns="0" tIns="0" rIns="0" bIns="0" rtlCol="0" anchor="t">
            <a:spAutoFit/>
          </a:bodyPr>
          <a:lstStyle/>
          <a:p>
            <a:pPr algn="just">
              <a:lnSpc>
                <a:spcPts val="3799"/>
              </a:lnSpc>
            </a:pPr>
            <a:r>
              <a:rPr lang="en-US" sz="2714">
                <a:solidFill>
                  <a:srgbClr val="8F3921"/>
                </a:solidFill>
                <a:latin typeface="DM Sans"/>
              </a:rPr>
              <a:t>Tujuan CI/CD adalah untuk menghasilkan perangkat lunak yang andal, minim bug, dan cepat tersedia. CI/CD memungkinkan developer untuk lebih sering melakukan pengujian dan menerapkan perubahan secara otomatis. CI/CD juga meningkatkan kolaborasi antara tim pengembang dan tim operasional.</a:t>
            </a:r>
          </a:p>
          <a:p>
            <a:pPr algn="just">
              <a:lnSpc>
                <a:spcPts val="3799"/>
              </a:lnSpc>
            </a:pPr>
            <a:endParaRPr lang="en-US" sz="2714">
              <a:solidFill>
                <a:srgbClr val="8F3921"/>
              </a:solidFill>
              <a:latin typeface="DM Sans"/>
            </a:endParaRPr>
          </a:p>
          <a:p>
            <a:pPr algn="just">
              <a:lnSpc>
                <a:spcPts val="3799"/>
              </a:lnSpc>
            </a:pPr>
            <a:r>
              <a:rPr lang="en-US" sz="2714">
                <a:solidFill>
                  <a:srgbClr val="8F3921"/>
                </a:solidFill>
                <a:latin typeface="DM Sans"/>
              </a:rPr>
              <a:t>Beberapa manfaat dari CI/CD adalah:</a:t>
            </a:r>
          </a:p>
          <a:p>
            <a:pPr algn="just">
              <a:lnSpc>
                <a:spcPts val="3799"/>
              </a:lnSpc>
            </a:pPr>
            <a:endParaRPr lang="en-US" sz="2714">
              <a:solidFill>
                <a:srgbClr val="8F3921"/>
              </a:solidFill>
              <a:latin typeface="DM Sans"/>
            </a:endParaRPr>
          </a:p>
          <a:p>
            <a:pPr algn="just">
              <a:lnSpc>
                <a:spcPts val="3799"/>
              </a:lnSpc>
            </a:pPr>
            <a:r>
              <a:rPr lang="en-US" sz="2714">
                <a:solidFill>
                  <a:srgbClr val="8F3921"/>
                </a:solidFill>
                <a:latin typeface="DM Sans"/>
              </a:rPr>
              <a:t>- Deteksi bug lebih awal</a:t>
            </a:r>
          </a:p>
          <a:p>
            <a:pPr algn="just">
              <a:lnSpc>
                <a:spcPts val="3799"/>
              </a:lnSpc>
            </a:pPr>
            <a:r>
              <a:rPr lang="en-US" sz="2714">
                <a:solidFill>
                  <a:srgbClr val="8F3921"/>
                </a:solidFill>
                <a:latin typeface="DM Sans"/>
              </a:rPr>
              <a:t>- Meningkatkan produktivitas tim</a:t>
            </a:r>
          </a:p>
          <a:p>
            <a:pPr algn="just">
              <a:lnSpc>
                <a:spcPts val="3799"/>
              </a:lnSpc>
            </a:pPr>
            <a:r>
              <a:rPr lang="en-US" sz="2714">
                <a:solidFill>
                  <a:srgbClr val="8F3921"/>
                </a:solidFill>
                <a:latin typeface="DM Sans"/>
              </a:rPr>
              <a:t>- Mempercepat proses rilis perangkat lunak</a:t>
            </a:r>
          </a:p>
          <a:p>
            <a:pPr algn="just">
              <a:lnSpc>
                <a:spcPts val="3799"/>
              </a:lnSpc>
            </a:pPr>
            <a:endParaRPr lang="en-US" sz="2714">
              <a:solidFill>
                <a:srgbClr val="8F3921"/>
              </a:solidFill>
              <a:latin typeface="DM Sans"/>
            </a:endParaRPr>
          </a:p>
        </p:txBody>
      </p:sp>
      <p:sp>
        <p:nvSpPr>
          <p:cNvPr id="11" name="TextBox 11"/>
          <p:cNvSpPr txBox="1"/>
          <p:nvPr/>
        </p:nvSpPr>
        <p:spPr>
          <a:xfrm>
            <a:off x="1028700" y="680082"/>
            <a:ext cx="5156546" cy="349250"/>
          </a:xfrm>
          <a:prstGeom prst="rect">
            <a:avLst/>
          </a:prstGeom>
        </p:spPr>
        <p:txBody>
          <a:bodyPr lIns="0" tIns="0" rIns="0" bIns="0" rtlCol="0" anchor="t">
            <a:spAutoFit/>
          </a:bodyPr>
          <a:lstStyle/>
          <a:p>
            <a:pPr>
              <a:lnSpc>
                <a:spcPts val="2800"/>
              </a:lnSpc>
            </a:pPr>
            <a:r>
              <a:rPr lang="en-US" sz="2000">
                <a:solidFill>
                  <a:srgbClr val="772E1A"/>
                </a:solidFill>
                <a:latin typeface="DM Sans"/>
              </a:rPr>
              <a:t>TESTING QA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5F2"/>
        </a:solidFill>
        <a:effectLst/>
      </p:bgPr>
    </p:bg>
    <p:spTree>
      <p:nvGrpSpPr>
        <p:cNvPr id="1" name=""/>
        <p:cNvGrpSpPr/>
        <p:nvPr/>
      </p:nvGrpSpPr>
      <p:grpSpPr>
        <a:xfrm>
          <a:off x="0" y="0"/>
          <a:ext cx="0" cy="0"/>
          <a:chOff x="0" y="0"/>
          <a:chExt cx="0" cy="0"/>
        </a:xfrm>
      </p:grpSpPr>
      <p:grpSp>
        <p:nvGrpSpPr>
          <p:cNvPr id="2" name="Group 2"/>
          <p:cNvGrpSpPr/>
          <p:nvPr/>
        </p:nvGrpSpPr>
        <p:grpSpPr>
          <a:xfrm>
            <a:off x="31670" y="3229"/>
            <a:ext cx="4923997" cy="10287000"/>
            <a:chOff x="0" y="0"/>
            <a:chExt cx="1296855" cy="2709333"/>
          </a:xfrm>
        </p:grpSpPr>
        <p:sp>
          <p:nvSpPr>
            <p:cNvPr id="3" name="Freeform 3"/>
            <p:cNvSpPr/>
            <p:nvPr/>
          </p:nvSpPr>
          <p:spPr>
            <a:xfrm>
              <a:off x="0" y="0"/>
              <a:ext cx="1296855" cy="2709333"/>
            </a:xfrm>
            <a:custGeom>
              <a:avLst/>
              <a:gdLst/>
              <a:ahLst/>
              <a:cxnLst/>
              <a:rect l="l" t="t" r="r" b="b"/>
              <a:pathLst>
                <a:path w="1296855" h="2709333">
                  <a:moveTo>
                    <a:pt x="0" y="0"/>
                  </a:moveTo>
                  <a:lnTo>
                    <a:pt x="1296855" y="0"/>
                  </a:lnTo>
                  <a:lnTo>
                    <a:pt x="1296855" y="2709333"/>
                  </a:lnTo>
                  <a:lnTo>
                    <a:pt x="0" y="2709333"/>
                  </a:lnTo>
                  <a:close/>
                </a:path>
              </a:pathLst>
            </a:custGeom>
            <a:solidFill>
              <a:srgbClr val="8F3921"/>
            </a:solidFill>
          </p:spPr>
          <p:txBody>
            <a:bodyPr/>
            <a:lstStyle/>
            <a:p>
              <a:endParaRPr lang="en-ID"/>
            </a:p>
          </p:txBody>
        </p:sp>
        <p:sp>
          <p:nvSpPr>
            <p:cNvPr id="4" name="TextBox 4"/>
            <p:cNvSpPr txBox="1"/>
            <p:nvPr/>
          </p:nvSpPr>
          <p:spPr>
            <a:xfrm>
              <a:off x="0" y="-57150"/>
              <a:ext cx="1296855" cy="2766483"/>
            </a:xfrm>
            <a:prstGeom prst="rect">
              <a:avLst/>
            </a:prstGeom>
          </p:spPr>
          <p:txBody>
            <a:bodyPr lIns="50800" tIns="50800" rIns="50800" bIns="50800" rtlCol="0" anchor="ctr"/>
            <a:lstStyle/>
            <a:p>
              <a:pPr algn="ctr">
                <a:lnSpc>
                  <a:spcPts val="3500"/>
                </a:lnSpc>
              </a:pPr>
              <a:endParaRPr/>
            </a:p>
          </p:txBody>
        </p:sp>
      </p:grpSp>
      <p:sp>
        <p:nvSpPr>
          <p:cNvPr id="5" name="TextBox 5"/>
          <p:cNvSpPr txBox="1"/>
          <p:nvPr/>
        </p:nvSpPr>
        <p:spPr>
          <a:xfrm>
            <a:off x="1028700" y="680082"/>
            <a:ext cx="3895297" cy="349250"/>
          </a:xfrm>
          <a:prstGeom prst="rect">
            <a:avLst/>
          </a:prstGeom>
        </p:spPr>
        <p:txBody>
          <a:bodyPr lIns="0" tIns="0" rIns="0" bIns="0" rtlCol="0" anchor="t">
            <a:spAutoFit/>
          </a:bodyPr>
          <a:lstStyle/>
          <a:p>
            <a:pPr>
              <a:lnSpc>
                <a:spcPts val="2800"/>
              </a:lnSpc>
            </a:pPr>
            <a:r>
              <a:rPr lang="en-US" sz="2000" dirty="0">
                <a:solidFill>
                  <a:srgbClr val="F6F5F2"/>
                </a:solidFill>
                <a:latin typeface="DM Sans"/>
              </a:rPr>
              <a:t>TESTING QA</a:t>
            </a:r>
          </a:p>
        </p:txBody>
      </p:sp>
      <p:sp>
        <p:nvSpPr>
          <p:cNvPr id="9" name="TextBox 9"/>
          <p:cNvSpPr txBox="1"/>
          <p:nvPr/>
        </p:nvSpPr>
        <p:spPr>
          <a:xfrm>
            <a:off x="7772400" y="903142"/>
            <a:ext cx="6705600" cy="923330"/>
          </a:xfrm>
          <a:prstGeom prst="rect">
            <a:avLst/>
          </a:prstGeom>
        </p:spPr>
        <p:txBody>
          <a:bodyPr wrap="square" lIns="0" tIns="0" rIns="0" bIns="0" rtlCol="0" anchor="t">
            <a:spAutoFit/>
          </a:bodyPr>
          <a:lstStyle/>
          <a:p>
            <a:r>
              <a:rPr lang="en-US" sz="3000" dirty="0" err="1">
                <a:solidFill>
                  <a:schemeClr val="accent2">
                    <a:lumMod val="75000"/>
                  </a:schemeClr>
                </a:solidFill>
                <a:latin typeface="The Seasons Bold"/>
              </a:rPr>
              <a:t>Siapkan</a:t>
            </a:r>
            <a:r>
              <a:rPr lang="en-US" sz="3000" dirty="0">
                <a:solidFill>
                  <a:schemeClr val="accent2">
                    <a:lumMod val="75000"/>
                  </a:schemeClr>
                </a:solidFill>
                <a:latin typeface="The Seasons Bold"/>
              </a:rPr>
              <a:t> file yang </a:t>
            </a:r>
            <a:r>
              <a:rPr lang="en-US" sz="3000" dirty="0" err="1">
                <a:solidFill>
                  <a:schemeClr val="accent2">
                    <a:lumMod val="75000"/>
                  </a:schemeClr>
                </a:solidFill>
                <a:latin typeface="The Seasons Bold"/>
              </a:rPr>
              <a:t>ingin</a:t>
            </a:r>
            <a:r>
              <a:rPr lang="en-US" sz="3000" dirty="0">
                <a:solidFill>
                  <a:schemeClr val="accent2">
                    <a:lumMod val="75000"/>
                  </a:schemeClr>
                </a:solidFill>
                <a:latin typeface="The Seasons Bold"/>
              </a:rPr>
              <a:t> di </a:t>
            </a:r>
            <a:r>
              <a:rPr lang="en-US" sz="3000" dirty="0" err="1">
                <a:solidFill>
                  <a:schemeClr val="accent2">
                    <a:lumMod val="75000"/>
                  </a:schemeClr>
                </a:solidFill>
                <a:latin typeface="The Seasons Bold"/>
              </a:rPr>
              <a:t>tes</a:t>
            </a:r>
            <a:r>
              <a:rPr lang="en-US" sz="3000" dirty="0">
                <a:solidFill>
                  <a:schemeClr val="accent2">
                    <a:lumMod val="75000"/>
                  </a:schemeClr>
                </a:solidFill>
                <a:latin typeface="The Seasons Bold"/>
              </a:rPr>
              <a:t> , </a:t>
            </a:r>
            <a:r>
              <a:rPr lang="en-US" sz="3000" dirty="0" err="1">
                <a:solidFill>
                  <a:schemeClr val="accent2">
                    <a:lumMod val="75000"/>
                  </a:schemeClr>
                </a:solidFill>
                <a:latin typeface="The Seasons Bold"/>
              </a:rPr>
              <a:t>disini</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saya</a:t>
            </a:r>
            <a:r>
              <a:rPr lang="en-US" sz="3000" dirty="0">
                <a:solidFill>
                  <a:schemeClr val="accent2">
                    <a:lumMod val="75000"/>
                  </a:schemeClr>
                </a:solidFill>
                <a:latin typeface="The Seasons Bold"/>
              </a:rPr>
              <a:t> </a:t>
            </a:r>
            <a:r>
              <a:rPr lang="en-US" sz="3000" dirty="0" err="1">
                <a:solidFill>
                  <a:schemeClr val="accent2">
                    <a:lumMod val="75000"/>
                  </a:schemeClr>
                </a:solidFill>
                <a:latin typeface="The Seasons Bold"/>
              </a:rPr>
              <a:t>menggunakan</a:t>
            </a:r>
            <a:r>
              <a:rPr lang="en-US" sz="3000" dirty="0">
                <a:solidFill>
                  <a:schemeClr val="accent2">
                    <a:lumMod val="75000"/>
                  </a:schemeClr>
                </a:solidFill>
                <a:latin typeface="The Seasons Bold"/>
              </a:rPr>
              <a:t> fuzzy.py</a:t>
            </a:r>
          </a:p>
        </p:txBody>
      </p:sp>
      <p:sp>
        <p:nvSpPr>
          <p:cNvPr id="10" name="Freeform 10"/>
          <p:cNvSpPr/>
          <p:nvPr/>
        </p:nvSpPr>
        <p:spPr>
          <a:xfrm>
            <a:off x="6400800" y="8892552"/>
            <a:ext cx="10210800" cy="586596"/>
          </a:xfrm>
          <a:custGeom>
            <a:avLst/>
            <a:gdLst/>
            <a:ahLst/>
            <a:cxnLst/>
            <a:rect l="l" t="t" r="r" b="b"/>
            <a:pathLst>
              <a:path w="7316190" h="374955">
                <a:moveTo>
                  <a:pt x="0" y="0"/>
                </a:moveTo>
                <a:lnTo>
                  <a:pt x="7316190" y="0"/>
                </a:lnTo>
                <a:lnTo>
                  <a:pt x="7316190" y="374955"/>
                </a:lnTo>
                <a:lnTo>
                  <a:pt x="0" y="3749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dirty="0"/>
          </a:p>
        </p:txBody>
      </p:sp>
      <p:pic>
        <p:nvPicPr>
          <p:cNvPr id="12" name="Picture 11">
            <a:extLst>
              <a:ext uri="{FF2B5EF4-FFF2-40B4-BE49-F238E27FC236}">
                <a16:creationId xmlns:a16="http://schemas.microsoft.com/office/drawing/2014/main" id="{07209933-7FDE-7B59-448C-41C2DA6BA5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5499" y="2273288"/>
            <a:ext cx="9741401" cy="6394779"/>
          </a:xfrm>
          <a:prstGeom prst="rect">
            <a:avLst/>
          </a:prstGeom>
        </p:spPr>
      </p:pic>
      <p:sp>
        <p:nvSpPr>
          <p:cNvPr id="13" name="TextBox 9">
            <a:extLst>
              <a:ext uri="{FF2B5EF4-FFF2-40B4-BE49-F238E27FC236}">
                <a16:creationId xmlns:a16="http://schemas.microsoft.com/office/drawing/2014/main" id="{4DCE37B6-BFC4-6C20-4829-80112C96FFE2}"/>
              </a:ext>
            </a:extLst>
          </p:cNvPr>
          <p:cNvSpPr txBox="1"/>
          <p:nvPr/>
        </p:nvSpPr>
        <p:spPr>
          <a:xfrm>
            <a:off x="638070" y="2417966"/>
            <a:ext cx="4320180" cy="2529840"/>
          </a:xfrm>
          <a:prstGeom prst="rect">
            <a:avLst/>
          </a:prstGeom>
        </p:spPr>
        <p:txBody>
          <a:bodyPr lIns="0" tIns="0" rIns="0" bIns="0" rtlCol="0" anchor="t">
            <a:spAutoFit/>
          </a:bodyPr>
          <a:lstStyle/>
          <a:p>
            <a:pPr>
              <a:lnSpc>
                <a:spcPts val="9630"/>
              </a:lnSpc>
            </a:pPr>
            <a:r>
              <a:rPr lang="en-US" sz="9000" dirty="0">
                <a:solidFill>
                  <a:srgbClr val="FFD682"/>
                </a:solidFill>
                <a:latin typeface="The Seasons Bold"/>
              </a:rPr>
              <a:t>Study Case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623</Words>
  <Application>Microsoft Office PowerPoint</Application>
  <PresentationFormat>Custom</PresentationFormat>
  <Paragraphs>71</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The Seasons Bold</vt:lpstr>
      <vt:lpstr>DM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Cokelat Kuning dan Putih Profesional Proposal Acara Presentasi</dc:title>
  <dc:creator>Amin</dc:creator>
  <cp:lastModifiedBy>Mochamad Aminnur</cp:lastModifiedBy>
  <cp:revision>2</cp:revision>
  <dcterms:created xsi:type="dcterms:W3CDTF">2006-08-16T00:00:00Z</dcterms:created>
  <dcterms:modified xsi:type="dcterms:W3CDTF">2023-10-31T06:19:49Z</dcterms:modified>
  <dc:identifier>DAFyvw8lvA8</dc:identifier>
</cp:coreProperties>
</file>