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28F3-2E72-770B-34F8-6B6AA00D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B752A-2E6C-D4B4-724A-73BD2BA90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8D12-7C6F-A678-80FA-F91610EF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DBC5-40C5-4717-88C9-FAFD50C635B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5C6E-BB49-D8F6-F28E-7F0149C1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A186B-740B-7667-E496-C90EA539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884-2B8F-4F11-BE58-ABE08EA36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EA97-02DE-B081-0E46-15A26B72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835A5-20D5-7D06-B6A0-CB411D774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DD2E-509B-FE3E-9DDB-E1743272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DBC5-40C5-4717-88C9-FAFD50C635B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CC06-D92C-F014-811D-473358F7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4F0C-120A-EB3F-B4FA-2FC990CE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884-2B8F-4F11-BE58-ABE08EA36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77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74677-1396-993F-E3D6-37C93D0F1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9E20B-B36F-6736-C5E4-338248F23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7D3D-7A6D-100F-4344-1B0073B8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DBC5-40C5-4717-88C9-FAFD50C635B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4BF8-5F04-E701-8CA3-19ECDB72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BCC82-3A28-587A-A8F9-440EE38E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884-2B8F-4F11-BE58-ABE08EA36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6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2063-80E0-77CF-147A-3BDFD190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E79D-DA89-6ACF-A8B5-7A10793A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6284-5417-B4E5-A1F3-6C9811B1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DBC5-40C5-4717-88C9-FAFD50C635B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5D37-9587-1580-0A92-4348A7B4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46F1-24EC-90CB-9486-952E19F7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884-2B8F-4F11-BE58-ABE08EA36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0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4A7C-37D2-A0CD-A517-3DA40203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521AF-8A27-2205-6E1A-011768EEE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E0EB-14CD-6A2D-E298-C971381D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DBC5-40C5-4717-88C9-FAFD50C635B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1AB99-7900-AEF0-FC49-187D5319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C221-2235-2E8F-AB6C-5FCC52C8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884-2B8F-4F11-BE58-ABE08EA36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30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4BD2-BC65-13CD-26F4-14627B79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CB31-1107-A4B0-78D8-5F0F5EB14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67F47-B832-E294-7615-B65643F9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5A31-6CAB-8F44-B91C-C8AD10C5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DBC5-40C5-4717-88C9-FAFD50C635B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27DB6-9E3C-8CB8-F9E1-7A14BA5A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DE133-0CE5-BA50-9AD1-D7158B39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884-2B8F-4F11-BE58-ABE08EA36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9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4B10-134A-F3CD-BF12-C98483DC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68096-5AAD-D2AC-1ECC-6B19F4AE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D6F97-D1FB-905D-1D21-F54738C6E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FC9E2-EC87-C707-4909-8CB28443B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4CF01-9BBD-003D-02C7-19BD3FE18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DF876-F398-EE6A-3D23-F2A58647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DBC5-40C5-4717-88C9-FAFD50C635B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63D34-8CF1-2BB4-AB09-F0A0E0B6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E23D0-3E32-ACBE-6F81-25707D35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884-2B8F-4F11-BE58-ABE08EA36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41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C668-C865-2313-4BE7-061EE94E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3F209-99A1-CD03-2A5F-90C173BF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DBC5-40C5-4717-88C9-FAFD50C635B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2BAD0-C3A3-C2DC-5067-BF07C6B4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354C8-1735-1CFE-1177-CB5D979F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884-2B8F-4F11-BE58-ABE08EA36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4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49E62-E4EF-75AE-864B-4FE6FF70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DBC5-40C5-4717-88C9-FAFD50C635B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1ED24-2593-7C72-7CBF-93F3D20F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4793-251B-A428-0291-FC80C16D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884-2B8F-4F11-BE58-ABE08EA36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96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63FA-E4FC-176D-C86B-68743E87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4031-4E3A-BE83-6B72-07ACA2B4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E9DAC-235F-6F3A-DDC4-C1DC307D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E2E59-F30E-8E0B-DB26-23E612CD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DBC5-40C5-4717-88C9-FAFD50C635B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458A-15B2-593A-D086-AC68185A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EBC78-DA38-72A5-BA1A-FED5D6EB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884-2B8F-4F11-BE58-ABE08EA36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F1F3-265F-441D-56BE-8CA31E71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65242-D913-1466-C2D9-C89823578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E5001-5049-FB92-80E9-3B6C3B17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76A87-C17B-8425-900D-1E127DEE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DBC5-40C5-4717-88C9-FAFD50C635B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C2AAA-364E-2EE8-8C22-B624EE65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35F93-275C-BDC5-F911-5DD1D9C7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884-2B8F-4F11-BE58-ABE08EA36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4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9249C-044D-085A-7E4C-D8200C6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F8ECD-E04B-1ABB-1E28-115DB3C5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5DD1-D62B-575C-6425-5FABE3C9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DBC5-40C5-4717-88C9-FAFD50C635B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8FD71-19AF-6005-4DC3-60712A09E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467C-C882-C913-A1B2-3068B8EF8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0884-2B8F-4F11-BE58-ABE08EA36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55B-4760-B08D-74A6-23D9B4A7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192" y="1782189"/>
            <a:ext cx="8141616" cy="329362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Unit 2</a:t>
            </a:r>
            <a:r>
              <a:rPr lang="en-US" b="1" dirty="0"/>
              <a:t>: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Computer Hardware – </a:t>
            </a:r>
            <a:br>
              <a:rPr lang="en-US" b="1" dirty="0"/>
            </a:br>
            <a:r>
              <a:rPr lang="en-US" b="1" dirty="0"/>
              <a:t>The Physical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69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C60-4D07-260E-C8DF-4167B462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and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8E57-9186-A0BD-6A2F-96C5EB0F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Memory and storage are essential for holding data, instructions, and system files.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Types of Memory:</a:t>
            </a:r>
          </a:p>
          <a:p>
            <a:pPr marL="0" indent="0">
              <a:buNone/>
            </a:pPr>
            <a:r>
              <a:rPr lang="en-US" dirty="0"/>
              <a:t>Memory is divided into three main categories: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Primary Memory (Volatile and Non-Volatile)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Secondary Storage (Non-Volatile)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Tertiary Storage (Backup and Archival)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99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8583-1AC0-7D3E-5BBA-718C395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58" y="414286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Memory (Volatile and Non-Volatile)</a:t>
            </a:r>
            <a:endParaRPr lang="en-IN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F7BF66-3859-93A8-6743-0707BCA32A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858" y="1914116"/>
            <a:ext cx="1038076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 (Random Access Memory)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Temporary storage that holds active programs and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ROM (Read-Only Memory)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Permanent memory containing essential system instructions (e.g., BIOS).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 Memory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Fast memory between RAM and the CPU to store frequently used instructions.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Ultra-fast memory inside the CPU for immediate data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8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7633-6FEC-4893-9568-688DDFF3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Secondary Storage (Non-Volatile)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99C3-F8C7-7FE0-2DC8-978FCAF1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HDD (Hard Disk Drive)</a:t>
            </a:r>
            <a:r>
              <a:rPr lang="en-IN" dirty="0"/>
              <a:t> – Magnetic storage used for long-term data storage.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SSD (Solid State Drive)</a:t>
            </a:r>
            <a:r>
              <a:rPr lang="en-IN" dirty="0"/>
              <a:t> – Faster storage with no moving parts, improving speed and durability.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Optical Disks (CD, DVD, Blu-ray)</a:t>
            </a:r>
            <a:r>
              <a:rPr lang="en-IN" dirty="0"/>
              <a:t> – Used for data storage, software distribution, and backups.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13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DDEE-22D2-DE4B-071C-4911BC7C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Tertiary Storage (Backup and Archival)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61F4-3FFE-BD6A-A2F8-390EAE6D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335"/>
            <a:ext cx="10515600" cy="41596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 Storage</a:t>
            </a:r>
            <a:r>
              <a:rPr lang="en-US" dirty="0"/>
              <a:t> – Internet-based storage provided by services like Google Drive and OneDrive.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Tape Drives</a:t>
            </a:r>
            <a:r>
              <a:rPr lang="en-US" dirty="0"/>
              <a:t> – Used for long-term data archiving in enterprise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3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81B2-39C3-60C7-13B4-7778A06C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Hierarchy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8BB1-CB6B-5939-0D25-241A38A9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825625"/>
            <a:ext cx="1068449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Memory is structured in a hierarchy based on </a:t>
            </a:r>
            <a:r>
              <a:rPr lang="en-US" b="1" dirty="0"/>
              <a:t>speed, cost, and capacity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Registers (Fastest, Smallest)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Cache Memory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RAM (Main Memory)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SSD / HDD (Secondary Storage)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Cloud / Tape Drives (Slowest, Largest Capacity)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80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96FB-4FF0-E6EB-43F6-F8321A72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and Output Devices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DC22-7202-3D38-409D-DBCF9EF1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devices help users interact with the computer.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Input Devices</a:t>
            </a:r>
          </a:p>
          <a:p>
            <a:r>
              <a:rPr lang="en-US" dirty="0"/>
              <a:t>Input devices are used to send data and commands to the computer.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Keyboard</a:t>
            </a:r>
            <a:r>
              <a:rPr lang="en-US" dirty="0"/>
              <a:t> – For typing and entering commands.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Mouse</a:t>
            </a:r>
            <a:r>
              <a:rPr lang="en-US" dirty="0"/>
              <a:t> – Pointing device for graphical interfaces.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Scanner</a:t>
            </a:r>
            <a:r>
              <a:rPr lang="en-US" dirty="0"/>
              <a:t> – Converts physical documents into digital format.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Microphone</a:t>
            </a:r>
            <a:r>
              <a:rPr lang="en-US" dirty="0"/>
              <a:t> – Captures audio input.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Touchscreen</a:t>
            </a:r>
            <a:r>
              <a:rPr lang="en-US" dirty="0"/>
              <a:t> – A display that also functions as an input device.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77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F204-196F-9155-41C7-80793C58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9891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Output Devices</a:t>
            </a:r>
          </a:p>
          <a:p>
            <a:r>
              <a:rPr lang="en-US" dirty="0"/>
              <a:t>Output devices display or produce the results of processed data.</a:t>
            </a:r>
          </a:p>
          <a:p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Monitor</a:t>
            </a:r>
            <a:r>
              <a:rPr lang="en-US" dirty="0"/>
              <a:t> – Displays text, images, and videos.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Printer</a:t>
            </a:r>
            <a:r>
              <a:rPr lang="en-US" dirty="0"/>
              <a:t> – Produces hard copies of digital content.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Speakers</a:t>
            </a:r>
            <a:r>
              <a:rPr lang="en-US" dirty="0"/>
              <a:t> – Output sound from the computer.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Projectors</a:t>
            </a:r>
            <a:r>
              <a:rPr lang="en-US" dirty="0"/>
              <a:t> – Display images or videos on a large screen.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64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D9EA-1081-85AB-34DA-CE708A1F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Motherboard and Buses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E3B40-B5DF-BD6D-A999-B995F6E7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849"/>
            <a:ext cx="10515600" cy="46121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motherboard</a:t>
            </a:r>
            <a:r>
              <a:rPr lang="en-US" dirty="0"/>
              <a:t> is the main circuit board that connects all hardware components.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Structure of a Motherboard</a:t>
            </a:r>
          </a:p>
          <a:p>
            <a:pPr lvl="1"/>
            <a:r>
              <a:rPr lang="en-US" dirty="0"/>
              <a:t>It hosts the </a:t>
            </a:r>
            <a:r>
              <a:rPr lang="en-US" b="1" dirty="0"/>
              <a:t>CPU, RAM, storage, and expansion cards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ports and connectors</a:t>
            </a:r>
            <a:r>
              <a:rPr lang="en-US" dirty="0"/>
              <a:t> for peripherals.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Expansion Slots, Chipsets, and Interfaces</a:t>
            </a:r>
          </a:p>
          <a:p>
            <a:pPr lvl="1"/>
            <a:r>
              <a:rPr lang="en-US" b="1" dirty="0"/>
              <a:t>Expansion Slots</a:t>
            </a:r>
            <a:r>
              <a:rPr lang="en-US" dirty="0"/>
              <a:t> – Allow adding extra hardware (e.g., graphics cards, sound cards).</a:t>
            </a:r>
          </a:p>
          <a:p>
            <a:pPr lvl="1"/>
            <a:r>
              <a:rPr lang="en-US" b="1" dirty="0"/>
              <a:t>Chipsets</a:t>
            </a:r>
            <a:r>
              <a:rPr lang="en-US" dirty="0"/>
              <a:t> – Manage data flow between CPU, memory, and peripherals.</a:t>
            </a:r>
          </a:p>
          <a:p>
            <a:pPr lvl="1"/>
            <a:r>
              <a:rPr lang="en-US" b="1" dirty="0"/>
              <a:t>Interfaces</a:t>
            </a:r>
            <a:r>
              <a:rPr lang="en-US" dirty="0"/>
              <a:t> – Include USB, SATA, and PCIe connections.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50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B17A-474E-B289-76C1-5C90E8C1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Buses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3E15-4198-0FBF-3A80-3CF24FA5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Buses are pathways for data transfer within the computer.</a:t>
            </a:r>
          </a:p>
          <a:p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Address Bus</a:t>
            </a:r>
            <a:r>
              <a:rPr lang="en-US" dirty="0"/>
              <a:t> – Carries memory addresses.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Data Bus</a:t>
            </a:r>
            <a:r>
              <a:rPr lang="en-US" dirty="0"/>
              <a:t> – Transfers actual data.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Control Bus</a:t>
            </a:r>
            <a:r>
              <a:rPr lang="en-US" dirty="0"/>
              <a:t> – Sends control signals between components.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12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EDAE-FDF6-E2E4-6715-83A100F1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Supply and Cooling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CCB7-51F1-3994-7701-8109DB0E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Power Supply Unit (PSU)</a:t>
            </a:r>
            <a:r>
              <a:rPr lang="en-US" dirty="0"/>
              <a:t> provides electrical power to all components.</a:t>
            </a:r>
          </a:p>
          <a:p>
            <a:endParaRPr lang="en-US" dirty="0"/>
          </a:p>
          <a:p>
            <a:r>
              <a:rPr lang="en-US" b="1" dirty="0"/>
              <a:t>Power Supply Unit (PSU)</a:t>
            </a:r>
          </a:p>
          <a:p>
            <a:pPr lvl="1"/>
            <a:r>
              <a:rPr lang="en-US" dirty="0"/>
              <a:t>Converts </a:t>
            </a:r>
            <a:r>
              <a:rPr lang="en-US" b="1" dirty="0"/>
              <a:t>AC power</a:t>
            </a:r>
            <a:r>
              <a:rPr lang="en-US" dirty="0"/>
              <a:t> (from the wall) into </a:t>
            </a:r>
            <a:r>
              <a:rPr lang="en-US" b="1" dirty="0"/>
              <a:t>DC power</a:t>
            </a:r>
            <a:r>
              <a:rPr lang="en-US" dirty="0"/>
              <a:t> (used by computer components).</a:t>
            </a:r>
          </a:p>
          <a:p>
            <a:pPr lvl="1"/>
            <a:r>
              <a:rPr lang="en-US" dirty="0"/>
              <a:t>Supplies different voltage levels (3.3V, 5V, 12V) to various parts.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9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705D-15EF-89C1-CD8D-33B9D21E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FEE8-2085-17FA-0EA3-2E6D5A15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physical components of a computer is crucial to understanding how a computer system operates. </a:t>
            </a:r>
          </a:p>
          <a:p>
            <a:r>
              <a:rPr lang="en-US" dirty="0"/>
              <a:t>The components work together to process, store, and transfer data efficiently. </a:t>
            </a:r>
          </a:p>
          <a:p>
            <a:r>
              <a:rPr lang="en-US" dirty="0"/>
              <a:t>Let’s explore the </a:t>
            </a:r>
            <a:r>
              <a:rPr lang="en-US" b="1" dirty="0"/>
              <a:t>Computer System Architecture</a:t>
            </a:r>
            <a:r>
              <a:rPr lang="en-US" dirty="0"/>
              <a:t> in detail.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43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668E-D639-D58E-D8F6-2C0FBECE9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8" y="1432875"/>
            <a:ext cx="10515600" cy="450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Voltage, Wattage, and Power Ratings</a:t>
            </a:r>
          </a:p>
          <a:p>
            <a:pPr lvl="1"/>
            <a:r>
              <a:rPr lang="en-US" dirty="0"/>
              <a:t>Voltage: Measured in volts (V), determines the power flow.</a:t>
            </a:r>
          </a:p>
          <a:p>
            <a:pPr lvl="1"/>
            <a:r>
              <a:rPr lang="en-US" dirty="0"/>
              <a:t>Wattage: Measured in watts (W), defines power consumption.</a:t>
            </a:r>
          </a:p>
          <a:p>
            <a:pPr lvl="1"/>
            <a:r>
              <a:rPr lang="en-US" dirty="0"/>
              <a:t>Power Ratings: Ensures components receive adequate power.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Cooling Mechanisms</a:t>
            </a:r>
          </a:p>
          <a:p>
            <a:r>
              <a:rPr lang="en-US" dirty="0"/>
              <a:t>Computers generate heat, requiring cooling solutions: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Fans</a:t>
            </a:r>
            <a:r>
              <a:rPr lang="en-US" dirty="0"/>
              <a:t> – Move air to dissipate heat.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Heat Sinks</a:t>
            </a:r>
            <a:r>
              <a:rPr lang="en-US" dirty="0"/>
              <a:t> – Absorb and distribute heat away from the CPU/GPU.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Liquid Cooling</a:t>
            </a:r>
            <a:r>
              <a:rPr lang="en-US" dirty="0"/>
              <a:t> – Uses coolant to transfer heat efficiently.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26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14C1-1094-0777-BAD0-6D490BB3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4879-F7A4-BD4A-0338-D941CCCD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b="1" dirty="0"/>
              <a:t>computer hardware</a:t>
            </a:r>
            <a:r>
              <a:rPr lang="en-US" dirty="0"/>
              <a:t> is fundamental for assembling, troubleshooting, and optimizing computer systems. </a:t>
            </a:r>
          </a:p>
          <a:p>
            <a:endParaRPr lang="en-US" dirty="0"/>
          </a:p>
          <a:p>
            <a:r>
              <a:rPr lang="en-US" dirty="0"/>
              <a:t>Each component plays a crucial role in performance, efficiency, and usability. </a:t>
            </a:r>
          </a:p>
          <a:p>
            <a:endParaRPr lang="en-US" dirty="0"/>
          </a:p>
          <a:p>
            <a:r>
              <a:rPr lang="en-US" dirty="0"/>
              <a:t>Mastering these concepts helps in </a:t>
            </a:r>
            <a:r>
              <a:rPr lang="en-US" b="1" dirty="0"/>
              <a:t>building better systems, upgrading hardware, and making informed technology decisions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5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915C-EA9D-E8CD-6A25-02D4ACCE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Understanding the Computer System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D464-4EAF-410A-B096-D7AEDE5A0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885"/>
            <a:ext cx="10515600" cy="40370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architecture refers to the structure and organization of a computer system. It defines how different components of the computer interact with each other and how instructions are executed.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two major types of computer architecture: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Von Neumann Architecture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Harvard Architecture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19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259D-9B25-170B-777F-9250994E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a Computer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E434-A7E1-EEE8-E83A-E8535EDA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computer consists of five main components: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Central Processing Unit (CPU)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Memory (Primary and Secondary)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Input Devices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Output Devices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Storage Devices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Each component has a specific function in the computer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57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6D26-95C1-08E0-7EB6-A9DB0D66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Von Neumann vs. Harvard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4994-2B48-A4FC-0389-E679CE68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Both architectures define how a computer stores and processes data, but they have different designs.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u="sng" dirty="0"/>
              <a:t>Von Neumann Architecture</a:t>
            </a:r>
          </a:p>
          <a:p>
            <a:pPr lvl="2"/>
            <a:r>
              <a:rPr lang="en-US" dirty="0"/>
              <a:t>Proposed by </a:t>
            </a:r>
            <a:r>
              <a:rPr lang="en-US" b="1" dirty="0"/>
              <a:t>John von Neumann</a:t>
            </a:r>
            <a:r>
              <a:rPr lang="en-US" dirty="0"/>
              <a:t> in 1945.</a:t>
            </a:r>
          </a:p>
          <a:p>
            <a:pPr lvl="2"/>
            <a:r>
              <a:rPr lang="en-US" dirty="0"/>
              <a:t>A single memory is used to store both instructions and data.</a:t>
            </a:r>
          </a:p>
          <a:p>
            <a:pPr lvl="2"/>
            <a:r>
              <a:rPr lang="en-US" dirty="0"/>
              <a:t>Uses a </a:t>
            </a:r>
            <a:r>
              <a:rPr lang="en-US" b="1" dirty="0"/>
              <a:t>single data bus</a:t>
            </a:r>
            <a:r>
              <a:rPr lang="en-US" dirty="0"/>
              <a:t> for both instruction and data transfer.</a:t>
            </a:r>
          </a:p>
          <a:p>
            <a:pPr lvl="2"/>
            <a:r>
              <a:rPr lang="en-US" dirty="0"/>
              <a:t>The CPU fetches instructions and data sequentially, leading to a potential bottleneck known as the </a:t>
            </a:r>
            <a:r>
              <a:rPr lang="en-US" b="1" dirty="0"/>
              <a:t>Von Neumann bottleneck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 Used in most modern computers, including desktops and laptops.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88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14A7C-32EE-7128-DC1B-F056EB4F5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BBB-4D49-4FC5-F810-D1D7ED5C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Von Neumann vs. Harvard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5167-B960-6F51-0CB4-BD170526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architectures define how a computer stores and processes data, but they have different designs.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u="sng" dirty="0"/>
              <a:t>Harvard Architecture</a:t>
            </a:r>
          </a:p>
          <a:p>
            <a:pPr lvl="2"/>
            <a:r>
              <a:rPr lang="en-US" dirty="0"/>
              <a:t>Uses </a:t>
            </a:r>
            <a:r>
              <a:rPr lang="en-US" b="1" dirty="0"/>
              <a:t>separate memory</a:t>
            </a:r>
            <a:r>
              <a:rPr lang="en-US" dirty="0"/>
              <a:t> for instructions and data.</a:t>
            </a:r>
          </a:p>
          <a:p>
            <a:pPr lvl="2"/>
            <a:r>
              <a:rPr lang="en-US" dirty="0"/>
              <a:t>Has </a:t>
            </a:r>
            <a:r>
              <a:rPr lang="en-US" b="1" dirty="0"/>
              <a:t>two separate buses</a:t>
            </a:r>
            <a:r>
              <a:rPr lang="en-US" dirty="0"/>
              <a:t>, one for instruction fetch and another for data transfer, allowing parallel execution.</a:t>
            </a:r>
          </a:p>
          <a:p>
            <a:pPr lvl="2"/>
            <a:r>
              <a:rPr lang="en-US" dirty="0"/>
              <a:t>This architecture improves processing speed and efficiency.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 Used in microcontrollers, embedded systems, and signal processors.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87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07D-B9C2-0E4B-F9E3-B3A7795B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Central Processing Unit (CPU)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30D1-6170-0DE0-06BC-E52A986B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CPU (Processor)</a:t>
            </a:r>
            <a:r>
              <a:rPr lang="en-US" dirty="0"/>
              <a:t> is the brain of the computer, responsible for executing instructions.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What is a CPU?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an electronic circuit that carries out instructions from computer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performs calculations, logic operations, and controls data movement.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6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9BD0-4410-1BA2-6EA3-A7ABFDE0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Parts of a CPU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9567-1092-6CCA-63AE-06AA4DF8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Arithmetic Logic Unit (ALU)</a:t>
            </a:r>
            <a:r>
              <a:rPr lang="en-US" dirty="0"/>
              <a:t> – Performs mathematical and logical operations.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Control Unit (CU)</a:t>
            </a:r>
            <a:r>
              <a:rPr lang="en-US" dirty="0"/>
              <a:t> – Directs operations within the CPU, fetching, decoding, and executing instructions.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Registers</a:t>
            </a:r>
            <a:r>
              <a:rPr lang="en-US" dirty="0"/>
              <a:t> – Small, high-speed storage locations that hold instructions and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Cache</a:t>
            </a:r>
            <a:r>
              <a:rPr lang="en-US" dirty="0"/>
              <a:t> – High-speed memory that stores frequently accessed data for quick retrieval.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81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BC08-DD1C-3BDF-9149-DCDE6A20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 CPU Processes Instructions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15B7-BA2E-7588-8CEE-A36EEC7A9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CPU follows the </a:t>
            </a:r>
            <a:r>
              <a:rPr lang="en-US" b="1" dirty="0"/>
              <a:t>Fetch-Decode-Execute Cycle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Fetch</a:t>
            </a:r>
            <a:r>
              <a:rPr lang="en-US" dirty="0"/>
              <a:t> – Retrieves the instruction from memory.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Decode</a:t>
            </a:r>
            <a:r>
              <a:rPr lang="en-US" dirty="0"/>
              <a:t> – Interprets the instruction.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Execute</a:t>
            </a:r>
            <a:r>
              <a:rPr lang="en-US" dirty="0"/>
              <a:t> – Performs the operation.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Repeat</a:t>
            </a:r>
            <a:r>
              <a:rPr lang="en-US" dirty="0"/>
              <a:t> – Moves to the next instruction.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24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1160</Words>
  <Application>Microsoft Office PowerPoint</Application>
  <PresentationFormat>Widescreen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Unit 2:   Computer Hardware –  The Physical Components</vt:lpstr>
      <vt:lpstr>Intro</vt:lpstr>
      <vt:lpstr>Understanding the Computer System Architecture</vt:lpstr>
      <vt:lpstr>Components of a Computer </vt:lpstr>
      <vt:lpstr>Von Neumann vs. Harvard Architecture</vt:lpstr>
      <vt:lpstr>Von Neumann vs. Harvard Architecture</vt:lpstr>
      <vt:lpstr>Central Processing Unit (CPU)</vt:lpstr>
      <vt:lpstr>Parts of a CPU</vt:lpstr>
      <vt:lpstr>How a CPU Processes Instructions </vt:lpstr>
      <vt:lpstr>Memory and Storage</vt:lpstr>
      <vt:lpstr>Primary Memory (Volatile and Non-Volatile)</vt:lpstr>
      <vt:lpstr>Secondary Storage (Non-Volatile)</vt:lpstr>
      <vt:lpstr>Tertiary Storage (Backup and Archival)</vt:lpstr>
      <vt:lpstr>Memory Hierarchy</vt:lpstr>
      <vt:lpstr>Input and Output Devices</vt:lpstr>
      <vt:lpstr>PowerPoint Presentation</vt:lpstr>
      <vt:lpstr>Motherboard and Buses</vt:lpstr>
      <vt:lpstr>Types of Buses</vt:lpstr>
      <vt:lpstr>Power Supply and Cooling Systems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Ramsai</dc:creator>
  <cp:lastModifiedBy>Ramsai</cp:lastModifiedBy>
  <cp:revision>1</cp:revision>
  <dcterms:created xsi:type="dcterms:W3CDTF">2025-02-27T19:16:47Z</dcterms:created>
  <dcterms:modified xsi:type="dcterms:W3CDTF">2025-02-27T19:31:48Z</dcterms:modified>
</cp:coreProperties>
</file>