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7" r:id="rId4"/>
    <p:sldId id="258" r:id="rId5"/>
    <p:sldId id="271" r:id="rId6"/>
    <p:sldId id="259" r:id="rId7"/>
    <p:sldId id="260" r:id="rId8"/>
    <p:sldId id="263" r:id="rId9"/>
    <p:sldId id="264" r:id="rId10"/>
    <p:sldId id="265" r:id="rId11"/>
    <p:sldId id="268" r:id="rId12"/>
    <p:sldId id="266" r:id="rId13"/>
    <p:sldId id="269" r:id="rId1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117" d="100"/>
          <a:sy n="117" d="100"/>
        </p:scale>
        <p:origin x="2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4DFBAA-31D9-4D09-AF26-E7CD7C91202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B0488FA1-8C5D-4C98-8662-DAD8D2DFA7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F848CFFC-D04B-4591-A243-D976FA5AEC7F}"/>
              </a:ext>
            </a:extLst>
          </p:cNvPr>
          <p:cNvSpPr>
            <a:spLocks noGrp="1"/>
          </p:cNvSpPr>
          <p:nvPr>
            <p:ph type="dt" sz="half" idx="10"/>
          </p:nvPr>
        </p:nvSpPr>
        <p:spPr/>
        <p:txBody>
          <a:bodyPr/>
          <a:lstStyle/>
          <a:p>
            <a:fld id="{969B03D3-2DA9-41FA-94EF-E1E0049408FB}" type="datetimeFigureOut">
              <a:rPr lang="es-PE" smtClean="0"/>
              <a:t>11/07/2024</a:t>
            </a:fld>
            <a:endParaRPr lang="es-PE"/>
          </a:p>
        </p:txBody>
      </p:sp>
      <p:sp>
        <p:nvSpPr>
          <p:cNvPr id="5" name="Marcador de pie de página 4">
            <a:extLst>
              <a:ext uri="{FF2B5EF4-FFF2-40B4-BE49-F238E27FC236}">
                <a16:creationId xmlns:a16="http://schemas.microsoft.com/office/drawing/2014/main" id="{94DA742F-628D-48C2-B15A-C1DBEF84595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7E73D3AD-4408-4EC9-BF82-91A301401ED7}"/>
              </a:ext>
            </a:extLst>
          </p:cNvPr>
          <p:cNvSpPr>
            <a:spLocks noGrp="1"/>
          </p:cNvSpPr>
          <p:nvPr>
            <p:ph type="sldNum" sz="quarter" idx="12"/>
          </p:nvPr>
        </p:nvSpPr>
        <p:spPr/>
        <p:txBody>
          <a:bodyPr/>
          <a:lstStyle/>
          <a:p>
            <a:fld id="{B0DBD828-6175-46E1-8178-91D57E15B9DF}" type="slidenum">
              <a:rPr lang="es-PE" smtClean="0"/>
              <a:t>‹Nº›</a:t>
            </a:fld>
            <a:endParaRPr lang="es-PE"/>
          </a:p>
        </p:txBody>
      </p:sp>
    </p:spTree>
    <p:extLst>
      <p:ext uri="{BB962C8B-B14F-4D97-AF65-F5344CB8AC3E}">
        <p14:creationId xmlns:p14="http://schemas.microsoft.com/office/powerpoint/2010/main" val="61042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03676C-DBF1-4BC8-9FE5-7CFB3A1076C2}"/>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FE792142-1F7B-40B5-B5E9-1505E633B87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53BEB512-0D23-4A68-80ED-4F1D76583EAB}"/>
              </a:ext>
            </a:extLst>
          </p:cNvPr>
          <p:cNvSpPr>
            <a:spLocks noGrp="1"/>
          </p:cNvSpPr>
          <p:nvPr>
            <p:ph type="dt" sz="half" idx="10"/>
          </p:nvPr>
        </p:nvSpPr>
        <p:spPr/>
        <p:txBody>
          <a:bodyPr/>
          <a:lstStyle/>
          <a:p>
            <a:fld id="{969B03D3-2DA9-41FA-94EF-E1E0049408FB}" type="datetimeFigureOut">
              <a:rPr lang="es-PE" smtClean="0"/>
              <a:t>11/07/2024</a:t>
            </a:fld>
            <a:endParaRPr lang="es-PE"/>
          </a:p>
        </p:txBody>
      </p:sp>
      <p:sp>
        <p:nvSpPr>
          <p:cNvPr id="5" name="Marcador de pie de página 4">
            <a:extLst>
              <a:ext uri="{FF2B5EF4-FFF2-40B4-BE49-F238E27FC236}">
                <a16:creationId xmlns:a16="http://schemas.microsoft.com/office/drawing/2014/main" id="{1AB71F63-C2B0-4F82-A3E3-CF81F3F2D05E}"/>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26AF501-6709-48B5-8EC8-1CBB501ECDDF}"/>
              </a:ext>
            </a:extLst>
          </p:cNvPr>
          <p:cNvSpPr>
            <a:spLocks noGrp="1"/>
          </p:cNvSpPr>
          <p:nvPr>
            <p:ph type="sldNum" sz="quarter" idx="12"/>
          </p:nvPr>
        </p:nvSpPr>
        <p:spPr/>
        <p:txBody>
          <a:bodyPr/>
          <a:lstStyle/>
          <a:p>
            <a:fld id="{B0DBD828-6175-46E1-8178-91D57E15B9DF}" type="slidenum">
              <a:rPr lang="es-PE" smtClean="0"/>
              <a:t>‹Nº›</a:t>
            </a:fld>
            <a:endParaRPr lang="es-PE"/>
          </a:p>
        </p:txBody>
      </p:sp>
    </p:spTree>
    <p:extLst>
      <p:ext uri="{BB962C8B-B14F-4D97-AF65-F5344CB8AC3E}">
        <p14:creationId xmlns:p14="http://schemas.microsoft.com/office/powerpoint/2010/main" val="2414874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6323748-1E97-43A2-ADED-8D733249ACE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BD3B4340-D9DB-4E8C-A363-7E26BDAEEF5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CF2001A8-5161-422A-865B-E355A31224AC}"/>
              </a:ext>
            </a:extLst>
          </p:cNvPr>
          <p:cNvSpPr>
            <a:spLocks noGrp="1"/>
          </p:cNvSpPr>
          <p:nvPr>
            <p:ph type="dt" sz="half" idx="10"/>
          </p:nvPr>
        </p:nvSpPr>
        <p:spPr/>
        <p:txBody>
          <a:bodyPr/>
          <a:lstStyle/>
          <a:p>
            <a:fld id="{969B03D3-2DA9-41FA-94EF-E1E0049408FB}" type="datetimeFigureOut">
              <a:rPr lang="es-PE" smtClean="0"/>
              <a:t>11/07/2024</a:t>
            </a:fld>
            <a:endParaRPr lang="es-PE"/>
          </a:p>
        </p:txBody>
      </p:sp>
      <p:sp>
        <p:nvSpPr>
          <p:cNvPr id="5" name="Marcador de pie de página 4">
            <a:extLst>
              <a:ext uri="{FF2B5EF4-FFF2-40B4-BE49-F238E27FC236}">
                <a16:creationId xmlns:a16="http://schemas.microsoft.com/office/drawing/2014/main" id="{5B0CFC0C-4E90-4087-91F9-5409A7CD343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F3F33BC-2922-474B-A592-3729E7966968}"/>
              </a:ext>
            </a:extLst>
          </p:cNvPr>
          <p:cNvSpPr>
            <a:spLocks noGrp="1"/>
          </p:cNvSpPr>
          <p:nvPr>
            <p:ph type="sldNum" sz="quarter" idx="12"/>
          </p:nvPr>
        </p:nvSpPr>
        <p:spPr/>
        <p:txBody>
          <a:bodyPr/>
          <a:lstStyle/>
          <a:p>
            <a:fld id="{B0DBD828-6175-46E1-8178-91D57E15B9DF}" type="slidenum">
              <a:rPr lang="es-PE" smtClean="0"/>
              <a:t>‹Nº›</a:t>
            </a:fld>
            <a:endParaRPr lang="es-PE"/>
          </a:p>
        </p:txBody>
      </p:sp>
    </p:spTree>
    <p:extLst>
      <p:ext uri="{BB962C8B-B14F-4D97-AF65-F5344CB8AC3E}">
        <p14:creationId xmlns:p14="http://schemas.microsoft.com/office/powerpoint/2010/main" val="349915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1AC80B-013E-4B3F-A9D8-506BD36CFAA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4F20EBCB-FDBA-43A2-B170-74172CB3C8B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80EA0F6-4C47-41C0-BC6C-5A9BCC3FDEC0}"/>
              </a:ext>
            </a:extLst>
          </p:cNvPr>
          <p:cNvSpPr>
            <a:spLocks noGrp="1"/>
          </p:cNvSpPr>
          <p:nvPr>
            <p:ph type="dt" sz="half" idx="10"/>
          </p:nvPr>
        </p:nvSpPr>
        <p:spPr/>
        <p:txBody>
          <a:bodyPr/>
          <a:lstStyle/>
          <a:p>
            <a:fld id="{969B03D3-2DA9-41FA-94EF-E1E0049408FB}" type="datetimeFigureOut">
              <a:rPr lang="es-PE" smtClean="0"/>
              <a:t>11/07/2024</a:t>
            </a:fld>
            <a:endParaRPr lang="es-PE"/>
          </a:p>
        </p:txBody>
      </p:sp>
      <p:sp>
        <p:nvSpPr>
          <p:cNvPr id="5" name="Marcador de pie de página 4">
            <a:extLst>
              <a:ext uri="{FF2B5EF4-FFF2-40B4-BE49-F238E27FC236}">
                <a16:creationId xmlns:a16="http://schemas.microsoft.com/office/drawing/2014/main" id="{CA7497D7-B03E-44C9-90D0-3FB71EC29A4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25CEE9D-06AF-48A5-BFC0-581FA5D5C5CE}"/>
              </a:ext>
            </a:extLst>
          </p:cNvPr>
          <p:cNvSpPr>
            <a:spLocks noGrp="1"/>
          </p:cNvSpPr>
          <p:nvPr>
            <p:ph type="sldNum" sz="quarter" idx="12"/>
          </p:nvPr>
        </p:nvSpPr>
        <p:spPr/>
        <p:txBody>
          <a:bodyPr/>
          <a:lstStyle/>
          <a:p>
            <a:fld id="{B0DBD828-6175-46E1-8178-91D57E15B9DF}" type="slidenum">
              <a:rPr lang="es-PE" smtClean="0"/>
              <a:t>‹Nº›</a:t>
            </a:fld>
            <a:endParaRPr lang="es-PE"/>
          </a:p>
        </p:txBody>
      </p:sp>
    </p:spTree>
    <p:extLst>
      <p:ext uri="{BB962C8B-B14F-4D97-AF65-F5344CB8AC3E}">
        <p14:creationId xmlns:p14="http://schemas.microsoft.com/office/powerpoint/2010/main" val="196995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740C7E-6A29-486B-B976-96FD0CD5449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851EBF6D-A026-4537-950D-8B0F1C3510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3D87DA6-562E-45FE-8CBA-638E966B7124}"/>
              </a:ext>
            </a:extLst>
          </p:cNvPr>
          <p:cNvSpPr>
            <a:spLocks noGrp="1"/>
          </p:cNvSpPr>
          <p:nvPr>
            <p:ph type="dt" sz="half" idx="10"/>
          </p:nvPr>
        </p:nvSpPr>
        <p:spPr/>
        <p:txBody>
          <a:bodyPr/>
          <a:lstStyle/>
          <a:p>
            <a:fld id="{969B03D3-2DA9-41FA-94EF-E1E0049408FB}" type="datetimeFigureOut">
              <a:rPr lang="es-PE" smtClean="0"/>
              <a:t>11/07/2024</a:t>
            </a:fld>
            <a:endParaRPr lang="es-PE"/>
          </a:p>
        </p:txBody>
      </p:sp>
      <p:sp>
        <p:nvSpPr>
          <p:cNvPr id="5" name="Marcador de pie de página 4">
            <a:extLst>
              <a:ext uri="{FF2B5EF4-FFF2-40B4-BE49-F238E27FC236}">
                <a16:creationId xmlns:a16="http://schemas.microsoft.com/office/drawing/2014/main" id="{CAF0F265-1BD7-423B-96C4-B53D1FC9AFC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7783C0C-57D1-4D74-BCC7-D2B13E2D86A3}"/>
              </a:ext>
            </a:extLst>
          </p:cNvPr>
          <p:cNvSpPr>
            <a:spLocks noGrp="1"/>
          </p:cNvSpPr>
          <p:nvPr>
            <p:ph type="sldNum" sz="quarter" idx="12"/>
          </p:nvPr>
        </p:nvSpPr>
        <p:spPr/>
        <p:txBody>
          <a:bodyPr/>
          <a:lstStyle/>
          <a:p>
            <a:fld id="{B0DBD828-6175-46E1-8178-91D57E15B9DF}" type="slidenum">
              <a:rPr lang="es-PE" smtClean="0"/>
              <a:t>‹Nº›</a:t>
            </a:fld>
            <a:endParaRPr lang="es-PE"/>
          </a:p>
        </p:txBody>
      </p:sp>
    </p:spTree>
    <p:extLst>
      <p:ext uri="{BB962C8B-B14F-4D97-AF65-F5344CB8AC3E}">
        <p14:creationId xmlns:p14="http://schemas.microsoft.com/office/powerpoint/2010/main" val="2766031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B772EE-5B0D-4118-8F39-83CC1699931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2D050499-6E73-47DF-AD9F-6CC48224720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F4BB0500-B051-4B1E-B7B2-257181220CE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897A13A0-0ED3-4EE0-A605-4AD18DA9C93D}"/>
              </a:ext>
            </a:extLst>
          </p:cNvPr>
          <p:cNvSpPr>
            <a:spLocks noGrp="1"/>
          </p:cNvSpPr>
          <p:nvPr>
            <p:ph type="dt" sz="half" idx="10"/>
          </p:nvPr>
        </p:nvSpPr>
        <p:spPr/>
        <p:txBody>
          <a:bodyPr/>
          <a:lstStyle/>
          <a:p>
            <a:fld id="{969B03D3-2DA9-41FA-94EF-E1E0049408FB}" type="datetimeFigureOut">
              <a:rPr lang="es-PE" smtClean="0"/>
              <a:t>11/07/2024</a:t>
            </a:fld>
            <a:endParaRPr lang="es-PE"/>
          </a:p>
        </p:txBody>
      </p:sp>
      <p:sp>
        <p:nvSpPr>
          <p:cNvPr id="6" name="Marcador de pie de página 5">
            <a:extLst>
              <a:ext uri="{FF2B5EF4-FFF2-40B4-BE49-F238E27FC236}">
                <a16:creationId xmlns:a16="http://schemas.microsoft.com/office/drawing/2014/main" id="{BE6CBA46-570D-45B0-BC09-E30FCB297A59}"/>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98FA464D-D7F9-4FD4-9546-1275233ADEC4}"/>
              </a:ext>
            </a:extLst>
          </p:cNvPr>
          <p:cNvSpPr>
            <a:spLocks noGrp="1"/>
          </p:cNvSpPr>
          <p:nvPr>
            <p:ph type="sldNum" sz="quarter" idx="12"/>
          </p:nvPr>
        </p:nvSpPr>
        <p:spPr/>
        <p:txBody>
          <a:bodyPr/>
          <a:lstStyle/>
          <a:p>
            <a:fld id="{B0DBD828-6175-46E1-8178-91D57E15B9DF}" type="slidenum">
              <a:rPr lang="es-PE" smtClean="0"/>
              <a:t>‹Nº›</a:t>
            </a:fld>
            <a:endParaRPr lang="es-PE"/>
          </a:p>
        </p:txBody>
      </p:sp>
    </p:spTree>
    <p:extLst>
      <p:ext uri="{BB962C8B-B14F-4D97-AF65-F5344CB8AC3E}">
        <p14:creationId xmlns:p14="http://schemas.microsoft.com/office/powerpoint/2010/main" val="179102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EE3E76-1C9C-4C46-B9E6-7F366FE7086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16BB30F9-E9F8-4942-9F47-7FBC3F2175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1DAF6AB-8C0E-4731-983F-67DC0B0624C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60B1EE58-87DB-4726-B972-687FC36179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1632BA8-D840-4BFF-83EC-68725A56EA2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AAB5D239-C4CC-4500-8BE4-2181A79F4415}"/>
              </a:ext>
            </a:extLst>
          </p:cNvPr>
          <p:cNvSpPr>
            <a:spLocks noGrp="1"/>
          </p:cNvSpPr>
          <p:nvPr>
            <p:ph type="dt" sz="half" idx="10"/>
          </p:nvPr>
        </p:nvSpPr>
        <p:spPr/>
        <p:txBody>
          <a:bodyPr/>
          <a:lstStyle/>
          <a:p>
            <a:fld id="{969B03D3-2DA9-41FA-94EF-E1E0049408FB}" type="datetimeFigureOut">
              <a:rPr lang="es-PE" smtClean="0"/>
              <a:t>11/07/2024</a:t>
            </a:fld>
            <a:endParaRPr lang="es-PE"/>
          </a:p>
        </p:txBody>
      </p:sp>
      <p:sp>
        <p:nvSpPr>
          <p:cNvPr id="8" name="Marcador de pie de página 7">
            <a:extLst>
              <a:ext uri="{FF2B5EF4-FFF2-40B4-BE49-F238E27FC236}">
                <a16:creationId xmlns:a16="http://schemas.microsoft.com/office/drawing/2014/main" id="{B513E490-871C-4E5D-814F-E22C41615C0E}"/>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992E86DE-E6CA-453F-87C2-C56B0E23D2D4}"/>
              </a:ext>
            </a:extLst>
          </p:cNvPr>
          <p:cNvSpPr>
            <a:spLocks noGrp="1"/>
          </p:cNvSpPr>
          <p:nvPr>
            <p:ph type="sldNum" sz="quarter" idx="12"/>
          </p:nvPr>
        </p:nvSpPr>
        <p:spPr/>
        <p:txBody>
          <a:bodyPr/>
          <a:lstStyle/>
          <a:p>
            <a:fld id="{B0DBD828-6175-46E1-8178-91D57E15B9DF}" type="slidenum">
              <a:rPr lang="es-PE" smtClean="0"/>
              <a:t>‹Nº›</a:t>
            </a:fld>
            <a:endParaRPr lang="es-PE"/>
          </a:p>
        </p:txBody>
      </p:sp>
    </p:spTree>
    <p:extLst>
      <p:ext uri="{BB962C8B-B14F-4D97-AF65-F5344CB8AC3E}">
        <p14:creationId xmlns:p14="http://schemas.microsoft.com/office/powerpoint/2010/main" val="268777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0407C9-763B-4299-8DF2-E3AE54E3B58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459A9619-816B-4B9B-B10F-CF7C12B4834B}"/>
              </a:ext>
            </a:extLst>
          </p:cNvPr>
          <p:cNvSpPr>
            <a:spLocks noGrp="1"/>
          </p:cNvSpPr>
          <p:nvPr>
            <p:ph type="dt" sz="half" idx="10"/>
          </p:nvPr>
        </p:nvSpPr>
        <p:spPr/>
        <p:txBody>
          <a:bodyPr/>
          <a:lstStyle/>
          <a:p>
            <a:fld id="{969B03D3-2DA9-41FA-94EF-E1E0049408FB}" type="datetimeFigureOut">
              <a:rPr lang="es-PE" smtClean="0"/>
              <a:t>11/07/2024</a:t>
            </a:fld>
            <a:endParaRPr lang="es-PE"/>
          </a:p>
        </p:txBody>
      </p:sp>
      <p:sp>
        <p:nvSpPr>
          <p:cNvPr id="4" name="Marcador de pie de página 3">
            <a:extLst>
              <a:ext uri="{FF2B5EF4-FFF2-40B4-BE49-F238E27FC236}">
                <a16:creationId xmlns:a16="http://schemas.microsoft.com/office/drawing/2014/main" id="{AD3488AE-18AB-4041-8E66-8392B3DE988A}"/>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5C3A4E8A-EDF8-49C1-B0BA-9060EDB85196}"/>
              </a:ext>
            </a:extLst>
          </p:cNvPr>
          <p:cNvSpPr>
            <a:spLocks noGrp="1"/>
          </p:cNvSpPr>
          <p:nvPr>
            <p:ph type="sldNum" sz="quarter" idx="12"/>
          </p:nvPr>
        </p:nvSpPr>
        <p:spPr/>
        <p:txBody>
          <a:bodyPr/>
          <a:lstStyle/>
          <a:p>
            <a:fld id="{B0DBD828-6175-46E1-8178-91D57E15B9DF}" type="slidenum">
              <a:rPr lang="es-PE" smtClean="0"/>
              <a:t>‹Nº›</a:t>
            </a:fld>
            <a:endParaRPr lang="es-PE"/>
          </a:p>
        </p:txBody>
      </p:sp>
    </p:spTree>
    <p:extLst>
      <p:ext uri="{BB962C8B-B14F-4D97-AF65-F5344CB8AC3E}">
        <p14:creationId xmlns:p14="http://schemas.microsoft.com/office/powerpoint/2010/main" val="808896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9E82CBB-2B1E-4D92-B484-AFD3A4B75B40}"/>
              </a:ext>
            </a:extLst>
          </p:cNvPr>
          <p:cNvSpPr>
            <a:spLocks noGrp="1"/>
          </p:cNvSpPr>
          <p:nvPr>
            <p:ph type="dt" sz="half" idx="10"/>
          </p:nvPr>
        </p:nvSpPr>
        <p:spPr/>
        <p:txBody>
          <a:bodyPr/>
          <a:lstStyle/>
          <a:p>
            <a:fld id="{969B03D3-2DA9-41FA-94EF-E1E0049408FB}" type="datetimeFigureOut">
              <a:rPr lang="es-PE" smtClean="0"/>
              <a:t>11/07/2024</a:t>
            </a:fld>
            <a:endParaRPr lang="es-PE"/>
          </a:p>
        </p:txBody>
      </p:sp>
      <p:sp>
        <p:nvSpPr>
          <p:cNvPr id="3" name="Marcador de pie de página 2">
            <a:extLst>
              <a:ext uri="{FF2B5EF4-FFF2-40B4-BE49-F238E27FC236}">
                <a16:creationId xmlns:a16="http://schemas.microsoft.com/office/drawing/2014/main" id="{D0CC201F-0123-4AD3-AADB-49ECDB8A4752}"/>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EEF0FC12-5187-47AD-8180-84C1E6636827}"/>
              </a:ext>
            </a:extLst>
          </p:cNvPr>
          <p:cNvSpPr>
            <a:spLocks noGrp="1"/>
          </p:cNvSpPr>
          <p:nvPr>
            <p:ph type="sldNum" sz="quarter" idx="12"/>
          </p:nvPr>
        </p:nvSpPr>
        <p:spPr/>
        <p:txBody>
          <a:bodyPr/>
          <a:lstStyle/>
          <a:p>
            <a:fld id="{B0DBD828-6175-46E1-8178-91D57E15B9DF}" type="slidenum">
              <a:rPr lang="es-PE" smtClean="0"/>
              <a:t>‹Nº›</a:t>
            </a:fld>
            <a:endParaRPr lang="es-PE"/>
          </a:p>
        </p:txBody>
      </p:sp>
    </p:spTree>
    <p:extLst>
      <p:ext uri="{BB962C8B-B14F-4D97-AF65-F5344CB8AC3E}">
        <p14:creationId xmlns:p14="http://schemas.microsoft.com/office/powerpoint/2010/main" val="625600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B98AC1-ADE8-4EB1-BF08-B491508916B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672A7E20-3051-48AA-A3C8-4879795FAB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8DBB88D2-55B5-4DB7-B557-05A3461C61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1534E1C-B4B4-49C4-8F6C-354D95DBDE00}"/>
              </a:ext>
            </a:extLst>
          </p:cNvPr>
          <p:cNvSpPr>
            <a:spLocks noGrp="1"/>
          </p:cNvSpPr>
          <p:nvPr>
            <p:ph type="dt" sz="half" idx="10"/>
          </p:nvPr>
        </p:nvSpPr>
        <p:spPr/>
        <p:txBody>
          <a:bodyPr/>
          <a:lstStyle/>
          <a:p>
            <a:fld id="{969B03D3-2DA9-41FA-94EF-E1E0049408FB}" type="datetimeFigureOut">
              <a:rPr lang="es-PE" smtClean="0"/>
              <a:t>11/07/2024</a:t>
            </a:fld>
            <a:endParaRPr lang="es-PE"/>
          </a:p>
        </p:txBody>
      </p:sp>
      <p:sp>
        <p:nvSpPr>
          <p:cNvPr id="6" name="Marcador de pie de página 5">
            <a:extLst>
              <a:ext uri="{FF2B5EF4-FFF2-40B4-BE49-F238E27FC236}">
                <a16:creationId xmlns:a16="http://schemas.microsoft.com/office/drawing/2014/main" id="{D51C6103-882A-47C6-A5BF-83AD42561B24}"/>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1C1845D0-A50B-4BC4-8A04-0BABF1B8FD37}"/>
              </a:ext>
            </a:extLst>
          </p:cNvPr>
          <p:cNvSpPr>
            <a:spLocks noGrp="1"/>
          </p:cNvSpPr>
          <p:nvPr>
            <p:ph type="sldNum" sz="quarter" idx="12"/>
          </p:nvPr>
        </p:nvSpPr>
        <p:spPr/>
        <p:txBody>
          <a:bodyPr/>
          <a:lstStyle/>
          <a:p>
            <a:fld id="{B0DBD828-6175-46E1-8178-91D57E15B9DF}" type="slidenum">
              <a:rPr lang="es-PE" smtClean="0"/>
              <a:t>‹Nº›</a:t>
            </a:fld>
            <a:endParaRPr lang="es-PE"/>
          </a:p>
        </p:txBody>
      </p:sp>
    </p:spTree>
    <p:extLst>
      <p:ext uri="{BB962C8B-B14F-4D97-AF65-F5344CB8AC3E}">
        <p14:creationId xmlns:p14="http://schemas.microsoft.com/office/powerpoint/2010/main" val="619666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8AA17F-E83F-4B6E-A0F7-8AF04C22F2C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9801FA80-EAD0-4BF9-B0D8-78DE7F6BCF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7270E9E5-CF92-4657-804A-E716EAB498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5455AA3-0D7E-48C9-8735-9D942608271C}"/>
              </a:ext>
            </a:extLst>
          </p:cNvPr>
          <p:cNvSpPr>
            <a:spLocks noGrp="1"/>
          </p:cNvSpPr>
          <p:nvPr>
            <p:ph type="dt" sz="half" idx="10"/>
          </p:nvPr>
        </p:nvSpPr>
        <p:spPr/>
        <p:txBody>
          <a:bodyPr/>
          <a:lstStyle/>
          <a:p>
            <a:fld id="{969B03D3-2DA9-41FA-94EF-E1E0049408FB}" type="datetimeFigureOut">
              <a:rPr lang="es-PE" smtClean="0"/>
              <a:t>11/07/2024</a:t>
            </a:fld>
            <a:endParaRPr lang="es-PE"/>
          </a:p>
        </p:txBody>
      </p:sp>
      <p:sp>
        <p:nvSpPr>
          <p:cNvPr id="6" name="Marcador de pie de página 5">
            <a:extLst>
              <a:ext uri="{FF2B5EF4-FFF2-40B4-BE49-F238E27FC236}">
                <a16:creationId xmlns:a16="http://schemas.microsoft.com/office/drawing/2014/main" id="{10A5DA47-5594-4FFD-9AAE-11411AC0FA03}"/>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DC3EA4A7-EAB6-4090-BCE0-3015DD8ADDDA}"/>
              </a:ext>
            </a:extLst>
          </p:cNvPr>
          <p:cNvSpPr>
            <a:spLocks noGrp="1"/>
          </p:cNvSpPr>
          <p:nvPr>
            <p:ph type="sldNum" sz="quarter" idx="12"/>
          </p:nvPr>
        </p:nvSpPr>
        <p:spPr/>
        <p:txBody>
          <a:bodyPr/>
          <a:lstStyle/>
          <a:p>
            <a:fld id="{B0DBD828-6175-46E1-8178-91D57E15B9DF}" type="slidenum">
              <a:rPr lang="es-PE" smtClean="0"/>
              <a:t>‹Nº›</a:t>
            </a:fld>
            <a:endParaRPr lang="es-PE"/>
          </a:p>
        </p:txBody>
      </p:sp>
    </p:spTree>
    <p:extLst>
      <p:ext uri="{BB962C8B-B14F-4D97-AF65-F5344CB8AC3E}">
        <p14:creationId xmlns:p14="http://schemas.microsoft.com/office/powerpoint/2010/main" val="966100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E58833D-101B-41B9-9E63-869E53AEC4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7AEE6055-E494-4DB5-9B46-7FF40638E9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669EFA9-E3CE-47A5-B846-56222E8190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B03D3-2DA9-41FA-94EF-E1E0049408FB}" type="datetimeFigureOut">
              <a:rPr lang="es-PE" smtClean="0"/>
              <a:t>11/07/2024</a:t>
            </a:fld>
            <a:endParaRPr lang="es-PE"/>
          </a:p>
        </p:txBody>
      </p:sp>
      <p:sp>
        <p:nvSpPr>
          <p:cNvPr id="5" name="Marcador de pie de página 4">
            <a:extLst>
              <a:ext uri="{FF2B5EF4-FFF2-40B4-BE49-F238E27FC236}">
                <a16:creationId xmlns:a16="http://schemas.microsoft.com/office/drawing/2014/main" id="{C8DF864F-4092-4CFB-BF1C-B0E2708186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79FB29AF-F483-4569-AF15-C79235362B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DBD828-6175-46E1-8178-91D57E15B9DF}" type="slidenum">
              <a:rPr lang="es-PE" smtClean="0"/>
              <a:t>‹Nº›</a:t>
            </a:fld>
            <a:endParaRPr lang="es-PE"/>
          </a:p>
        </p:txBody>
      </p:sp>
    </p:spTree>
    <p:extLst>
      <p:ext uri="{BB962C8B-B14F-4D97-AF65-F5344CB8AC3E}">
        <p14:creationId xmlns:p14="http://schemas.microsoft.com/office/powerpoint/2010/main" val="54613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71058C-CF18-44A8-8F6E-3ADE3D753501}"/>
              </a:ext>
            </a:extLst>
          </p:cNvPr>
          <p:cNvSpPr>
            <a:spLocks noGrp="1"/>
          </p:cNvSpPr>
          <p:nvPr>
            <p:ph type="ctrTitle"/>
          </p:nvPr>
        </p:nvSpPr>
        <p:spPr>
          <a:xfrm>
            <a:off x="1524000" y="1114199"/>
            <a:ext cx="9144000" cy="2387600"/>
          </a:xfrm>
        </p:spPr>
        <p:txBody>
          <a:bodyPr>
            <a:normAutofit fontScale="90000"/>
          </a:bodyPr>
          <a:lstStyle/>
          <a:p>
            <a:r>
              <a:rPr lang="es-ES" dirty="0"/>
              <a:t>KUNAN: Aplicación Móvil para mejorar el proceso de registro de asistencia en la FISI</a:t>
            </a:r>
          </a:p>
        </p:txBody>
      </p:sp>
      <p:sp>
        <p:nvSpPr>
          <p:cNvPr id="4" name="Marcador de contenido 2">
            <a:extLst>
              <a:ext uri="{FF2B5EF4-FFF2-40B4-BE49-F238E27FC236}">
                <a16:creationId xmlns:a16="http://schemas.microsoft.com/office/drawing/2014/main" id="{FB5BA3FD-1B08-E256-55F3-594DA2AD84E5}"/>
              </a:ext>
            </a:extLst>
          </p:cNvPr>
          <p:cNvSpPr txBox="1">
            <a:spLocks/>
          </p:cNvSpPr>
          <p:nvPr/>
        </p:nvSpPr>
        <p:spPr>
          <a:xfrm>
            <a:off x="838200" y="3789363"/>
            <a:ext cx="10515600" cy="2387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dirty="0"/>
              <a:t>Grupo 3:</a:t>
            </a:r>
          </a:p>
          <a:p>
            <a:r>
              <a:rPr lang="es-ES" dirty="0" err="1"/>
              <a:t>Mitac</a:t>
            </a:r>
            <a:r>
              <a:rPr lang="es-ES" dirty="0"/>
              <a:t> Saavedra, Milena Diana</a:t>
            </a:r>
          </a:p>
          <a:p>
            <a:r>
              <a:rPr lang="es-ES" dirty="0"/>
              <a:t>Rosas Sequeiros, Fabricio</a:t>
            </a:r>
          </a:p>
          <a:p>
            <a:r>
              <a:rPr lang="es-ES" dirty="0"/>
              <a:t>Salinas Mejías Ramsés Alfonzo</a:t>
            </a:r>
          </a:p>
          <a:p>
            <a:endParaRPr lang="es-PE" dirty="0"/>
          </a:p>
        </p:txBody>
      </p:sp>
    </p:spTree>
    <p:extLst>
      <p:ext uri="{BB962C8B-B14F-4D97-AF65-F5344CB8AC3E}">
        <p14:creationId xmlns:p14="http://schemas.microsoft.com/office/powerpoint/2010/main" val="2188335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42EEE9-AB4C-46F9-B521-CD17E1A126C1}"/>
              </a:ext>
            </a:extLst>
          </p:cNvPr>
          <p:cNvSpPr>
            <a:spLocks noGrp="1"/>
          </p:cNvSpPr>
          <p:nvPr>
            <p:ph type="title"/>
          </p:nvPr>
        </p:nvSpPr>
        <p:spPr/>
        <p:txBody>
          <a:bodyPr/>
          <a:lstStyle/>
          <a:p>
            <a:r>
              <a:rPr lang="es-PE" dirty="0"/>
              <a:t>RESULTADOS</a:t>
            </a:r>
          </a:p>
        </p:txBody>
      </p:sp>
      <p:sp>
        <p:nvSpPr>
          <p:cNvPr id="3" name="Marcador de contenido 2">
            <a:extLst>
              <a:ext uri="{FF2B5EF4-FFF2-40B4-BE49-F238E27FC236}">
                <a16:creationId xmlns:a16="http://schemas.microsoft.com/office/drawing/2014/main" id="{CB7F275C-EF6D-4E49-A1E7-E0CB282CB231}"/>
              </a:ext>
            </a:extLst>
          </p:cNvPr>
          <p:cNvSpPr>
            <a:spLocks noGrp="1"/>
          </p:cNvSpPr>
          <p:nvPr>
            <p:ph idx="1"/>
          </p:nvPr>
        </p:nvSpPr>
        <p:spPr/>
        <p:txBody>
          <a:bodyPr/>
          <a:lstStyle/>
          <a:p>
            <a:pPr marL="0" indent="0" algn="ctr">
              <a:buNone/>
            </a:pPr>
            <a:r>
              <a:rPr lang="es-PE" b="1" dirty="0">
                <a:solidFill>
                  <a:srgbClr val="0070C0"/>
                </a:solidFill>
              </a:rPr>
              <a:t>[VIDEO DE FUNCIONAMIENTO]</a:t>
            </a:r>
          </a:p>
          <a:p>
            <a:pPr marL="0" indent="0">
              <a:buNone/>
            </a:pPr>
            <a:endParaRPr lang="es-PE" dirty="0"/>
          </a:p>
          <a:p>
            <a:pPr>
              <a:buFontTx/>
              <a:buChar char="-"/>
            </a:pPr>
            <a:endParaRPr lang="es-PE" dirty="0"/>
          </a:p>
        </p:txBody>
      </p:sp>
      <p:sp>
        <p:nvSpPr>
          <p:cNvPr id="5" name="Rectangle 2">
            <a:extLst>
              <a:ext uri="{FF2B5EF4-FFF2-40B4-BE49-F238E27FC236}">
                <a16:creationId xmlns:a16="http://schemas.microsoft.com/office/drawing/2014/main" id="{5D2E2DBC-4FAD-379B-C170-01ACCA95FC8C}"/>
              </a:ext>
            </a:extLst>
          </p:cNvPr>
          <p:cNvSpPr>
            <a:spLocks noChangeArrowheads="1"/>
          </p:cNvSpPr>
          <p:nvPr/>
        </p:nvSpPr>
        <p:spPr bwMode="auto">
          <a:xfrm>
            <a:off x="731520" y="2522557"/>
            <a:ext cx="1106507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1" i="0" u="none" strike="noStrike" cap="none" normalizeH="0" baseline="0" dirty="0">
                <a:ln>
                  <a:noFill/>
                </a:ln>
                <a:solidFill>
                  <a:schemeClr val="tx1"/>
                </a:solidFill>
                <a:effectLst/>
                <a:latin typeface="Arial" panose="020B0604020202020204" pitchFamily="34" charset="0"/>
              </a:rPr>
              <a:t> Reducción del Tiempo de Toma de Asistencia</a:t>
            </a:r>
            <a:r>
              <a:rPr kumimoji="0" lang="es-PE" altLang="es-PE" sz="1800" b="0" i="0" u="none" strike="noStrike" cap="none" normalizeH="0" baseline="0" dirty="0">
                <a:ln>
                  <a:noFill/>
                </a:ln>
                <a:solidFill>
                  <a:schemeClr val="tx1"/>
                </a:solidFill>
                <a:effectLst/>
                <a:latin typeface="Arial" panose="020B0604020202020204" pitchFamily="34" charset="0"/>
              </a:rPr>
              <a:t>: Implementación de KUNAN redujo significativamente el tiempo dedicado a la toma de asistencia manual, que antes representaba entre un 5% y un 10% del tiempo de clase.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1" i="0" u="none" strike="noStrike" cap="none" normalizeH="0" baseline="0" dirty="0">
                <a:ln>
                  <a:noFill/>
                </a:ln>
                <a:solidFill>
                  <a:schemeClr val="tx1"/>
                </a:solidFill>
                <a:effectLst/>
                <a:latin typeface="Arial" panose="020B0604020202020204" pitchFamily="34" charset="0"/>
              </a:rPr>
              <a:t> Mejora en la Precisión del Registro de Asistencia</a:t>
            </a:r>
            <a:r>
              <a:rPr kumimoji="0" lang="es-PE" altLang="es-PE" sz="1800" b="0" i="0" u="none" strike="noStrike" cap="none" normalizeH="0" baseline="0" dirty="0">
                <a:ln>
                  <a:noFill/>
                </a:ln>
                <a:solidFill>
                  <a:schemeClr val="tx1"/>
                </a:solidFill>
                <a:effectLst/>
                <a:latin typeface="Arial" panose="020B0604020202020204" pitchFamily="34" charset="0"/>
              </a:rPr>
              <a:t>: La automatización eliminó errores comunes asociados con la toma manual de asistencia, asegurando informes precisos y cumplimiento con regulaciones de protección de datos.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1" i="0" u="none" strike="noStrike" cap="none" normalizeH="0" baseline="0" dirty="0">
                <a:ln>
                  <a:noFill/>
                </a:ln>
                <a:solidFill>
                  <a:schemeClr val="tx1"/>
                </a:solidFill>
                <a:effectLst/>
                <a:latin typeface="Arial" panose="020B0604020202020204" pitchFamily="34" charset="0"/>
              </a:rPr>
              <a:t> Alta Satisfacción de Usuarios</a:t>
            </a:r>
            <a:r>
              <a:rPr kumimoji="0" lang="es-PE" altLang="es-PE" sz="1800" b="0" i="0" u="none" strike="noStrike" cap="none" normalizeH="0" baseline="0" dirty="0">
                <a:ln>
                  <a:noFill/>
                </a:ln>
                <a:solidFill>
                  <a:schemeClr val="tx1"/>
                </a:solidFill>
                <a:effectLst/>
                <a:latin typeface="Arial" panose="020B0604020202020204" pitchFamily="34" charset="0"/>
              </a:rPr>
              <a:t>: Encuestas revelaron que el 90% de los estudiantes y el 85% de los profesores valoraron positivamente la aplicación, destacando mejoras en el proceso de asistencia y una interfaz accesible.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1" i="0" u="none" strike="noStrike" cap="none" normalizeH="0" baseline="0" dirty="0">
                <a:ln>
                  <a:noFill/>
                </a:ln>
                <a:solidFill>
                  <a:schemeClr val="tx1"/>
                </a:solidFill>
                <a:effectLst/>
                <a:latin typeface="Arial" panose="020B0604020202020204" pitchFamily="34" charset="0"/>
              </a:rPr>
              <a:t> Usabilidad Eficiente</a:t>
            </a:r>
            <a:r>
              <a:rPr kumimoji="0" lang="es-PE" altLang="es-PE" sz="1800" b="0" i="0" u="none" strike="noStrike" cap="none" normalizeH="0" baseline="0" dirty="0">
                <a:ln>
                  <a:noFill/>
                </a:ln>
                <a:solidFill>
                  <a:schemeClr val="tx1"/>
                </a:solidFill>
                <a:effectLst/>
                <a:latin typeface="Arial" panose="020B0604020202020204" pitchFamily="34" charset="0"/>
              </a:rPr>
              <a:t>: Pruebas de usabilidad con </a:t>
            </a:r>
            <a:r>
              <a:rPr kumimoji="0" lang="es-PE" altLang="es-PE" sz="1800" b="0" i="0" u="none" strike="noStrike" cap="none" normalizeH="0" baseline="0" dirty="0" err="1">
                <a:ln>
                  <a:noFill/>
                </a:ln>
                <a:solidFill>
                  <a:schemeClr val="tx1"/>
                </a:solidFill>
                <a:effectLst/>
                <a:latin typeface="Arial" panose="020B0604020202020204" pitchFamily="34" charset="0"/>
              </a:rPr>
              <a:t>Maze</a:t>
            </a:r>
            <a:r>
              <a:rPr kumimoji="0" lang="es-PE" altLang="es-PE" sz="1800" b="0" i="0" u="none" strike="noStrike" cap="none" normalizeH="0" baseline="0" dirty="0">
                <a:ln>
                  <a:noFill/>
                </a:ln>
                <a:solidFill>
                  <a:schemeClr val="tx1"/>
                </a:solidFill>
                <a:effectLst/>
                <a:latin typeface="Arial" panose="020B0604020202020204" pitchFamily="34" charset="0"/>
              </a:rPr>
              <a:t> mostraron que la mayoría de los usuarios completaron tareas sin dificultades significativas, con interacciones eficientes con la interfaz y solo un 19% reportando problemas.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1" i="0" u="none" strike="noStrike" cap="none" normalizeH="0" baseline="0" dirty="0">
                <a:ln>
                  <a:noFill/>
                </a:ln>
                <a:solidFill>
                  <a:schemeClr val="tx1"/>
                </a:solidFill>
                <a:effectLst/>
                <a:latin typeface="Arial" panose="020B0604020202020204" pitchFamily="34" charset="0"/>
              </a:rPr>
              <a:t> Facilidad de Uso y Accesibilidad</a:t>
            </a:r>
            <a:r>
              <a:rPr kumimoji="0" lang="es-PE" altLang="es-PE" sz="1800" b="0" i="0" u="none" strike="noStrike" cap="none" normalizeH="0" baseline="0" dirty="0">
                <a:ln>
                  <a:noFill/>
                </a:ln>
                <a:solidFill>
                  <a:schemeClr val="tx1"/>
                </a:solidFill>
                <a:effectLst/>
                <a:latin typeface="Arial" panose="020B0604020202020204" pitchFamily="34" charset="0"/>
              </a:rPr>
              <a:t>: El 88% de los usuarios encontraron la aplicación fácil de usar y accesible, contribuyendo a una experiencia positiva general.</a:t>
            </a:r>
          </a:p>
        </p:txBody>
      </p:sp>
    </p:spTree>
    <p:extLst>
      <p:ext uri="{BB962C8B-B14F-4D97-AF65-F5344CB8AC3E}">
        <p14:creationId xmlns:p14="http://schemas.microsoft.com/office/powerpoint/2010/main" val="3825238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9205FE-5B91-4467-B7C3-089A81DC1D81}"/>
              </a:ext>
            </a:extLst>
          </p:cNvPr>
          <p:cNvSpPr>
            <a:spLocks noGrp="1"/>
          </p:cNvSpPr>
          <p:nvPr>
            <p:ph type="title"/>
          </p:nvPr>
        </p:nvSpPr>
        <p:spPr/>
        <p:txBody>
          <a:bodyPr/>
          <a:lstStyle/>
          <a:p>
            <a:r>
              <a:rPr lang="es-PE" dirty="0"/>
              <a:t>ANALISIS</a:t>
            </a:r>
          </a:p>
        </p:txBody>
      </p:sp>
      <p:sp>
        <p:nvSpPr>
          <p:cNvPr id="3" name="Marcador de contenido 2">
            <a:extLst>
              <a:ext uri="{FF2B5EF4-FFF2-40B4-BE49-F238E27FC236}">
                <a16:creationId xmlns:a16="http://schemas.microsoft.com/office/drawing/2014/main" id="{75761D9A-FDED-44FF-9F2D-0AF71E721AA9}"/>
              </a:ext>
            </a:extLst>
          </p:cNvPr>
          <p:cNvSpPr>
            <a:spLocks noGrp="1"/>
          </p:cNvSpPr>
          <p:nvPr>
            <p:ph idx="1"/>
          </p:nvPr>
        </p:nvSpPr>
        <p:spPr/>
        <p:txBody>
          <a:bodyPr/>
          <a:lstStyle/>
          <a:p>
            <a:r>
              <a:rPr lang="es-ES" sz="2400" i="1" dirty="0"/>
              <a:t>Impacto en la Eficiencia Educativa</a:t>
            </a:r>
          </a:p>
          <a:p>
            <a:pPr marL="0" indent="0">
              <a:buNone/>
            </a:pPr>
            <a:r>
              <a:rPr lang="es-ES" sz="2400" i="1" dirty="0"/>
              <a:t>La reducción del tiempo dedicado a la toma de asistencia ha tenido un impacto positivo en la eficiencia educativa. Los profesores pueden ahora dedicar más tiempo a la enseñanza, y los estudiantes pueden concentrarse en el contenido de la clase en lugar de en procesos administrativos.</a:t>
            </a:r>
          </a:p>
          <a:p>
            <a:pPr marL="0" indent="0">
              <a:buNone/>
            </a:pPr>
            <a:endParaRPr lang="es-ES" sz="2400" i="1" dirty="0"/>
          </a:p>
          <a:p>
            <a:r>
              <a:rPr lang="es-ES" sz="2400" i="1" dirty="0"/>
              <a:t>Beneficios de la Automatización</a:t>
            </a:r>
          </a:p>
          <a:p>
            <a:pPr marL="0" indent="0">
              <a:buNone/>
            </a:pPr>
            <a:r>
              <a:rPr lang="es-ES" sz="2400" i="1" dirty="0"/>
              <a:t>La automatización ha proporcionado varios beneficios, incluyendo la precisión en el registro de asistencia y la generación de informes detallados. Estos informes permiten a los profesores identificar patrones de asistencia y tomar decisiones informadas para mejorar la gestión educativa.</a:t>
            </a:r>
          </a:p>
          <a:p>
            <a:pPr marL="0" indent="0">
              <a:buNone/>
            </a:pPr>
            <a:endParaRPr lang="es-ES" sz="2400" i="1" dirty="0"/>
          </a:p>
          <a:p>
            <a:pPr marL="0" indent="0">
              <a:buNone/>
            </a:pPr>
            <a:endParaRPr lang="es-PE" sz="2400" i="1" dirty="0"/>
          </a:p>
        </p:txBody>
      </p:sp>
    </p:spTree>
    <p:extLst>
      <p:ext uri="{BB962C8B-B14F-4D97-AF65-F5344CB8AC3E}">
        <p14:creationId xmlns:p14="http://schemas.microsoft.com/office/powerpoint/2010/main" val="3420082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65ACF7-33A7-47D2-8D52-DD0299707342}"/>
              </a:ext>
            </a:extLst>
          </p:cNvPr>
          <p:cNvSpPr>
            <a:spLocks noGrp="1"/>
          </p:cNvSpPr>
          <p:nvPr>
            <p:ph type="title"/>
          </p:nvPr>
        </p:nvSpPr>
        <p:spPr/>
        <p:txBody>
          <a:bodyPr/>
          <a:lstStyle/>
          <a:p>
            <a:r>
              <a:rPr lang="es-PE" dirty="0"/>
              <a:t>CONCLUSIONES</a:t>
            </a:r>
          </a:p>
        </p:txBody>
      </p:sp>
      <p:sp>
        <p:nvSpPr>
          <p:cNvPr id="3" name="Marcador de contenido 2">
            <a:extLst>
              <a:ext uri="{FF2B5EF4-FFF2-40B4-BE49-F238E27FC236}">
                <a16:creationId xmlns:a16="http://schemas.microsoft.com/office/drawing/2014/main" id="{9058D2B2-1722-492D-AB96-A5335191B10F}"/>
              </a:ext>
            </a:extLst>
          </p:cNvPr>
          <p:cNvSpPr>
            <a:spLocks noGrp="1"/>
          </p:cNvSpPr>
          <p:nvPr>
            <p:ph idx="1"/>
          </p:nvPr>
        </p:nvSpPr>
        <p:spPr/>
        <p:txBody>
          <a:bodyPr/>
          <a:lstStyle/>
          <a:p>
            <a:r>
              <a:rPr lang="es-ES" dirty="0"/>
              <a:t>La implementación de la aplicación KUNAN para la toma de asistencia ha demostrado ser altamente eficiente, reduciendo significativamente el tiempo dedicado a este proceso en las clases y mejorando la precisión del registro. Tanto estudiantes como profesores han valorado positivamente su facilidad de uso y accesibilidad. Aunque enfrentó desafíos iniciales, la automatización ha proporcionado múltiples beneficios educativos, permitiendo un enfoque más centrado en la enseñanza y aprendizaje. Además, la aplicación ha garantizado la protección de datos y ha mostrado ser adaptable y escalable para diferentes entornos educativos, gracias a la retroalimentación continua de los usuarios.</a:t>
            </a:r>
            <a:endParaRPr lang="es-PE" dirty="0"/>
          </a:p>
        </p:txBody>
      </p:sp>
    </p:spTree>
    <p:extLst>
      <p:ext uri="{BB962C8B-B14F-4D97-AF65-F5344CB8AC3E}">
        <p14:creationId xmlns:p14="http://schemas.microsoft.com/office/powerpoint/2010/main" val="3034252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82EEF5-81FB-42FB-B031-95E709359A88}"/>
              </a:ext>
            </a:extLst>
          </p:cNvPr>
          <p:cNvSpPr>
            <a:spLocks noGrp="1"/>
          </p:cNvSpPr>
          <p:nvPr>
            <p:ph type="title"/>
          </p:nvPr>
        </p:nvSpPr>
        <p:spPr/>
        <p:txBody>
          <a:bodyPr/>
          <a:lstStyle/>
          <a:p>
            <a:r>
              <a:rPr lang="es-PE" dirty="0"/>
              <a:t>REFERENCIAS</a:t>
            </a:r>
          </a:p>
        </p:txBody>
      </p:sp>
      <p:sp>
        <p:nvSpPr>
          <p:cNvPr id="3" name="Marcador de contenido 2">
            <a:extLst>
              <a:ext uri="{FF2B5EF4-FFF2-40B4-BE49-F238E27FC236}">
                <a16:creationId xmlns:a16="http://schemas.microsoft.com/office/drawing/2014/main" id="{0895F5C1-DC82-4443-9F38-1AD720B9B189}"/>
              </a:ext>
            </a:extLst>
          </p:cNvPr>
          <p:cNvSpPr>
            <a:spLocks noGrp="1"/>
          </p:cNvSpPr>
          <p:nvPr>
            <p:ph idx="1"/>
          </p:nvPr>
        </p:nvSpPr>
        <p:spPr/>
        <p:txBody>
          <a:bodyPr>
            <a:normAutofit fontScale="85000" lnSpcReduction="10000"/>
          </a:bodyPr>
          <a:lstStyle/>
          <a:p>
            <a:pPr marL="457200" rtl="0">
              <a:spcBef>
                <a:spcPts val="0"/>
              </a:spcBef>
              <a:spcAft>
                <a:spcPts val="800"/>
              </a:spcAft>
            </a:pPr>
            <a:r>
              <a:rPr lang="es-PE" sz="1800" b="0" i="0" u="none" strike="noStrike" dirty="0" err="1">
                <a:solidFill>
                  <a:srgbClr val="000000"/>
                </a:solidFill>
                <a:effectLst/>
                <a:latin typeface="Times New Roman" panose="02020603050405020304" pitchFamily="18" charset="0"/>
              </a:rPr>
              <a:t>Adeva</a:t>
            </a:r>
            <a:r>
              <a:rPr lang="es-PE" sz="1800" b="0" i="0" u="none" strike="noStrike" dirty="0">
                <a:solidFill>
                  <a:srgbClr val="000000"/>
                </a:solidFill>
                <a:effectLst/>
                <a:latin typeface="Times New Roman" panose="02020603050405020304" pitchFamily="18" charset="0"/>
              </a:rPr>
              <a:t>, R. (2023, febrero 2). Android: Qué es, versiones, aplicaciones y cómo saber la versión instalada. </a:t>
            </a:r>
            <a:r>
              <a:rPr lang="es-PE" sz="1800" b="0" i="0" u="none" strike="noStrike" dirty="0" err="1">
                <a:solidFill>
                  <a:srgbClr val="000000"/>
                </a:solidFill>
                <a:effectLst/>
                <a:latin typeface="Times New Roman" panose="02020603050405020304" pitchFamily="18" charset="0"/>
              </a:rPr>
              <a:t>ADSLZone</a:t>
            </a:r>
            <a:r>
              <a:rPr lang="es-PE" sz="1800" b="0" i="0" u="none" strike="noStrike" dirty="0">
                <a:solidFill>
                  <a:srgbClr val="000000"/>
                </a:solidFill>
                <a:effectLst/>
                <a:latin typeface="Times New Roman" panose="02020603050405020304" pitchFamily="18" charset="0"/>
              </a:rPr>
              <a:t>. </a:t>
            </a:r>
            <a:endParaRPr lang="es-PE" b="0" dirty="0">
              <a:effectLst/>
            </a:endParaRPr>
          </a:p>
          <a:p>
            <a:pPr marL="457200" rtl="0">
              <a:spcBef>
                <a:spcPts val="0"/>
              </a:spcBef>
              <a:spcAft>
                <a:spcPts val="800"/>
              </a:spcAft>
            </a:pPr>
            <a:r>
              <a:rPr lang="es-PE" sz="1800" b="0" i="0" u="none" strike="noStrike" dirty="0" err="1">
                <a:solidFill>
                  <a:srgbClr val="000000"/>
                </a:solidFill>
                <a:effectLst/>
                <a:latin typeface="Times New Roman" panose="02020603050405020304" pitchFamily="18" charset="0"/>
              </a:rPr>
              <a:t>Caytuiro</a:t>
            </a:r>
            <a:r>
              <a:rPr lang="es-PE" sz="1800" b="0" i="0" u="none" strike="noStrike" dirty="0">
                <a:solidFill>
                  <a:srgbClr val="000000"/>
                </a:solidFill>
                <a:effectLst/>
                <a:latin typeface="Times New Roman" panose="02020603050405020304" pitchFamily="18" charset="0"/>
              </a:rPr>
              <a:t> Silva, Nicolas &amp; </a:t>
            </a:r>
            <a:r>
              <a:rPr lang="es-PE" sz="1800" b="0" i="0" u="none" strike="noStrike" dirty="0" err="1">
                <a:solidFill>
                  <a:srgbClr val="000000"/>
                </a:solidFill>
                <a:effectLst/>
                <a:latin typeface="Times New Roman" panose="02020603050405020304" pitchFamily="18" charset="0"/>
              </a:rPr>
              <a:t>Samayani</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Denilson</a:t>
            </a:r>
            <a:r>
              <a:rPr lang="es-PE" sz="1800" b="0" i="0" u="none" strike="noStrike" dirty="0">
                <a:solidFill>
                  <a:srgbClr val="000000"/>
                </a:solidFill>
                <a:effectLst/>
                <a:latin typeface="Times New Roman" panose="02020603050405020304" pitchFamily="18" charset="0"/>
              </a:rPr>
              <a:t> &amp; Peña Alejandro, </a:t>
            </a:r>
            <a:r>
              <a:rPr lang="es-PE" sz="1800" b="0" i="0" u="none" strike="noStrike" dirty="0" err="1">
                <a:solidFill>
                  <a:srgbClr val="000000"/>
                </a:solidFill>
                <a:effectLst/>
                <a:latin typeface="Times New Roman" panose="02020603050405020304" pitchFamily="18" charset="0"/>
              </a:rPr>
              <a:t>Jackeline</a:t>
            </a:r>
            <a:r>
              <a:rPr lang="es-PE" sz="1800" b="0" i="0" u="none" strike="noStrike" dirty="0">
                <a:solidFill>
                  <a:srgbClr val="000000"/>
                </a:solidFill>
                <a:effectLst/>
                <a:latin typeface="Times New Roman" panose="02020603050405020304" pitchFamily="18" charset="0"/>
              </a:rPr>
              <a:t> &amp; Carnero, Manuel &amp; </a:t>
            </a:r>
            <a:r>
              <a:rPr lang="es-PE" sz="1800" b="0" i="0" u="none" strike="noStrike" dirty="0" err="1">
                <a:solidFill>
                  <a:srgbClr val="000000"/>
                </a:solidFill>
                <a:effectLst/>
                <a:latin typeface="Times New Roman" panose="02020603050405020304" pitchFamily="18" charset="0"/>
              </a:rPr>
              <a:t>Sulla</a:t>
            </a:r>
            <a:r>
              <a:rPr lang="es-PE" sz="1800" b="0" i="0" u="none" strike="noStrike" dirty="0">
                <a:solidFill>
                  <a:srgbClr val="000000"/>
                </a:solidFill>
                <a:effectLst/>
                <a:latin typeface="Times New Roman" panose="02020603050405020304" pitchFamily="18" charset="0"/>
              </a:rPr>
              <a:t>-Torres, Jose. (2022). </a:t>
            </a:r>
            <a:r>
              <a:rPr lang="es-PE" sz="1800" b="0" i="0" u="none" strike="noStrike" dirty="0" err="1">
                <a:solidFill>
                  <a:srgbClr val="000000"/>
                </a:solidFill>
                <a:effectLst/>
                <a:latin typeface="Times New Roman" panose="02020603050405020304" pitchFamily="18" charset="0"/>
              </a:rPr>
              <a:t>Development</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of</a:t>
            </a:r>
            <a:r>
              <a:rPr lang="es-PE" sz="1800" b="0" i="0" u="none" strike="noStrike" dirty="0">
                <a:solidFill>
                  <a:srgbClr val="000000"/>
                </a:solidFill>
                <a:effectLst/>
                <a:latin typeface="Times New Roman" panose="02020603050405020304" pitchFamily="18" charset="0"/>
              </a:rPr>
              <a:t> a </a:t>
            </a:r>
            <a:r>
              <a:rPr lang="es-PE" sz="1800" b="0" i="0" u="none" strike="noStrike" dirty="0" err="1">
                <a:solidFill>
                  <a:srgbClr val="000000"/>
                </a:solidFill>
                <a:effectLst/>
                <a:latin typeface="Times New Roman" panose="02020603050405020304" pitchFamily="18" charset="0"/>
              </a:rPr>
              <a:t>mobile</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application</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for</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the</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registration</a:t>
            </a:r>
            <a:r>
              <a:rPr lang="es-PE" sz="1800" b="0" i="0" u="none" strike="noStrike" dirty="0">
                <a:solidFill>
                  <a:srgbClr val="000000"/>
                </a:solidFill>
                <a:effectLst/>
                <a:latin typeface="Times New Roman" panose="02020603050405020304" pitchFamily="18" charset="0"/>
              </a:rPr>
              <a:t> and </a:t>
            </a:r>
            <a:r>
              <a:rPr lang="es-PE" sz="1800" b="0" i="0" u="none" strike="noStrike" dirty="0" err="1">
                <a:solidFill>
                  <a:srgbClr val="000000"/>
                </a:solidFill>
                <a:effectLst/>
                <a:latin typeface="Times New Roman" panose="02020603050405020304" pitchFamily="18" charset="0"/>
              </a:rPr>
              <a:t>attendance</a:t>
            </a:r>
            <a:r>
              <a:rPr lang="es-PE" sz="1800" b="0" i="0" u="none" strike="noStrike" dirty="0">
                <a:solidFill>
                  <a:srgbClr val="000000"/>
                </a:solidFill>
                <a:effectLst/>
                <a:latin typeface="Times New Roman" panose="02020603050405020304" pitchFamily="18" charset="0"/>
              </a:rPr>
              <a:t> control </a:t>
            </a:r>
            <a:r>
              <a:rPr lang="es-PE" sz="1800" b="0" i="0" u="none" strike="noStrike" dirty="0" err="1">
                <a:solidFill>
                  <a:srgbClr val="000000"/>
                </a:solidFill>
                <a:effectLst/>
                <a:latin typeface="Times New Roman" panose="02020603050405020304" pitchFamily="18" charset="0"/>
              </a:rPr>
              <a:t>of</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university</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students</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based</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on</a:t>
            </a:r>
            <a:r>
              <a:rPr lang="es-PE" sz="1800" b="0" i="0" u="none" strike="noStrike" dirty="0">
                <a:solidFill>
                  <a:srgbClr val="000000"/>
                </a:solidFill>
                <a:effectLst/>
                <a:latin typeface="Times New Roman" panose="02020603050405020304" pitchFamily="18" charset="0"/>
              </a:rPr>
              <a:t> Machine </a:t>
            </a:r>
            <a:r>
              <a:rPr lang="es-PE" sz="1800" b="0" i="0" u="none" strike="noStrike" dirty="0" err="1">
                <a:solidFill>
                  <a:srgbClr val="000000"/>
                </a:solidFill>
                <a:effectLst/>
                <a:latin typeface="Times New Roman" panose="02020603050405020304" pitchFamily="18" charset="0"/>
              </a:rPr>
              <a:t>Learning</a:t>
            </a:r>
            <a:r>
              <a:rPr lang="es-PE" sz="1800" b="0" i="0" u="none" strike="noStrike" dirty="0">
                <a:solidFill>
                  <a:srgbClr val="000000"/>
                </a:solidFill>
                <a:effectLst/>
                <a:latin typeface="Times New Roman" panose="02020603050405020304" pitchFamily="18" charset="0"/>
              </a:rPr>
              <a:t>. 10.18687/LEIRD2022.1.1.8.</a:t>
            </a:r>
            <a:endParaRPr lang="es-PE" b="0" dirty="0">
              <a:effectLst/>
            </a:endParaRPr>
          </a:p>
          <a:p>
            <a:pPr marL="457200" rtl="0">
              <a:spcBef>
                <a:spcPts val="0"/>
              </a:spcBef>
              <a:spcAft>
                <a:spcPts val="800"/>
              </a:spcAft>
            </a:pPr>
            <a:r>
              <a:rPr lang="es-PE" sz="1800" b="0" i="0" u="none" strike="noStrike" dirty="0">
                <a:solidFill>
                  <a:srgbClr val="000000"/>
                </a:solidFill>
                <a:effectLst/>
                <a:latin typeface="Times New Roman" panose="02020603050405020304" pitchFamily="18" charset="0"/>
              </a:rPr>
              <a:t>Cruz, N. (2018). ¿Tradicional o ágil? La metodología ágil como alternativa a la transformación. </a:t>
            </a:r>
            <a:r>
              <a:rPr lang="es-PE" sz="1800" b="0" i="0" u="none" strike="noStrike" dirty="0" err="1">
                <a:solidFill>
                  <a:srgbClr val="000000"/>
                </a:solidFill>
                <a:effectLst/>
                <a:latin typeface="Times New Roman" panose="02020603050405020304" pitchFamily="18" charset="0"/>
              </a:rPr>
              <a:t>Axpe.G</a:t>
            </a:r>
            <a:r>
              <a:rPr lang="es-PE" sz="1800" b="0" i="0" u="none" strike="noStrike" dirty="0">
                <a:solidFill>
                  <a:srgbClr val="000000"/>
                </a:solidFill>
                <a:effectLst/>
                <a:latin typeface="Times New Roman" panose="02020603050405020304" pitchFamily="18" charset="0"/>
              </a:rPr>
              <a:t>. W. </a:t>
            </a:r>
            <a:r>
              <a:rPr lang="es-PE" sz="1800" b="0" i="0" u="none" strike="noStrike" dirty="0" err="1">
                <a:solidFill>
                  <a:srgbClr val="000000"/>
                </a:solidFill>
                <a:effectLst/>
                <a:latin typeface="Times New Roman" panose="02020603050405020304" pitchFamily="18" charset="0"/>
              </a:rPr>
              <a:t>Wiriasto</a:t>
            </a:r>
            <a:r>
              <a:rPr lang="es-PE" sz="1800" b="0" i="0" u="none" strike="noStrike" dirty="0">
                <a:solidFill>
                  <a:srgbClr val="000000"/>
                </a:solidFill>
                <a:effectLst/>
                <a:latin typeface="Times New Roman" panose="02020603050405020304" pitchFamily="18" charset="0"/>
              </a:rPr>
              <a:t>, R. W. S. </a:t>
            </a:r>
            <a:r>
              <a:rPr lang="es-PE" sz="1800" b="0" i="0" u="none" strike="noStrike" dirty="0" err="1">
                <a:solidFill>
                  <a:srgbClr val="000000"/>
                </a:solidFill>
                <a:effectLst/>
                <a:latin typeface="Times New Roman" panose="02020603050405020304" pitchFamily="18" charset="0"/>
              </a:rPr>
              <a:t>Aji</a:t>
            </a:r>
            <a:r>
              <a:rPr lang="es-PE" sz="1800" b="0" i="0" u="none" strike="noStrike" dirty="0">
                <a:solidFill>
                  <a:srgbClr val="000000"/>
                </a:solidFill>
                <a:effectLst/>
                <a:latin typeface="Times New Roman" panose="02020603050405020304" pitchFamily="18" charset="0"/>
              </a:rPr>
              <a:t> and D. F. </a:t>
            </a:r>
            <a:r>
              <a:rPr lang="es-PE" sz="1800" b="0" i="0" u="none" strike="noStrike" dirty="0" err="1">
                <a:solidFill>
                  <a:srgbClr val="000000"/>
                </a:solidFill>
                <a:effectLst/>
                <a:latin typeface="Times New Roman" panose="02020603050405020304" pitchFamily="18" charset="0"/>
              </a:rPr>
              <a:t>Budiman</a:t>
            </a:r>
            <a:r>
              <a:rPr lang="es-PE" sz="1800" b="0" i="0" u="none" strike="noStrike" dirty="0">
                <a:solidFill>
                  <a:srgbClr val="000000"/>
                </a:solidFill>
                <a:effectLst/>
                <a:latin typeface="Times New Roman" panose="02020603050405020304" pitchFamily="18" charset="0"/>
              </a:rPr>
              <a:t>. (2020). "</a:t>
            </a:r>
            <a:r>
              <a:rPr lang="es-PE" sz="1800" b="0" i="0" u="none" strike="noStrike" dirty="0" err="1">
                <a:solidFill>
                  <a:srgbClr val="000000"/>
                </a:solidFill>
                <a:effectLst/>
                <a:latin typeface="Times New Roman" panose="02020603050405020304" pitchFamily="18" charset="0"/>
              </a:rPr>
              <a:t>Design</a:t>
            </a:r>
            <a:r>
              <a:rPr lang="es-PE" sz="1800" b="0" i="0" u="none" strike="noStrike" dirty="0">
                <a:solidFill>
                  <a:srgbClr val="000000"/>
                </a:solidFill>
                <a:effectLst/>
                <a:latin typeface="Times New Roman" panose="02020603050405020304" pitchFamily="18" charset="0"/>
              </a:rPr>
              <a:t> and </a:t>
            </a:r>
            <a:r>
              <a:rPr lang="es-PE" sz="1800" b="0" i="0" u="none" strike="noStrike" dirty="0" err="1">
                <a:solidFill>
                  <a:srgbClr val="000000"/>
                </a:solidFill>
                <a:effectLst/>
                <a:latin typeface="Times New Roman" panose="02020603050405020304" pitchFamily="18" charset="0"/>
              </a:rPr>
              <a:t>Development</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of</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Attendance</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System</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Application</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Using</a:t>
            </a:r>
            <a:r>
              <a:rPr lang="es-PE" sz="1800" b="0" i="0" u="none" strike="noStrike" dirty="0">
                <a:solidFill>
                  <a:srgbClr val="000000"/>
                </a:solidFill>
                <a:effectLst/>
                <a:latin typeface="Times New Roman" panose="02020603050405020304" pitchFamily="18" charset="0"/>
              </a:rPr>
              <a:t> Android-</a:t>
            </a:r>
            <a:r>
              <a:rPr lang="es-PE" sz="1800" b="0" i="0" u="none" strike="noStrike" dirty="0" err="1">
                <a:solidFill>
                  <a:srgbClr val="000000"/>
                </a:solidFill>
                <a:effectLst/>
                <a:latin typeface="Times New Roman" panose="02020603050405020304" pitchFamily="18" charset="0"/>
              </a:rPr>
              <a:t>Based</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Flutter</a:t>
            </a:r>
            <a:r>
              <a:rPr lang="es-PE" sz="1800" b="0" i="0" u="none" strike="noStrike" dirty="0">
                <a:solidFill>
                  <a:srgbClr val="000000"/>
                </a:solidFill>
                <a:effectLst/>
                <a:latin typeface="Times New Roman" panose="02020603050405020304" pitchFamily="18" charset="0"/>
              </a:rPr>
              <a:t>," 2020 </a:t>
            </a:r>
            <a:r>
              <a:rPr lang="es-PE" sz="1800" b="0" i="0" u="none" strike="noStrike" dirty="0" err="1">
                <a:solidFill>
                  <a:srgbClr val="000000"/>
                </a:solidFill>
                <a:effectLst/>
                <a:latin typeface="Times New Roman" panose="02020603050405020304" pitchFamily="18" charset="0"/>
              </a:rPr>
              <a:t>Third</a:t>
            </a:r>
            <a:r>
              <a:rPr lang="es-PE" sz="1800" b="0" i="0" u="none" strike="noStrike" dirty="0">
                <a:solidFill>
                  <a:srgbClr val="000000"/>
                </a:solidFill>
                <a:effectLst/>
                <a:latin typeface="Times New Roman" panose="02020603050405020304" pitchFamily="18" charset="0"/>
              </a:rPr>
              <a:t> International </a:t>
            </a:r>
            <a:r>
              <a:rPr lang="es-PE" sz="1800" b="0" i="0" u="none" strike="noStrike" dirty="0" err="1">
                <a:solidFill>
                  <a:srgbClr val="000000"/>
                </a:solidFill>
                <a:effectLst/>
                <a:latin typeface="Times New Roman" panose="02020603050405020304" pitchFamily="18" charset="0"/>
              </a:rPr>
              <a:t>Conference</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on</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Vocational</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Education</a:t>
            </a:r>
            <a:r>
              <a:rPr lang="es-PE" sz="1800" b="0" i="0" u="none" strike="noStrike" dirty="0">
                <a:solidFill>
                  <a:srgbClr val="000000"/>
                </a:solidFill>
                <a:effectLst/>
                <a:latin typeface="Times New Roman" panose="02020603050405020304" pitchFamily="18" charset="0"/>
              </a:rPr>
              <a:t> and </a:t>
            </a:r>
            <a:r>
              <a:rPr lang="es-PE" sz="1800" b="0" i="0" u="none" strike="noStrike" dirty="0" err="1">
                <a:solidFill>
                  <a:srgbClr val="000000"/>
                </a:solidFill>
                <a:effectLst/>
                <a:latin typeface="Times New Roman" panose="02020603050405020304" pitchFamily="18" charset="0"/>
              </a:rPr>
              <a:t>Electrical</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Engineering</a:t>
            </a:r>
            <a:r>
              <a:rPr lang="es-PE" sz="1800" b="0" i="0" u="none" strike="noStrike" dirty="0">
                <a:solidFill>
                  <a:srgbClr val="000000"/>
                </a:solidFill>
                <a:effectLst/>
                <a:latin typeface="Times New Roman" panose="02020603050405020304" pitchFamily="18" charset="0"/>
              </a:rPr>
              <a:t> (ICVEE), Surabaya, Indonesia, pp. 1-6, </a:t>
            </a:r>
            <a:r>
              <a:rPr lang="es-PE" sz="1800" b="0" i="0" u="none" strike="noStrike" dirty="0" err="1">
                <a:solidFill>
                  <a:srgbClr val="000000"/>
                </a:solidFill>
                <a:effectLst/>
                <a:latin typeface="Times New Roman" panose="02020603050405020304" pitchFamily="18" charset="0"/>
              </a:rPr>
              <a:t>doi</a:t>
            </a:r>
            <a:r>
              <a:rPr lang="es-PE" sz="1800" b="0" i="0" u="none" strike="noStrike" dirty="0">
                <a:solidFill>
                  <a:srgbClr val="000000"/>
                </a:solidFill>
                <a:effectLst/>
                <a:latin typeface="Times New Roman" panose="02020603050405020304" pitchFamily="18" charset="0"/>
              </a:rPr>
              <a:t>: 10.1109/ICVEE50212.2020.9243190.</a:t>
            </a:r>
            <a:endParaRPr lang="es-PE" b="0" dirty="0">
              <a:effectLst/>
            </a:endParaRPr>
          </a:p>
          <a:p>
            <a:pPr marL="457200" rtl="0">
              <a:spcBef>
                <a:spcPts val="0"/>
              </a:spcBef>
              <a:spcAft>
                <a:spcPts val="800"/>
              </a:spcAft>
            </a:pPr>
            <a:r>
              <a:rPr lang="es-PE" sz="1800" b="0" i="0" u="none" strike="noStrike" dirty="0" err="1">
                <a:solidFill>
                  <a:srgbClr val="000000"/>
                </a:solidFill>
                <a:effectLst/>
                <a:latin typeface="Times New Roman" panose="02020603050405020304" pitchFamily="18" charset="0"/>
              </a:rPr>
              <a:t>Keau</a:t>
            </a:r>
            <a:r>
              <a:rPr lang="es-PE" sz="1800" b="0" i="0" u="none" strike="noStrike" dirty="0">
                <a:solidFill>
                  <a:srgbClr val="000000"/>
                </a:solidFill>
                <a:effectLst/>
                <a:latin typeface="Times New Roman" panose="02020603050405020304" pitchFamily="18" charset="0"/>
              </a:rPr>
              <a:t>, Chung &amp; </a:t>
            </a:r>
            <a:r>
              <a:rPr lang="es-PE" sz="1800" b="0" i="0" u="none" strike="noStrike" dirty="0" err="1">
                <a:solidFill>
                  <a:srgbClr val="000000"/>
                </a:solidFill>
                <a:effectLst/>
                <a:latin typeface="Times New Roman" panose="02020603050405020304" pitchFamily="18" charset="0"/>
              </a:rPr>
              <a:t>On</a:t>
            </a:r>
            <a:r>
              <a:rPr lang="es-PE" sz="1800" b="0" i="0" u="none" strike="noStrike" dirty="0">
                <a:solidFill>
                  <a:srgbClr val="000000"/>
                </a:solidFill>
                <a:effectLst/>
                <a:latin typeface="Times New Roman" panose="02020603050405020304" pitchFamily="18" charset="0"/>
              </a:rPr>
              <a:t>, Chin &amp; </a:t>
            </a:r>
            <a:r>
              <a:rPr lang="es-PE" sz="1800" b="0" i="0" u="none" strike="noStrike" dirty="0" err="1">
                <a:solidFill>
                  <a:srgbClr val="000000"/>
                </a:solidFill>
                <a:effectLst/>
                <a:latin typeface="Times New Roman" panose="02020603050405020304" pitchFamily="18" charset="0"/>
              </a:rPr>
              <a:t>Hijazi</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Mohd</a:t>
            </a:r>
            <a:r>
              <a:rPr lang="es-PE" sz="1800" b="0" i="0" u="none" strike="noStrike" dirty="0">
                <a:solidFill>
                  <a:srgbClr val="000000"/>
                </a:solidFill>
                <a:effectLst/>
                <a:latin typeface="Times New Roman" panose="02020603050405020304" pitchFamily="18" charset="0"/>
              </a:rPr>
              <a:t> &amp; </a:t>
            </a:r>
            <a:r>
              <a:rPr lang="es-PE" sz="1800" b="0" i="0" u="none" strike="noStrike" dirty="0" err="1">
                <a:solidFill>
                  <a:srgbClr val="000000"/>
                </a:solidFill>
                <a:effectLst/>
                <a:latin typeface="Times New Roman" panose="02020603050405020304" pitchFamily="18" charset="0"/>
              </a:rPr>
              <a:t>Mahinderjit</a:t>
            </a:r>
            <a:r>
              <a:rPr lang="es-PE" sz="1800" b="0" i="0" u="none" strike="noStrike" dirty="0">
                <a:solidFill>
                  <a:srgbClr val="000000"/>
                </a:solidFill>
                <a:effectLst/>
                <a:latin typeface="Times New Roman" panose="02020603050405020304" pitchFamily="18" charset="0"/>
              </a:rPr>
              <a:t> Singh, </a:t>
            </a:r>
            <a:r>
              <a:rPr lang="es-PE" sz="1800" b="0" i="0" u="none" strike="noStrike" dirty="0" err="1">
                <a:solidFill>
                  <a:srgbClr val="000000"/>
                </a:solidFill>
                <a:effectLst/>
                <a:latin typeface="Times New Roman" panose="02020603050405020304" pitchFamily="18" charset="0"/>
              </a:rPr>
              <a:t>Manmeet</a:t>
            </a:r>
            <a:r>
              <a:rPr lang="es-PE" sz="1800" b="0" i="0" u="none" strike="noStrike" dirty="0">
                <a:solidFill>
                  <a:srgbClr val="000000"/>
                </a:solidFill>
                <a:effectLst/>
                <a:latin typeface="Times New Roman" panose="02020603050405020304" pitchFamily="18" charset="0"/>
              </a:rPr>
              <a:t>. (2021). Smart-</a:t>
            </a:r>
            <a:r>
              <a:rPr lang="es-PE" sz="1800" b="0" i="0" u="none" strike="noStrike" dirty="0" err="1">
                <a:solidFill>
                  <a:srgbClr val="000000"/>
                </a:solidFill>
                <a:effectLst/>
                <a:latin typeface="Times New Roman" panose="02020603050405020304" pitchFamily="18" charset="0"/>
              </a:rPr>
              <a:t>Hadir</a:t>
            </a:r>
            <a:r>
              <a:rPr lang="es-PE" sz="1800" b="0" i="0" u="none" strike="noStrike" dirty="0">
                <a:solidFill>
                  <a:srgbClr val="000000"/>
                </a:solidFill>
                <a:effectLst/>
                <a:latin typeface="Times New Roman" panose="02020603050405020304" pitchFamily="18" charset="0"/>
              </a:rPr>
              <a:t> – Mobile </a:t>
            </a:r>
            <a:r>
              <a:rPr lang="es-PE" sz="1800" b="0" i="0" u="none" strike="noStrike" dirty="0" err="1">
                <a:solidFill>
                  <a:srgbClr val="000000"/>
                </a:solidFill>
                <a:effectLst/>
                <a:latin typeface="Times New Roman" panose="02020603050405020304" pitchFamily="18" charset="0"/>
              </a:rPr>
              <a:t>Based</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Attendance</a:t>
            </a:r>
            <a:r>
              <a:rPr lang="es-PE" sz="1800" b="0" i="0" u="none" strike="noStrike" dirty="0">
                <a:solidFill>
                  <a:srgbClr val="000000"/>
                </a:solidFill>
                <a:effectLst/>
                <a:latin typeface="Times New Roman" panose="02020603050405020304" pitchFamily="18" charset="0"/>
              </a:rPr>
              <a:t> Management </a:t>
            </a:r>
            <a:r>
              <a:rPr lang="es-PE" sz="1800" b="0" i="0" u="none" strike="noStrike" dirty="0" err="1">
                <a:solidFill>
                  <a:srgbClr val="000000"/>
                </a:solidFill>
                <a:effectLst/>
                <a:latin typeface="Times New Roman" panose="02020603050405020304" pitchFamily="18" charset="0"/>
              </a:rPr>
              <a:t>System</a:t>
            </a:r>
            <a:r>
              <a:rPr lang="es-PE" sz="1800" b="0" i="0" u="none" strike="noStrike" dirty="0">
                <a:solidFill>
                  <a:srgbClr val="000000"/>
                </a:solidFill>
                <a:effectLst/>
                <a:latin typeface="Times New Roman" panose="02020603050405020304" pitchFamily="18" charset="0"/>
              </a:rPr>
              <a:t>. International </a:t>
            </a:r>
            <a:r>
              <a:rPr lang="es-PE" sz="1800" b="0" i="0" u="none" strike="noStrike" dirty="0" err="1">
                <a:solidFill>
                  <a:srgbClr val="000000"/>
                </a:solidFill>
                <a:effectLst/>
                <a:latin typeface="Times New Roman" panose="02020603050405020304" pitchFamily="18" charset="0"/>
              </a:rPr>
              <a:t>Journal</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of</a:t>
            </a:r>
            <a:r>
              <a:rPr lang="es-PE" sz="1800" b="0" i="0" u="none" strike="noStrike" dirty="0">
                <a:solidFill>
                  <a:srgbClr val="000000"/>
                </a:solidFill>
                <a:effectLst/>
                <a:latin typeface="Times New Roman" panose="02020603050405020304" pitchFamily="18" charset="0"/>
              </a:rPr>
              <a:t> Interactive Mobile Technologies (</a:t>
            </a:r>
            <a:r>
              <a:rPr lang="es-PE" sz="1800" b="0" i="0" u="none" strike="noStrike" dirty="0" err="1">
                <a:solidFill>
                  <a:srgbClr val="000000"/>
                </a:solidFill>
                <a:effectLst/>
                <a:latin typeface="Times New Roman" panose="02020603050405020304" pitchFamily="18" charset="0"/>
              </a:rPr>
              <a:t>iJIM</a:t>
            </a:r>
            <a:r>
              <a:rPr lang="es-PE" sz="1800" b="0" i="0" u="none" strike="noStrike" dirty="0">
                <a:solidFill>
                  <a:srgbClr val="000000"/>
                </a:solidFill>
                <a:effectLst/>
                <a:latin typeface="Times New Roman" panose="02020603050405020304" pitchFamily="18" charset="0"/>
              </a:rPr>
              <a:t>). 15. 4. 10.3991/ijim.v15i14.22677.</a:t>
            </a:r>
            <a:endParaRPr lang="es-PE" b="0" dirty="0">
              <a:effectLst/>
            </a:endParaRPr>
          </a:p>
          <a:p>
            <a:pPr marL="457200" rtl="0">
              <a:spcBef>
                <a:spcPts val="0"/>
              </a:spcBef>
              <a:spcAft>
                <a:spcPts val="800"/>
              </a:spcAft>
            </a:pPr>
            <a:r>
              <a:rPr lang="es-PE" sz="1800" b="0" i="0" u="none" strike="noStrike" dirty="0" err="1">
                <a:solidFill>
                  <a:srgbClr val="000000"/>
                </a:solidFill>
                <a:effectLst/>
                <a:latin typeface="Times New Roman" panose="02020603050405020304" pitchFamily="18" charset="0"/>
              </a:rPr>
              <a:t>National</a:t>
            </a:r>
            <a:r>
              <a:rPr lang="es-PE" sz="1800" b="0" i="0" u="none" strike="noStrike" dirty="0">
                <a:solidFill>
                  <a:srgbClr val="000000"/>
                </a:solidFill>
                <a:effectLst/>
                <a:latin typeface="Times New Roman" panose="02020603050405020304" pitchFamily="18" charset="0"/>
              </a:rPr>
              <a:t> Library </a:t>
            </a:r>
            <a:r>
              <a:rPr lang="es-PE" sz="1800" b="0" i="0" u="none" strike="noStrike" dirty="0" err="1">
                <a:solidFill>
                  <a:srgbClr val="000000"/>
                </a:solidFill>
                <a:effectLst/>
                <a:latin typeface="Times New Roman" panose="02020603050405020304" pitchFamily="18" charset="0"/>
              </a:rPr>
              <a:t>of</a:t>
            </a:r>
            <a:r>
              <a:rPr lang="es-PE" sz="1800" b="0" i="0" u="none" strike="noStrike" dirty="0">
                <a:solidFill>
                  <a:srgbClr val="000000"/>
                </a:solidFill>
                <a:effectLst/>
                <a:latin typeface="Times New Roman" panose="02020603050405020304" pitchFamily="18" charset="0"/>
              </a:rPr>
              <a:t> Medicine. (2024, junio 22). </a:t>
            </a:r>
            <a:r>
              <a:rPr lang="es-PE" sz="1800" b="0" i="0" u="none" strike="noStrike" dirty="0" err="1">
                <a:solidFill>
                  <a:srgbClr val="000000"/>
                </a:solidFill>
                <a:effectLst/>
                <a:latin typeface="Times New Roman" panose="02020603050405020304" pitchFamily="18" charset="0"/>
              </a:rPr>
              <a:t>MeSH</a:t>
            </a:r>
            <a:r>
              <a:rPr lang="es-PE" sz="1800" b="0" i="0" u="none" strike="noStrike" dirty="0">
                <a:solidFill>
                  <a:srgbClr val="000000"/>
                </a:solidFill>
                <a:effectLst/>
                <a:latin typeface="Times New Roman" panose="02020603050405020304" pitchFamily="18" charset="0"/>
              </a:rPr>
              <a:t> Browser. Mobile </a:t>
            </a:r>
            <a:r>
              <a:rPr lang="es-PE" sz="1800" b="0" i="0" u="none" strike="noStrike" dirty="0" err="1">
                <a:solidFill>
                  <a:srgbClr val="000000"/>
                </a:solidFill>
                <a:effectLst/>
                <a:latin typeface="Times New Roman" panose="02020603050405020304" pitchFamily="18" charset="0"/>
              </a:rPr>
              <a:t>Applications</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MeSH</a:t>
            </a:r>
            <a:r>
              <a:rPr lang="es-PE" sz="1800" b="0" i="0" u="none" strike="noStrike" dirty="0">
                <a:solidFill>
                  <a:srgbClr val="000000"/>
                </a:solidFill>
                <a:effectLst/>
                <a:latin typeface="Times New Roman" panose="02020603050405020304" pitchFamily="18" charset="0"/>
              </a:rPr>
              <a:t> Descriptor Data 2024. https://meshb.nlm.nih.gov/record/ui?ui=D063731</a:t>
            </a:r>
            <a:endParaRPr lang="es-PE" b="0" dirty="0">
              <a:effectLst/>
            </a:endParaRPr>
          </a:p>
          <a:p>
            <a:pPr marL="457200" rtl="0">
              <a:spcBef>
                <a:spcPts val="0"/>
              </a:spcBef>
              <a:spcAft>
                <a:spcPts val="800"/>
              </a:spcAft>
            </a:pPr>
            <a:r>
              <a:rPr lang="es-PE" sz="1800" b="0" i="0" u="none" strike="noStrike" dirty="0">
                <a:solidFill>
                  <a:srgbClr val="000000"/>
                </a:solidFill>
                <a:effectLst/>
                <a:latin typeface="Times New Roman" panose="02020603050405020304" pitchFamily="18" charset="0"/>
              </a:rPr>
              <a:t>Singh, J., </a:t>
            </a:r>
            <a:r>
              <a:rPr lang="es-PE" sz="1800" b="0" i="0" u="none" strike="noStrike" dirty="0" err="1">
                <a:solidFill>
                  <a:srgbClr val="000000"/>
                </a:solidFill>
                <a:effectLst/>
                <a:latin typeface="Times New Roman" panose="02020603050405020304" pitchFamily="18" charset="0"/>
              </a:rPr>
              <a:t>Bagga</a:t>
            </a:r>
            <a:r>
              <a:rPr lang="es-PE" sz="1800" b="0" i="0" u="none" strike="noStrike" dirty="0">
                <a:solidFill>
                  <a:srgbClr val="000000"/>
                </a:solidFill>
                <a:effectLst/>
                <a:latin typeface="Times New Roman" panose="02020603050405020304" pitchFamily="18" charset="0"/>
              </a:rPr>
              <a:t>, S., &amp; </a:t>
            </a:r>
            <a:r>
              <a:rPr lang="es-PE" sz="1800" b="0" i="0" u="none" strike="noStrike" dirty="0" err="1">
                <a:solidFill>
                  <a:srgbClr val="000000"/>
                </a:solidFill>
                <a:effectLst/>
                <a:latin typeface="Times New Roman" panose="02020603050405020304" pitchFamily="18" charset="0"/>
              </a:rPr>
              <a:t>Kaur</a:t>
            </a:r>
            <a:r>
              <a:rPr lang="es-PE" sz="1800" b="0" i="0" u="none" strike="noStrike" dirty="0">
                <a:solidFill>
                  <a:srgbClr val="000000"/>
                </a:solidFill>
                <a:effectLst/>
                <a:latin typeface="Times New Roman" panose="02020603050405020304" pitchFamily="18" charset="0"/>
              </a:rPr>
              <a:t>, R. (2020). Software-</a:t>
            </a:r>
            <a:r>
              <a:rPr lang="es-PE" sz="1800" b="0" i="0" u="none" strike="noStrike" dirty="0" err="1">
                <a:solidFill>
                  <a:srgbClr val="000000"/>
                </a:solidFill>
                <a:effectLst/>
                <a:latin typeface="Times New Roman" panose="02020603050405020304" pitchFamily="18" charset="0"/>
              </a:rPr>
              <a:t>based</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Prediction</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of</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Liver</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Disease</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with</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Feature</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Selection</a:t>
            </a:r>
            <a:r>
              <a:rPr lang="es-PE" sz="1800" b="0" i="0" u="none" strike="noStrike" dirty="0">
                <a:solidFill>
                  <a:srgbClr val="000000"/>
                </a:solidFill>
                <a:effectLst/>
                <a:latin typeface="Times New Roman" panose="02020603050405020304" pitchFamily="18" charset="0"/>
              </a:rPr>
              <a:t> and </a:t>
            </a:r>
            <a:r>
              <a:rPr lang="es-PE" sz="1800" b="0" i="0" u="none" strike="noStrike" dirty="0" err="1">
                <a:solidFill>
                  <a:srgbClr val="000000"/>
                </a:solidFill>
                <a:effectLst/>
                <a:latin typeface="Times New Roman" panose="02020603050405020304" pitchFamily="18" charset="0"/>
              </a:rPr>
              <a:t>Classification</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Techniques</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Procedia</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Computer</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Science</a:t>
            </a:r>
            <a:r>
              <a:rPr lang="es-PE" sz="1800" b="0" i="0" u="none" strike="noStrike" dirty="0">
                <a:solidFill>
                  <a:srgbClr val="000000"/>
                </a:solidFill>
                <a:effectLst/>
                <a:latin typeface="Times New Roman" panose="02020603050405020304" pitchFamily="18" charset="0"/>
              </a:rPr>
              <a:t>, 167(2019), 1970–1980. https://doi.org/10.1016/j.procs.2020.03.226</a:t>
            </a:r>
            <a:endParaRPr lang="es-PE" b="0" dirty="0">
              <a:effectLst/>
            </a:endParaRPr>
          </a:p>
          <a:p>
            <a:pPr marL="457200" rtl="0">
              <a:spcBef>
                <a:spcPts val="0"/>
              </a:spcBef>
              <a:spcAft>
                <a:spcPts val="800"/>
              </a:spcAft>
            </a:pPr>
            <a:r>
              <a:rPr lang="es-PE" sz="1800" b="0" i="0" u="none" strike="noStrike" dirty="0" err="1">
                <a:solidFill>
                  <a:srgbClr val="000000"/>
                </a:solidFill>
                <a:effectLst/>
                <a:latin typeface="Times New Roman" panose="02020603050405020304" pitchFamily="18" charset="0"/>
              </a:rPr>
              <a:t>Tachmammedov</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Serdarmammet</a:t>
            </a:r>
            <a:r>
              <a:rPr lang="es-PE" sz="1800" b="0" i="0" u="none" strike="noStrike" dirty="0">
                <a:solidFill>
                  <a:srgbClr val="000000"/>
                </a:solidFill>
                <a:effectLst/>
                <a:latin typeface="Times New Roman" panose="02020603050405020304" pitchFamily="18" charset="0"/>
              </a:rPr>
              <a:t> &amp; </a:t>
            </a:r>
            <a:r>
              <a:rPr lang="es-PE" sz="1800" b="0" i="0" u="none" strike="noStrike" dirty="0" err="1">
                <a:solidFill>
                  <a:srgbClr val="000000"/>
                </a:solidFill>
                <a:effectLst/>
                <a:latin typeface="Times New Roman" panose="02020603050405020304" pitchFamily="18" charset="0"/>
              </a:rPr>
              <a:t>Yew</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Kwang</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Hooi</a:t>
            </a:r>
            <a:r>
              <a:rPr lang="es-PE" sz="1800" b="0" i="0" u="none" strike="noStrike" dirty="0">
                <a:solidFill>
                  <a:srgbClr val="000000"/>
                </a:solidFill>
                <a:effectLst/>
                <a:latin typeface="Times New Roman" panose="02020603050405020304" pitchFamily="18" charset="0"/>
              </a:rPr>
              <a:t> &amp; </a:t>
            </a:r>
            <a:r>
              <a:rPr lang="es-PE" sz="1800" b="0" i="0" u="none" strike="noStrike" dirty="0" err="1">
                <a:solidFill>
                  <a:srgbClr val="000000"/>
                </a:solidFill>
                <a:effectLst/>
                <a:latin typeface="Times New Roman" panose="02020603050405020304" pitchFamily="18" charset="0"/>
              </a:rPr>
              <a:t>Kalid</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Khairul</a:t>
            </a:r>
            <a:r>
              <a:rPr lang="es-PE" sz="1800" b="0" i="0" u="none" strike="noStrike" dirty="0">
                <a:solidFill>
                  <a:srgbClr val="000000"/>
                </a:solidFill>
                <a:effectLst/>
                <a:latin typeface="Times New Roman" panose="02020603050405020304" pitchFamily="18" charset="0"/>
              </a:rPr>
              <a:t>. (2018). </a:t>
            </a:r>
            <a:r>
              <a:rPr lang="es-PE" sz="1800" b="0" i="0" u="none" strike="noStrike" dirty="0" err="1">
                <a:solidFill>
                  <a:srgbClr val="000000"/>
                </a:solidFill>
                <a:effectLst/>
                <a:latin typeface="Times New Roman" panose="02020603050405020304" pitchFamily="18" charset="0"/>
              </a:rPr>
              <a:t>Automated</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Multi-factor</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Analytics</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for</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Cheat</a:t>
            </a:r>
            <a:r>
              <a:rPr lang="es-PE" sz="1800" b="0" i="0" u="none" strike="noStrike" dirty="0">
                <a:solidFill>
                  <a:srgbClr val="000000"/>
                </a:solidFill>
                <a:effectLst/>
                <a:latin typeface="Times New Roman" panose="02020603050405020304" pitchFamily="18" charset="0"/>
              </a:rPr>
              <a:t>-Proofing </a:t>
            </a:r>
            <a:r>
              <a:rPr lang="es-PE" sz="1800" b="0" i="0" u="none" strike="noStrike" dirty="0" err="1">
                <a:solidFill>
                  <a:srgbClr val="000000"/>
                </a:solidFill>
                <a:effectLst/>
                <a:latin typeface="Times New Roman" panose="02020603050405020304" pitchFamily="18" charset="0"/>
              </a:rPr>
              <a:t>Attendance-taking</a:t>
            </a:r>
            <a:r>
              <a:rPr lang="es-PE" sz="1800" b="0" i="0" u="none" strike="noStrike" dirty="0">
                <a:solidFill>
                  <a:srgbClr val="000000"/>
                </a:solidFill>
                <a:effectLst/>
                <a:latin typeface="Times New Roman" panose="02020603050405020304" pitchFamily="18" charset="0"/>
              </a:rPr>
              <a:t>. 183-188. 10.1145/3185089.3185093.</a:t>
            </a:r>
            <a:endParaRPr lang="es-PE" b="0" dirty="0">
              <a:effectLst/>
            </a:endParaRPr>
          </a:p>
          <a:p>
            <a:pPr marL="457200" rtl="0">
              <a:spcBef>
                <a:spcPts val="0"/>
              </a:spcBef>
              <a:spcAft>
                <a:spcPts val="800"/>
              </a:spcAft>
            </a:pPr>
            <a:r>
              <a:rPr lang="es-PE" sz="1800" b="0" i="0" u="none" strike="noStrike" dirty="0" err="1">
                <a:solidFill>
                  <a:srgbClr val="000000"/>
                </a:solidFill>
                <a:effectLst/>
                <a:latin typeface="Times New Roman" panose="02020603050405020304" pitchFamily="18" charset="0"/>
              </a:rPr>
              <a:t>Zakiah</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Ayop</a:t>
            </a:r>
            <a:r>
              <a:rPr lang="es-PE" sz="1800" b="0" i="0" u="none" strike="noStrike" dirty="0">
                <a:solidFill>
                  <a:srgbClr val="000000"/>
                </a:solidFill>
                <a:effectLst/>
                <a:latin typeface="Times New Roman" panose="02020603050405020304" pitchFamily="18" charset="0"/>
              </a:rPr>
              <a:t>, Chan </a:t>
            </a:r>
            <a:r>
              <a:rPr lang="es-PE" sz="1800" b="0" i="0" u="none" strike="noStrike" dirty="0" err="1">
                <a:solidFill>
                  <a:srgbClr val="000000"/>
                </a:solidFill>
                <a:effectLst/>
                <a:latin typeface="Times New Roman" panose="02020603050405020304" pitchFamily="18" charset="0"/>
              </a:rPr>
              <a:t>Yee</a:t>
            </a:r>
            <a:r>
              <a:rPr lang="es-PE" sz="1800" b="0" i="0" u="none" strike="noStrike" dirty="0">
                <a:solidFill>
                  <a:srgbClr val="000000"/>
                </a:solidFill>
                <a:effectLst/>
                <a:latin typeface="Times New Roman" panose="02020603050405020304" pitchFamily="18" charset="0"/>
              </a:rPr>
              <a:t> Lin, </a:t>
            </a:r>
            <a:r>
              <a:rPr lang="es-PE" sz="1800" b="0" i="0" u="none" strike="noStrike" dirty="0" err="1">
                <a:solidFill>
                  <a:srgbClr val="000000"/>
                </a:solidFill>
                <a:effectLst/>
                <a:latin typeface="Times New Roman" panose="02020603050405020304" pitchFamily="18" charset="0"/>
              </a:rPr>
              <a:t>Syarulnaziah</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Anawar</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Erman</a:t>
            </a:r>
            <a:r>
              <a:rPr lang="es-PE" sz="1800" b="0" i="0" u="none" strike="noStrike" dirty="0">
                <a:solidFill>
                  <a:srgbClr val="000000"/>
                </a:solidFill>
                <a:effectLst/>
                <a:latin typeface="Times New Roman" panose="02020603050405020304" pitchFamily="18" charset="0"/>
              </a:rPr>
              <a:t> Hamid and Muhammad </a:t>
            </a:r>
            <a:r>
              <a:rPr lang="es-PE" sz="1800" b="0" i="0" u="none" strike="noStrike" dirty="0" err="1">
                <a:solidFill>
                  <a:srgbClr val="000000"/>
                </a:solidFill>
                <a:effectLst/>
                <a:latin typeface="Times New Roman" panose="02020603050405020304" pitchFamily="18" charset="0"/>
              </a:rPr>
              <a:t>Syahrul</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Azhar</a:t>
            </a:r>
            <a:r>
              <a:rPr lang="es-PE" sz="1800" b="0" i="0" u="none" strike="noStrike" dirty="0">
                <a:solidFill>
                  <a:srgbClr val="000000"/>
                </a:solidFill>
                <a:effectLst/>
                <a:latin typeface="Times New Roman" panose="02020603050405020304" pitchFamily="18" charset="0"/>
              </a:rPr>
              <a:t>. (2018). “</a:t>
            </a:r>
            <a:r>
              <a:rPr lang="es-PE" sz="1800" b="0" i="0" u="none" strike="noStrike" dirty="0" err="1">
                <a:solidFill>
                  <a:srgbClr val="000000"/>
                </a:solidFill>
                <a:effectLst/>
                <a:latin typeface="Times New Roman" panose="02020603050405020304" pitchFamily="18" charset="0"/>
              </a:rPr>
              <a:t>Location-aware</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Event</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Attendance</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System</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using</a:t>
            </a:r>
            <a:r>
              <a:rPr lang="es-PE" sz="1800" b="0" i="0" u="none" strike="noStrike" dirty="0">
                <a:solidFill>
                  <a:srgbClr val="000000"/>
                </a:solidFill>
                <a:effectLst/>
                <a:latin typeface="Times New Roman" panose="02020603050405020304" pitchFamily="18" charset="0"/>
              </a:rPr>
              <a:t> QR </a:t>
            </a:r>
            <a:r>
              <a:rPr lang="es-PE" sz="1800" b="0" i="0" u="none" strike="noStrike" dirty="0" err="1">
                <a:solidFill>
                  <a:srgbClr val="000000"/>
                </a:solidFill>
                <a:effectLst/>
                <a:latin typeface="Times New Roman" panose="02020603050405020304" pitchFamily="18" charset="0"/>
              </a:rPr>
              <a:t>Code</a:t>
            </a:r>
            <a:r>
              <a:rPr lang="es-PE" sz="1800" b="0" i="0" u="none" strike="noStrike" dirty="0">
                <a:solidFill>
                  <a:srgbClr val="000000"/>
                </a:solidFill>
                <a:effectLst/>
                <a:latin typeface="Times New Roman" panose="02020603050405020304" pitchFamily="18" charset="0"/>
              </a:rPr>
              <a:t> and GPS </a:t>
            </a:r>
            <a:r>
              <a:rPr lang="es-PE" sz="1800" b="0" i="0" u="none" strike="noStrike" dirty="0" err="1">
                <a:solidFill>
                  <a:srgbClr val="000000"/>
                </a:solidFill>
                <a:effectLst/>
                <a:latin typeface="Times New Roman" panose="02020603050405020304" pitchFamily="18" charset="0"/>
              </a:rPr>
              <a:t>Technology</a:t>
            </a:r>
            <a:r>
              <a:rPr lang="es-PE" sz="1800" b="0" i="0" u="none" strike="noStrike" dirty="0">
                <a:solidFill>
                  <a:srgbClr val="000000"/>
                </a:solidFill>
                <a:effectLst/>
                <a:latin typeface="Times New Roman" panose="02020603050405020304" pitchFamily="18" charset="0"/>
              </a:rPr>
              <a:t>” International </a:t>
            </a:r>
            <a:r>
              <a:rPr lang="es-PE" sz="1800" b="0" i="0" u="none" strike="noStrike" dirty="0" err="1">
                <a:solidFill>
                  <a:srgbClr val="000000"/>
                </a:solidFill>
                <a:effectLst/>
                <a:latin typeface="Times New Roman" panose="02020603050405020304" pitchFamily="18" charset="0"/>
              </a:rPr>
              <a:t>Journal</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of</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Advanced</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Computer</a:t>
            </a:r>
            <a:r>
              <a:rPr lang="es-PE" sz="1800" b="0" i="0" u="none" strike="noStrike" dirty="0">
                <a:solidFill>
                  <a:srgbClr val="000000"/>
                </a:solidFill>
                <a:effectLst/>
                <a:latin typeface="Times New Roman" panose="02020603050405020304" pitchFamily="18" charset="0"/>
              </a:rPr>
              <a:t> </a:t>
            </a:r>
            <a:r>
              <a:rPr lang="es-PE" sz="1800" b="0" i="0" u="none" strike="noStrike" dirty="0" err="1">
                <a:solidFill>
                  <a:srgbClr val="000000"/>
                </a:solidFill>
                <a:effectLst/>
                <a:latin typeface="Times New Roman" panose="02020603050405020304" pitchFamily="18" charset="0"/>
              </a:rPr>
              <a:t>Science</a:t>
            </a:r>
            <a:r>
              <a:rPr lang="es-PE" sz="1800" b="0" i="0" u="none" strike="noStrike" dirty="0">
                <a:solidFill>
                  <a:srgbClr val="000000"/>
                </a:solidFill>
                <a:effectLst/>
                <a:latin typeface="Times New Roman" panose="02020603050405020304" pitchFamily="18" charset="0"/>
              </a:rPr>
              <a:t> and </a:t>
            </a:r>
            <a:r>
              <a:rPr lang="es-PE" sz="1800" b="0" i="0" u="none" strike="noStrike" dirty="0" err="1">
                <a:solidFill>
                  <a:srgbClr val="000000"/>
                </a:solidFill>
                <a:effectLst/>
                <a:latin typeface="Times New Roman" panose="02020603050405020304" pitchFamily="18" charset="0"/>
              </a:rPr>
              <a:t>Applications</a:t>
            </a:r>
            <a:r>
              <a:rPr lang="es-PE" sz="1800" b="0" i="0" u="none" strike="noStrike" dirty="0">
                <a:solidFill>
                  <a:srgbClr val="000000"/>
                </a:solidFill>
                <a:effectLst/>
                <a:latin typeface="Times New Roman" panose="02020603050405020304" pitchFamily="18" charset="0"/>
              </a:rPr>
              <a:t>(IJACSA), 9(9)http://dx.doi.org/10.14569/IJACSA.2018.090959</a:t>
            </a:r>
            <a:endParaRPr lang="es-PE" b="0" dirty="0">
              <a:effectLst/>
            </a:endParaRPr>
          </a:p>
        </p:txBody>
      </p:sp>
    </p:spTree>
    <p:extLst>
      <p:ext uri="{BB962C8B-B14F-4D97-AF65-F5344CB8AC3E}">
        <p14:creationId xmlns:p14="http://schemas.microsoft.com/office/powerpoint/2010/main" val="3190618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1A6876-B5C2-4CDC-A077-6EAE0BA7DB83}"/>
              </a:ext>
            </a:extLst>
          </p:cNvPr>
          <p:cNvSpPr>
            <a:spLocks noGrp="1"/>
          </p:cNvSpPr>
          <p:nvPr>
            <p:ph type="title"/>
          </p:nvPr>
        </p:nvSpPr>
        <p:spPr/>
        <p:txBody>
          <a:bodyPr/>
          <a:lstStyle/>
          <a:p>
            <a:r>
              <a:rPr lang="es-PE" dirty="0"/>
              <a:t>INTRODUCCIÓN</a:t>
            </a:r>
          </a:p>
        </p:txBody>
      </p:sp>
      <p:sp>
        <p:nvSpPr>
          <p:cNvPr id="3" name="Marcador de contenido 2">
            <a:extLst>
              <a:ext uri="{FF2B5EF4-FFF2-40B4-BE49-F238E27FC236}">
                <a16:creationId xmlns:a16="http://schemas.microsoft.com/office/drawing/2014/main" id="{D6D4E1E9-70EF-47BB-9398-C52086558806}"/>
              </a:ext>
            </a:extLst>
          </p:cNvPr>
          <p:cNvSpPr>
            <a:spLocks noGrp="1"/>
          </p:cNvSpPr>
          <p:nvPr>
            <p:ph idx="1"/>
          </p:nvPr>
        </p:nvSpPr>
        <p:spPr/>
        <p:txBody>
          <a:bodyPr>
            <a:normAutofit fontScale="92500" lnSpcReduction="10000"/>
          </a:bodyPr>
          <a:lstStyle/>
          <a:p>
            <a:r>
              <a:rPr lang="es-ES" dirty="0"/>
              <a:t>La toma de asistencia tradicional mediante llamadas individuales consume un tiempo considerable, lo que afecta la eficiencia del proceso educativo. En promedio, se pierde entre un 5% y un 10% del tiempo de clase en la toma de asistencia, lo que puede representar una pérdida significativa de horas de clase a lo largo de un semestre. Esta falta de automatización dificulta la precisión en el registro de la asistencia y genera obstáculos en la generación de informes. Además, la falta de aprovechamiento de tecnologías modernas disponibles limita la optimización de este proceso. Con el avance de las tecnologías de la información y la comunicación (TIC), existen múltiples herramientas que pueden ser utilizadas para mejorar la gestión de la asistencia. Sin embargo, muchas universidades aún no han adoptado estas soluciones. </a:t>
            </a:r>
            <a:endParaRPr lang="es-PE" dirty="0"/>
          </a:p>
        </p:txBody>
      </p:sp>
    </p:spTree>
    <p:extLst>
      <p:ext uri="{BB962C8B-B14F-4D97-AF65-F5344CB8AC3E}">
        <p14:creationId xmlns:p14="http://schemas.microsoft.com/office/powerpoint/2010/main" val="2338740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0BF8FD-7513-4823-AC13-FDB6CE483048}"/>
              </a:ext>
            </a:extLst>
          </p:cNvPr>
          <p:cNvSpPr>
            <a:spLocks noGrp="1"/>
          </p:cNvSpPr>
          <p:nvPr>
            <p:ph type="title"/>
          </p:nvPr>
        </p:nvSpPr>
        <p:spPr/>
        <p:txBody>
          <a:bodyPr/>
          <a:lstStyle/>
          <a:p>
            <a:r>
              <a:rPr lang="es-PE" dirty="0"/>
              <a:t>PROBLEMATICA</a:t>
            </a:r>
          </a:p>
        </p:txBody>
      </p:sp>
      <p:sp>
        <p:nvSpPr>
          <p:cNvPr id="3" name="Marcador de contenido 2">
            <a:extLst>
              <a:ext uri="{FF2B5EF4-FFF2-40B4-BE49-F238E27FC236}">
                <a16:creationId xmlns:a16="http://schemas.microsoft.com/office/drawing/2014/main" id="{1E7CB101-F747-46D1-ADF9-C478768B9B0A}"/>
              </a:ext>
            </a:extLst>
          </p:cNvPr>
          <p:cNvSpPr>
            <a:spLocks noGrp="1"/>
          </p:cNvSpPr>
          <p:nvPr>
            <p:ph idx="1"/>
          </p:nvPr>
        </p:nvSpPr>
        <p:spPr/>
        <p:txBody>
          <a:bodyPr>
            <a:normAutofit/>
          </a:bodyPr>
          <a:lstStyle/>
          <a:p>
            <a:pPr marL="0" indent="0" algn="ctr">
              <a:buNone/>
            </a:pPr>
            <a:endParaRPr lang="es-ES" i="1" dirty="0">
              <a:solidFill>
                <a:srgbClr val="0070C0"/>
              </a:solidFill>
            </a:endParaRPr>
          </a:p>
          <a:p>
            <a:pPr marL="0" indent="0" algn="ctr">
              <a:buNone/>
            </a:pPr>
            <a:r>
              <a:rPr lang="es-ES" i="1" dirty="0">
                <a:solidFill>
                  <a:srgbClr val="0070C0"/>
                </a:solidFill>
              </a:rPr>
              <a:t>La toma de asistencia tradicional mediante llamadas individuales consume un tiempo considerable, lo que afecta la eficiencia del proceso educativo. En promedio, se pierde entre un 5% y un 10% del tiempo de clase en la toma de asistencia, lo que puede representar una pérdida significativa de horas de clase a lo largo de un semestre. Esta falta de automatización dificulta la precisión en el registro de la asistencia y genera obstáculos en la generación de informes. Además, la falta de aprovechamiento de tecnologías modernas disponibles limita la optimización de este proceso.</a:t>
            </a:r>
          </a:p>
        </p:txBody>
      </p:sp>
    </p:spTree>
    <p:extLst>
      <p:ext uri="{BB962C8B-B14F-4D97-AF65-F5344CB8AC3E}">
        <p14:creationId xmlns:p14="http://schemas.microsoft.com/office/powerpoint/2010/main" val="56202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3B5878-64B6-4D37-A233-7DD125D861E6}"/>
              </a:ext>
            </a:extLst>
          </p:cNvPr>
          <p:cNvSpPr>
            <a:spLocks noGrp="1"/>
          </p:cNvSpPr>
          <p:nvPr>
            <p:ph type="title"/>
          </p:nvPr>
        </p:nvSpPr>
        <p:spPr/>
        <p:txBody>
          <a:bodyPr/>
          <a:lstStyle/>
          <a:p>
            <a:r>
              <a:rPr lang="es-PE" dirty="0"/>
              <a:t>MOTIVACIÓN</a:t>
            </a:r>
          </a:p>
        </p:txBody>
      </p:sp>
      <p:sp>
        <p:nvSpPr>
          <p:cNvPr id="3" name="Marcador de contenido 2">
            <a:extLst>
              <a:ext uri="{FF2B5EF4-FFF2-40B4-BE49-F238E27FC236}">
                <a16:creationId xmlns:a16="http://schemas.microsoft.com/office/drawing/2014/main" id="{C8CF6794-431B-460E-8085-5857D05D9409}"/>
              </a:ext>
            </a:extLst>
          </p:cNvPr>
          <p:cNvSpPr>
            <a:spLocks noGrp="1"/>
          </p:cNvSpPr>
          <p:nvPr>
            <p:ph idx="1"/>
          </p:nvPr>
        </p:nvSpPr>
        <p:spPr/>
        <p:txBody>
          <a:bodyPr/>
          <a:lstStyle/>
          <a:p>
            <a:pPr marL="0" indent="0">
              <a:buNone/>
            </a:pPr>
            <a:r>
              <a:rPr lang="es-ES" dirty="0"/>
              <a:t>Automatizar la toma de asistencia en entornos universitarios es crucial para mejorar la eficiencia del proceso educativo, reducir el tiempo perdido en métodos manuales y aumentar la precisión en el registro de asistencia. La implementación de tecnologías modernas facilita la generación de informes detallados, permite identificar patrones de asistencia y tomar decisiones informadas. Además, estas herramientas son intuitivas y seguras, protegiendo la privacidad de los estudiantes y cumpliendo con normativas legales. Adoptar soluciones tecnológicas demuestra un compromiso con la innovación, mejorando la reputación de la institución y atrayendo a estudiantes y profesores interesados en un entorno educativo avanzado.</a:t>
            </a:r>
            <a:endParaRPr lang="es-PE" dirty="0"/>
          </a:p>
        </p:txBody>
      </p:sp>
    </p:spTree>
    <p:extLst>
      <p:ext uri="{BB962C8B-B14F-4D97-AF65-F5344CB8AC3E}">
        <p14:creationId xmlns:p14="http://schemas.microsoft.com/office/powerpoint/2010/main" val="2966379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3B5878-64B6-4D37-A233-7DD125D861E6}"/>
              </a:ext>
            </a:extLst>
          </p:cNvPr>
          <p:cNvSpPr>
            <a:spLocks noGrp="1"/>
          </p:cNvSpPr>
          <p:nvPr>
            <p:ph type="title"/>
          </p:nvPr>
        </p:nvSpPr>
        <p:spPr/>
        <p:txBody>
          <a:bodyPr/>
          <a:lstStyle/>
          <a:p>
            <a:r>
              <a:rPr lang="es-PE" dirty="0"/>
              <a:t>Estado del arte</a:t>
            </a:r>
          </a:p>
        </p:txBody>
      </p:sp>
      <p:sp>
        <p:nvSpPr>
          <p:cNvPr id="3" name="Marcador de contenido 2">
            <a:extLst>
              <a:ext uri="{FF2B5EF4-FFF2-40B4-BE49-F238E27FC236}">
                <a16:creationId xmlns:a16="http://schemas.microsoft.com/office/drawing/2014/main" id="{C8CF6794-431B-460E-8085-5857D05D9409}"/>
              </a:ext>
            </a:extLst>
          </p:cNvPr>
          <p:cNvSpPr>
            <a:spLocks noGrp="1"/>
          </p:cNvSpPr>
          <p:nvPr>
            <p:ph idx="1"/>
          </p:nvPr>
        </p:nvSpPr>
        <p:spPr/>
        <p:txBody>
          <a:bodyPr/>
          <a:lstStyle/>
          <a:p>
            <a:pPr marL="0" indent="0">
              <a:buNone/>
            </a:pPr>
            <a:r>
              <a:rPr lang="es-ES" dirty="0"/>
              <a:t>Los antecedentes internacionales incluyen varios sistemas automatizados de control de asistencia que utilizan tecnologías como códigos QR, GPS, NFC, geolocalización, RFID, </a:t>
            </a:r>
            <a:r>
              <a:rPr lang="es-ES" dirty="0" err="1"/>
              <a:t>IoT</a:t>
            </a:r>
            <a:r>
              <a:rPr lang="es-ES" dirty="0"/>
              <a:t> y reconocimiento facial. Estos sistemas mejoran la precisión, eficiencia y seguridad del registro de asistencia en universidades y entornos laborales, combatiendo el fraude y reduciendo el tiempo perdido en métodos manuales. A nivel nacional, se destaca una aplicación móvil desarrollada en Perú que utiliza </a:t>
            </a:r>
            <a:r>
              <a:rPr lang="es-ES" dirty="0" err="1"/>
              <a:t>Firebase</a:t>
            </a:r>
            <a:r>
              <a:rPr lang="es-ES" dirty="0"/>
              <a:t> y Machine </a:t>
            </a:r>
            <a:r>
              <a:rPr lang="es-ES" dirty="0" err="1"/>
              <a:t>Learning</a:t>
            </a:r>
            <a:r>
              <a:rPr lang="es-ES" dirty="0"/>
              <a:t> para validar la asistencia mediante códigos QR, mostrando altos niveles de satisfacción y eficiencia entre los usuarios.</a:t>
            </a:r>
            <a:endParaRPr lang="es-PE" dirty="0"/>
          </a:p>
        </p:txBody>
      </p:sp>
    </p:spTree>
    <p:extLst>
      <p:ext uri="{BB962C8B-B14F-4D97-AF65-F5344CB8AC3E}">
        <p14:creationId xmlns:p14="http://schemas.microsoft.com/office/powerpoint/2010/main" val="1690662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1030C-2C58-47EB-9694-90A8DC8402CA}"/>
              </a:ext>
            </a:extLst>
          </p:cNvPr>
          <p:cNvSpPr>
            <a:spLocks noGrp="1"/>
          </p:cNvSpPr>
          <p:nvPr>
            <p:ph type="title"/>
          </p:nvPr>
        </p:nvSpPr>
        <p:spPr/>
        <p:txBody>
          <a:bodyPr/>
          <a:lstStyle/>
          <a:p>
            <a:r>
              <a:rPr lang="es-PE" dirty="0"/>
              <a:t>¿CÓMO MEJORAR?</a:t>
            </a:r>
          </a:p>
        </p:txBody>
      </p:sp>
      <p:sp>
        <p:nvSpPr>
          <p:cNvPr id="3" name="Marcador de contenido 2">
            <a:extLst>
              <a:ext uri="{FF2B5EF4-FFF2-40B4-BE49-F238E27FC236}">
                <a16:creationId xmlns:a16="http://schemas.microsoft.com/office/drawing/2014/main" id="{71ADE47C-E884-4C11-A26F-4FE9722BA687}"/>
              </a:ext>
            </a:extLst>
          </p:cNvPr>
          <p:cNvSpPr>
            <a:spLocks noGrp="1"/>
          </p:cNvSpPr>
          <p:nvPr>
            <p:ph idx="1"/>
          </p:nvPr>
        </p:nvSpPr>
        <p:spPr>
          <a:xfrm>
            <a:off x="838200" y="1690688"/>
            <a:ext cx="10515600" cy="4486275"/>
          </a:xfrm>
        </p:spPr>
        <p:txBody>
          <a:bodyPr>
            <a:normAutofit lnSpcReduction="10000"/>
          </a:bodyPr>
          <a:lstStyle/>
          <a:p>
            <a:r>
              <a:rPr lang="es-PE" dirty="0"/>
              <a:t>OBJETIVO GENERAL</a:t>
            </a:r>
          </a:p>
          <a:p>
            <a:pPr marL="0" indent="0">
              <a:buNone/>
            </a:pPr>
            <a:r>
              <a:rPr lang="es-ES" dirty="0"/>
              <a:t>Desarrollar una aplicación móvil para la gestión de asistencia estudiantil en entornos universitarios.</a:t>
            </a:r>
          </a:p>
          <a:p>
            <a:pPr marL="0" indent="0">
              <a:buNone/>
            </a:pPr>
            <a:endParaRPr lang="es-PE" dirty="0"/>
          </a:p>
          <a:p>
            <a:r>
              <a:rPr lang="es-PE" dirty="0"/>
              <a:t>OBJETIVOS ESPECIFICOS</a:t>
            </a:r>
          </a:p>
          <a:p>
            <a:pPr lvl="1"/>
            <a:r>
              <a:rPr lang="es-ES" dirty="0"/>
              <a:t>Optimizar el proceso de toma de asistencia en instituciones educativas mediante el uso de tecnología móvil.</a:t>
            </a:r>
          </a:p>
          <a:p>
            <a:pPr lvl="1"/>
            <a:r>
              <a:rPr lang="es-ES" dirty="0"/>
              <a:t>Mejorar la eficiencia del sistema educativo al reducir el tiempo dedicado a la toma de asistencia manual.</a:t>
            </a:r>
          </a:p>
          <a:p>
            <a:pPr lvl="1"/>
            <a:r>
              <a:rPr lang="es-ES" dirty="0"/>
              <a:t>Facilitar la generación de informes de asistencia de manera precisa y oportuna</a:t>
            </a:r>
          </a:p>
          <a:p>
            <a:pPr lvl="1"/>
            <a:endParaRPr lang="es-PE" dirty="0"/>
          </a:p>
        </p:txBody>
      </p:sp>
    </p:spTree>
    <p:extLst>
      <p:ext uri="{BB962C8B-B14F-4D97-AF65-F5344CB8AC3E}">
        <p14:creationId xmlns:p14="http://schemas.microsoft.com/office/powerpoint/2010/main" val="227402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4917C5-FEE5-4607-851E-23F20270E75F}"/>
              </a:ext>
            </a:extLst>
          </p:cNvPr>
          <p:cNvSpPr>
            <a:spLocks noGrp="1"/>
          </p:cNvSpPr>
          <p:nvPr>
            <p:ph type="title"/>
          </p:nvPr>
        </p:nvSpPr>
        <p:spPr/>
        <p:txBody>
          <a:bodyPr/>
          <a:lstStyle/>
          <a:p>
            <a:r>
              <a:rPr lang="es-PE" dirty="0"/>
              <a:t>PROPUESTA</a:t>
            </a:r>
          </a:p>
        </p:txBody>
      </p:sp>
      <p:sp>
        <p:nvSpPr>
          <p:cNvPr id="3" name="Marcador de contenido 2">
            <a:extLst>
              <a:ext uri="{FF2B5EF4-FFF2-40B4-BE49-F238E27FC236}">
                <a16:creationId xmlns:a16="http://schemas.microsoft.com/office/drawing/2014/main" id="{3B061EEE-D35F-41DC-8E06-221218913B06}"/>
              </a:ext>
            </a:extLst>
          </p:cNvPr>
          <p:cNvSpPr>
            <a:spLocks noGrp="1"/>
          </p:cNvSpPr>
          <p:nvPr>
            <p:ph idx="1"/>
          </p:nvPr>
        </p:nvSpPr>
        <p:spPr/>
        <p:txBody>
          <a:bodyPr/>
          <a:lstStyle/>
          <a:p>
            <a:pPr marL="0" indent="0">
              <a:buNone/>
            </a:pPr>
            <a:r>
              <a:rPr lang="es-PE" dirty="0"/>
              <a:t>Presentar de forma gráfica el proceso de desarrollo del proyecto, para todo el ciclo de vida (desde la recolección de los datos hasta la visualización y/o verificación)</a:t>
            </a:r>
          </a:p>
        </p:txBody>
      </p:sp>
    </p:spTree>
    <p:extLst>
      <p:ext uri="{BB962C8B-B14F-4D97-AF65-F5344CB8AC3E}">
        <p14:creationId xmlns:p14="http://schemas.microsoft.com/office/powerpoint/2010/main" val="1853934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ABC20F-7091-447F-A056-A50711B4F247}"/>
              </a:ext>
            </a:extLst>
          </p:cNvPr>
          <p:cNvSpPr>
            <a:spLocks noGrp="1"/>
          </p:cNvSpPr>
          <p:nvPr>
            <p:ph type="title"/>
          </p:nvPr>
        </p:nvSpPr>
        <p:spPr/>
        <p:txBody>
          <a:bodyPr/>
          <a:lstStyle/>
          <a:p>
            <a:r>
              <a:rPr lang="es-PE" dirty="0"/>
              <a:t>REQUERIMIENTOS DEL SISTEMA</a:t>
            </a:r>
          </a:p>
        </p:txBody>
      </p:sp>
      <p:sp>
        <p:nvSpPr>
          <p:cNvPr id="5" name="Rectangle 2">
            <a:extLst>
              <a:ext uri="{FF2B5EF4-FFF2-40B4-BE49-F238E27FC236}">
                <a16:creationId xmlns:a16="http://schemas.microsoft.com/office/drawing/2014/main" id="{845EA1A5-B66B-5B7A-A530-8803A3E2AC34}"/>
              </a:ext>
            </a:extLst>
          </p:cNvPr>
          <p:cNvSpPr>
            <a:spLocks noGrp="1" noChangeArrowheads="1"/>
          </p:cNvSpPr>
          <p:nvPr>
            <p:ph idx="1"/>
          </p:nvPr>
        </p:nvSpPr>
        <p:spPr bwMode="auto">
          <a:xfrm>
            <a:off x="1043248" y="1728007"/>
            <a:ext cx="1085211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1" i="0" u="none" strike="noStrike" cap="none" normalizeH="0" baseline="0" dirty="0">
                <a:ln>
                  <a:noFill/>
                </a:ln>
                <a:solidFill>
                  <a:schemeClr val="tx1"/>
                </a:solidFill>
                <a:effectLst/>
                <a:latin typeface="Arial" panose="020B0604020202020204" pitchFamily="34" charset="0"/>
              </a:rPr>
              <a:t> Iniciar Sesión para Profesores</a:t>
            </a:r>
            <a:r>
              <a:rPr kumimoji="0" lang="es-PE" altLang="es-PE" sz="1800" b="0" i="0" u="none" strike="noStrike" cap="none" normalizeH="0" baseline="0" dirty="0">
                <a:ln>
                  <a:noFill/>
                </a:ln>
                <a:solidFill>
                  <a:schemeClr val="tx1"/>
                </a:solidFill>
                <a:effectLst/>
                <a:latin typeface="Arial" panose="020B0604020202020204" pitchFamily="34" charset="0"/>
              </a:rPr>
              <a:t>: Permitir a los profesores y estudiantes acceder a la aplicación utilizando sus propias credenciales de usuario y contraseña.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1" i="0" u="none" strike="noStrike" cap="none" normalizeH="0" baseline="0" dirty="0">
                <a:ln>
                  <a:noFill/>
                </a:ln>
                <a:solidFill>
                  <a:schemeClr val="tx1"/>
                </a:solidFill>
                <a:effectLst/>
                <a:latin typeface="Arial" panose="020B0604020202020204" pitchFamily="34" charset="0"/>
              </a:rPr>
              <a:t> Recordatorio de Asistencia</a:t>
            </a:r>
            <a:r>
              <a:rPr kumimoji="0" lang="es-PE" altLang="es-PE" sz="1800" b="0" i="0" u="none" strike="noStrike" cap="none" normalizeH="0" baseline="0" dirty="0">
                <a:ln>
                  <a:noFill/>
                </a:ln>
                <a:solidFill>
                  <a:schemeClr val="tx1"/>
                </a:solidFill>
                <a:effectLst/>
                <a:latin typeface="Arial" panose="020B0604020202020204" pitchFamily="34" charset="0"/>
              </a:rPr>
              <a:t>: Notificar a los profesores 10 minutos antes del final de la clase para pasar la asistencia si aún no lo han hecho.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1" i="0" u="none" strike="noStrike" cap="none" normalizeH="0" baseline="0" dirty="0">
                <a:ln>
                  <a:noFill/>
                </a:ln>
                <a:solidFill>
                  <a:schemeClr val="tx1"/>
                </a:solidFill>
                <a:effectLst/>
                <a:latin typeface="Arial" panose="020B0604020202020204" pitchFamily="34" charset="0"/>
              </a:rPr>
              <a:t> Acceso Personalizado</a:t>
            </a:r>
            <a:r>
              <a:rPr kumimoji="0" lang="es-PE" altLang="es-PE" sz="1800" b="0" i="0" u="none" strike="noStrike" cap="none" normalizeH="0" baseline="0" dirty="0">
                <a:ln>
                  <a:noFill/>
                </a:ln>
                <a:solidFill>
                  <a:schemeClr val="tx1"/>
                </a:solidFill>
                <a:effectLst/>
                <a:latin typeface="Arial" panose="020B0604020202020204" pitchFamily="34" charset="0"/>
              </a:rPr>
              <a:t>: Garantizar que tanto profesores como estudiantes tengan acceso seguro y personalizado a la aplicación mediante credenciales individuales.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1" i="0" u="none" strike="noStrike" cap="none" normalizeH="0" baseline="0" dirty="0">
                <a:ln>
                  <a:noFill/>
                </a:ln>
                <a:solidFill>
                  <a:schemeClr val="tx1"/>
                </a:solidFill>
                <a:effectLst/>
                <a:latin typeface="Arial" panose="020B0604020202020204" pitchFamily="34" charset="0"/>
              </a:rPr>
              <a:t> Notificación Automática</a:t>
            </a:r>
            <a:r>
              <a:rPr kumimoji="0" lang="es-PE" altLang="es-PE" sz="1800" b="0" i="0" u="none" strike="noStrike" cap="none" normalizeH="0" baseline="0" dirty="0">
                <a:ln>
                  <a:noFill/>
                </a:ln>
                <a:solidFill>
                  <a:schemeClr val="tx1"/>
                </a:solidFill>
                <a:effectLst/>
                <a:latin typeface="Arial" panose="020B0604020202020204" pitchFamily="34" charset="0"/>
              </a:rPr>
              <a:t>: Implementar notificaciones automáticas para recordar a los profesores sobre la toma de asistencia y a los estudiantes sobre la necesidad de marcar su asistencia.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1" i="0" u="none" strike="noStrike" cap="none" normalizeH="0" baseline="0" dirty="0">
                <a:ln>
                  <a:noFill/>
                </a:ln>
                <a:solidFill>
                  <a:schemeClr val="tx1"/>
                </a:solidFill>
                <a:effectLst/>
                <a:latin typeface="Arial" panose="020B0604020202020204" pitchFamily="34" charset="0"/>
              </a:rPr>
              <a:t> Validación de Credenciales</a:t>
            </a:r>
            <a:r>
              <a:rPr kumimoji="0" lang="es-PE" altLang="es-PE" sz="1800" b="0" i="0" u="none" strike="noStrike" cap="none" normalizeH="0" baseline="0" dirty="0">
                <a:ln>
                  <a:noFill/>
                </a:ln>
                <a:solidFill>
                  <a:schemeClr val="tx1"/>
                </a:solidFill>
                <a:effectLst/>
                <a:latin typeface="Arial" panose="020B0604020202020204" pitchFamily="34" charset="0"/>
              </a:rPr>
              <a:t>: Verificar las credenciales ingresadas por profesores y estudiantes para asegurar el acceso autorizado a la aplicación.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1" i="0" u="none" strike="noStrike" cap="none" normalizeH="0" baseline="0" dirty="0">
                <a:ln>
                  <a:noFill/>
                </a:ln>
                <a:solidFill>
                  <a:schemeClr val="tx1"/>
                </a:solidFill>
                <a:effectLst/>
                <a:latin typeface="Arial" panose="020B0604020202020204" pitchFamily="34" charset="0"/>
              </a:rPr>
              <a:t> Configuración de Notificaciones</a:t>
            </a:r>
            <a:r>
              <a:rPr kumimoji="0" lang="es-PE" altLang="es-PE" sz="1800" b="0" i="0" u="none" strike="noStrike" cap="none" normalizeH="0" baseline="0" dirty="0">
                <a:ln>
                  <a:noFill/>
                </a:ln>
                <a:solidFill>
                  <a:schemeClr val="tx1"/>
                </a:solidFill>
                <a:effectLst/>
                <a:latin typeface="Arial" panose="020B0604020202020204" pitchFamily="34" charset="0"/>
              </a:rPr>
              <a:t>: Permitir a los profesores configurar recordatorios específicos para la toma de asistencia.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1" i="0" u="none" strike="noStrike" cap="none" normalizeH="0" baseline="0" dirty="0">
                <a:ln>
                  <a:noFill/>
                </a:ln>
                <a:solidFill>
                  <a:schemeClr val="tx1"/>
                </a:solidFill>
                <a:effectLst/>
                <a:latin typeface="Arial" panose="020B0604020202020204" pitchFamily="34" charset="0"/>
              </a:rPr>
              <a:t> Interfaz de Usuario Intuitiva</a:t>
            </a:r>
            <a:r>
              <a:rPr kumimoji="0" lang="es-PE" altLang="es-PE" sz="1800" b="0" i="0" u="none" strike="noStrike" cap="none" normalizeH="0" baseline="0" dirty="0">
                <a:ln>
                  <a:noFill/>
                </a:ln>
                <a:solidFill>
                  <a:schemeClr val="tx1"/>
                </a:solidFill>
                <a:effectLst/>
                <a:latin typeface="Arial" panose="020B0604020202020204" pitchFamily="34" charset="0"/>
              </a:rPr>
              <a:t>: Diseñar una interfaz intuitiva tanto para profesores como para estudiantes, facilitando el inicio de sesión, la recepción de notificaciones y la gestión de la asistencia de manera sencilla y efectiva.</a:t>
            </a:r>
          </a:p>
        </p:txBody>
      </p:sp>
    </p:spTree>
    <p:extLst>
      <p:ext uri="{BB962C8B-B14F-4D97-AF65-F5344CB8AC3E}">
        <p14:creationId xmlns:p14="http://schemas.microsoft.com/office/powerpoint/2010/main" val="1714719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EF2B3F-C9C6-4228-B732-40021D0BEE57}"/>
              </a:ext>
            </a:extLst>
          </p:cNvPr>
          <p:cNvSpPr>
            <a:spLocks noGrp="1"/>
          </p:cNvSpPr>
          <p:nvPr>
            <p:ph type="title"/>
          </p:nvPr>
        </p:nvSpPr>
        <p:spPr/>
        <p:txBody>
          <a:bodyPr/>
          <a:lstStyle/>
          <a:p>
            <a:r>
              <a:rPr lang="es-PE" dirty="0"/>
              <a:t>ARQUITECTURA</a:t>
            </a:r>
          </a:p>
        </p:txBody>
      </p:sp>
      <p:pic>
        <p:nvPicPr>
          <p:cNvPr id="2050" name="Picture 2">
            <a:extLst>
              <a:ext uri="{FF2B5EF4-FFF2-40B4-BE49-F238E27FC236}">
                <a16:creationId xmlns:a16="http://schemas.microsoft.com/office/drawing/2014/main" id="{B3C39F4C-536C-04F9-13AD-0D92CB1255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756" y="1629456"/>
            <a:ext cx="11261719" cy="3828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37997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1549</Words>
  <Application>Microsoft Office PowerPoint</Application>
  <PresentationFormat>Panorámica</PresentationFormat>
  <Paragraphs>57</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Calibri Light</vt:lpstr>
      <vt:lpstr>Times New Roman</vt:lpstr>
      <vt:lpstr>Tema de Office</vt:lpstr>
      <vt:lpstr>KUNAN: Aplicación Móvil para mejorar el proceso de registro de asistencia en la FISI</vt:lpstr>
      <vt:lpstr>INTRODUCCIÓN</vt:lpstr>
      <vt:lpstr>PROBLEMATICA</vt:lpstr>
      <vt:lpstr>MOTIVACIÓN</vt:lpstr>
      <vt:lpstr>Estado del arte</vt:lpstr>
      <vt:lpstr>¿CÓMO MEJORAR?</vt:lpstr>
      <vt:lpstr>PROPUESTA</vt:lpstr>
      <vt:lpstr>REQUERIMIENTOS DEL SISTEMA</vt:lpstr>
      <vt:lpstr>ARQUITECTURA</vt:lpstr>
      <vt:lpstr>RESULTADOS</vt:lpstr>
      <vt:lpstr>ANALISIS</vt:lpstr>
      <vt:lpstr>CONCLUSIONES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DEL PROYECTO</dc:title>
  <dc:creator>Usuario</dc:creator>
  <cp:lastModifiedBy>Salinas Mejias, Ramses Alfonzo</cp:lastModifiedBy>
  <cp:revision>15</cp:revision>
  <dcterms:created xsi:type="dcterms:W3CDTF">2024-06-26T20:00:49Z</dcterms:created>
  <dcterms:modified xsi:type="dcterms:W3CDTF">2024-07-11T08:40:35Z</dcterms:modified>
</cp:coreProperties>
</file>