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ensus 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Census Data Analytics</a:t>
            </a:r>
          </a:p>
        </p:txBody>
      </p:sp>
      <p:sp>
        <p:nvSpPr>
          <p:cNvPr id="120" name="Paulo C. Rios, Jr."/>
          <p:cNvSpPr txBox="1"/>
          <p:nvPr>
            <p:ph type="subTitle" sz="quarter" idx="1"/>
          </p:nvPr>
        </p:nvSpPr>
        <p:spPr>
          <a:xfrm>
            <a:off x="1270000" y="5842000"/>
            <a:ext cx="10464800" cy="1130300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Paulo C. Rios, Jr.</a:t>
            </a:r>
          </a:p>
        </p:txBody>
      </p:sp>
      <p:sp>
        <p:nvSpPr>
          <p:cNvPr id="121" name="Sep 21, 2017"/>
          <p:cNvSpPr txBox="1"/>
          <p:nvPr/>
        </p:nvSpPr>
        <p:spPr>
          <a:xfrm>
            <a:off x="1168400" y="72644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000"/>
            </a:lvl1pPr>
          </a:lstStyle>
          <a:p>
            <a:pPr/>
            <a:r>
              <a:t>Sep 21,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ork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Class</a:t>
            </a:r>
          </a:p>
        </p:txBody>
      </p:sp>
      <p:pic>
        <p:nvPicPr>
          <p:cNvPr id="146" name="Screen Shot 2017-09-21 at 8.54.59 AM.png" descr="Screen Shot 2017-09-21 at 8.54.5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959" y="2291109"/>
            <a:ext cx="11531601" cy="66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ccupation"/>
          <p:cNvSpPr txBox="1"/>
          <p:nvPr>
            <p:ph type="title"/>
          </p:nvPr>
        </p:nvSpPr>
        <p:spPr>
          <a:xfrm>
            <a:off x="952500" y="-114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Occupation</a:t>
            </a:r>
          </a:p>
        </p:txBody>
      </p:sp>
      <p:pic>
        <p:nvPicPr>
          <p:cNvPr id="149" name="Screen Shot 2017-09-21 at 8.55.40 AM.png" descr="Screen Shot 2017-09-21 at 8.55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913" y="1593850"/>
            <a:ext cx="11272072" cy="8015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lationsh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Relationship</a:t>
            </a:r>
          </a:p>
        </p:txBody>
      </p:sp>
      <p:pic>
        <p:nvPicPr>
          <p:cNvPr id="152" name="Screen Shot 2017-09-21 at 8.56.21 AM.png" descr="Screen Shot 2017-09-21 at 8.56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001" y="2470150"/>
            <a:ext cx="11252201" cy="654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Race</a:t>
            </a:r>
          </a:p>
        </p:txBody>
      </p:sp>
      <p:pic>
        <p:nvPicPr>
          <p:cNvPr id="155" name="Screen Shot 2017-09-21 at 8.56.54 AM.png" descr="Screen Shot 2017-09-21 at 8.56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197" y="2406650"/>
            <a:ext cx="11658601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Sex</a:t>
            </a:r>
          </a:p>
        </p:txBody>
      </p:sp>
      <p:pic>
        <p:nvPicPr>
          <p:cNvPr id="158" name="Screen Shot 2017-09-21 at 8.57.18 AM.png" descr="Screen Shot 2017-09-21 at 8.57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2550" y="2203450"/>
            <a:ext cx="10299700" cy="707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ative Coun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Native Country</a:t>
            </a:r>
          </a:p>
        </p:txBody>
      </p:sp>
      <p:pic>
        <p:nvPicPr>
          <p:cNvPr id="161" name="Screen Shot 2017-09-21 at 8.57.47 AM.png" descr="Screen Shot 2017-09-21 at 8.57.4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35" y="2516187"/>
            <a:ext cx="120523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</a:t>
            </a:r>
          </a:p>
        </p:txBody>
      </p:sp>
      <p:pic>
        <p:nvPicPr>
          <p:cNvPr id="164" name="Screen Shot 2017-09-21 at 8.58.19 AM.png" descr="Screen Shot 2017-09-21 at 8.58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969" y="2501602"/>
            <a:ext cx="10782301" cy="657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ducation - N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Education - Num</a:t>
            </a:r>
          </a:p>
        </p:txBody>
      </p:sp>
      <p:pic>
        <p:nvPicPr>
          <p:cNvPr id="167" name="Screen Shot 2017-09-21 at 8.58.46 AM.png" descr="Screen Shot 2017-09-21 at 8.58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436" y="2222549"/>
            <a:ext cx="10261601" cy="66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apital G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Capital Gain</a:t>
            </a:r>
          </a:p>
        </p:txBody>
      </p:sp>
      <p:pic>
        <p:nvPicPr>
          <p:cNvPr id="170" name="Screen Shot 2017-09-21 at 8.59.08 AM.png" descr="Screen Shot 2017-09-21 at 8.59.0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272" y="2413000"/>
            <a:ext cx="10477501" cy="665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apital 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Capital Loss</a:t>
            </a:r>
          </a:p>
        </p:txBody>
      </p:sp>
      <p:pic>
        <p:nvPicPr>
          <p:cNvPr id="173" name="Screen Shot 2017-09-21 at 8.59.33 AM.png" descr="Screen Shot 2017-09-21 at 8.59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956" y="2419350"/>
            <a:ext cx="10566401" cy="664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24" name="Using the “Adult” dataset, predict whether income exceeds $50K/yr based on census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the “Adult” dataset, predict whether income exceeds $50K/yr based on census data. </a:t>
            </a:r>
          </a:p>
          <a:p>
            <a:pPr/>
            <a:r>
              <a:t>Choose an accuracy statistic to measure model’s accuracy. </a:t>
            </a:r>
          </a:p>
          <a:p>
            <a:pPr/>
            <a:r>
              <a:t>“Adult” dataset available at</a:t>
            </a:r>
            <a:br/>
            <a:r>
              <a:t>http://archive.ics.uci.edu/ml/datasets/Census+Income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ours Per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Hours Per Week</a:t>
            </a:r>
          </a:p>
        </p:txBody>
      </p:sp>
      <p:pic>
        <p:nvPicPr>
          <p:cNvPr id="176" name="Screen Shot 2017-09-21 at 8.59.58 AM.png" descr="Screen Shot 2017-09-21 at 8.59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2470150"/>
            <a:ext cx="10541000" cy="654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del Training and Performance Measurements"/>
          <p:cNvSpPr txBox="1"/>
          <p:nvPr>
            <p:ph type="title"/>
          </p:nvPr>
        </p:nvSpPr>
        <p:spPr>
          <a:xfrm>
            <a:off x="1270000" y="2934940"/>
            <a:ext cx="10464800" cy="3883720"/>
          </a:xfrm>
          <a:prstGeom prst="rect">
            <a:avLst/>
          </a:prstGeom>
        </p:spPr>
        <p:txBody>
          <a:bodyPr/>
          <a:lstStyle/>
          <a:p>
            <a:pPr/>
            <a:r>
              <a:t>Model Training and Performance Measurements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ross-Validation  Accuracy Scores"/>
          <p:cNvSpPr txBox="1"/>
          <p:nvPr>
            <p:ph type="title"/>
          </p:nvPr>
        </p:nvSpPr>
        <p:spPr>
          <a:xfrm>
            <a:off x="952500" y="4953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Cross-Validation </a:t>
            </a:r>
            <a:br/>
            <a:r>
              <a:t>Accuracy Scores</a:t>
            </a:r>
          </a:p>
        </p:txBody>
      </p:sp>
      <p:pic>
        <p:nvPicPr>
          <p:cNvPr id="181" name="Screen Shot 2017-09-21 at 2.41.13 PM.png" descr="Screen Shot 2017-09-21 at 2.41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7330" y="3789214"/>
            <a:ext cx="8270140" cy="3927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nfusion Matrix Sc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Confusion Matrix Scores</a:t>
            </a:r>
          </a:p>
        </p:txBody>
      </p:sp>
      <p:pic>
        <p:nvPicPr>
          <p:cNvPr id="184" name="Screen Shot 2017-09-21 at 2.41.52 PM.png" descr="Screen Shot 2017-09-21 at 2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00" y="3041155"/>
            <a:ext cx="8119573" cy="3671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OC Cu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ROC Curves</a:t>
            </a:r>
          </a:p>
        </p:txBody>
      </p:sp>
      <p:pic>
        <p:nvPicPr>
          <p:cNvPr id="187" name="Screen Shot 2017-09-21 at 2.42.34 PM.png" descr="Screen Shot 2017-09-21 at 2.42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766" y="2368550"/>
            <a:ext cx="9855201" cy="674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OC AUC Sc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ROC AUC Scores</a:t>
            </a:r>
          </a:p>
        </p:txBody>
      </p:sp>
      <p:pic>
        <p:nvPicPr>
          <p:cNvPr id="190" name="Screen Shot 2017-09-21 at 9.06.33 AM.png" descr="Screen Shot 2017-09-21 at 9.06.3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6121" y="3907816"/>
            <a:ext cx="8853452" cy="1937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ecision and Recall - SG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Precision and Recall - SGD</a:t>
            </a:r>
          </a:p>
        </p:txBody>
      </p:sp>
      <p:pic>
        <p:nvPicPr>
          <p:cNvPr id="193" name="Screen Shot 2017-09-21 at 2.43.47 PM.png" descr="Screen Shot 2017-09-21 at 2.4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800" y="2123926"/>
            <a:ext cx="9843107" cy="6961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ecision and Recall - SG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Precision and Recall - SGD</a:t>
            </a:r>
          </a:p>
        </p:txBody>
      </p:sp>
      <p:pic>
        <p:nvPicPr>
          <p:cNvPr id="196" name="Screen Shot 2017-09-21 at 2.44.10 PM.png" descr="Screen Shot 2017-09-21 at 2.44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950" y="2209006"/>
            <a:ext cx="9740900" cy="678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ecision and Recall Random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Precision and Recall Random Forest</a:t>
            </a:r>
          </a:p>
        </p:txBody>
      </p:sp>
      <p:pic>
        <p:nvPicPr>
          <p:cNvPr id="199" name="Screen Shot 2017-09-21 at 2.44.42 PM.png" descr="Screen Shot 2017-09-21 at 2.44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750" y="2573982"/>
            <a:ext cx="9639300" cy="679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ecision and Recall Random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Precision and Recall Random Forest</a:t>
            </a:r>
          </a:p>
        </p:txBody>
      </p:sp>
      <p:pic>
        <p:nvPicPr>
          <p:cNvPr id="202" name="Screen Shot 2017-09-21 at 2.45.10 PM.png" descr="Screen Shot 2017-09-21 at 2.45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250" y="2540793"/>
            <a:ext cx="10274300" cy="689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Actions</a:t>
            </a:r>
          </a:p>
        </p:txBody>
      </p:sp>
      <p:sp>
        <p:nvSpPr>
          <p:cNvPr id="127" name="Using a Python Jupyter notebook, I have done the following: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Using a Python Jupyter notebook, I have done the following: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Training Data Set Importing and Reading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Data Preprocessing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Feature Visualization and Transformation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Model Training and Performance Measurements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With two models: Random Forest and Stochastic Gradient Descent (SGD)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205" name="Remove outliers and check effect on performance measurements…"/>
          <p:cNvSpPr txBox="1"/>
          <p:nvPr>
            <p:ph type="body" idx="1"/>
          </p:nvPr>
        </p:nvSpPr>
        <p:spPr>
          <a:xfrm>
            <a:off x="952500" y="22352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Remove outliers and check effect on performance measurements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Choose best precision/recall tradeoff for best classifier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Fine tune best classifier with Grid Search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Perform data preprocessing and transformation on the test set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Evaluate best performing classifier on the test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 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</a:t>
            </a:r>
          </a:p>
        </p:txBody>
      </p:sp>
      <p:sp>
        <p:nvSpPr>
          <p:cNvPr id="132" name="Columns were renam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Columns were renamed</a:t>
            </a:r>
          </a:p>
          <a:p>
            <a:pPr/>
            <a:r>
              <a:t>Target feature had its value reset as True/False</a:t>
            </a:r>
          </a:p>
          <a:p>
            <a:pPr/>
            <a:r>
              <a:t>Null values were removed</a:t>
            </a:r>
          </a:p>
          <a:p>
            <a:pPr/>
            <a:r>
              <a:t>Original training data set had 32,560 rows</a:t>
            </a:r>
          </a:p>
          <a:p>
            <a:pPr/>
            <a:r>
              <a:t>Without null values, training data set has 30,161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ull Val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Null Values</a:t>
            </a:r>
          </a:p>
        </p:txBody>
      </p:sp>
      <p:pic>
        <p:nvPicPr>
          <p:cNvPr id="135" name="Screen Shot 2017-09-21 at 8.50.43 AM.png" descr="Screen Shot 2017-09-21 at 8.50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5507" y="2525365"/>
            <a:ext cx="6032501" cy="600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eature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du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Education</a:t>
            </a:r>
          </a:p>
        </p:txBody>
      </p:sp>
      <p:pic>
        <p:nvPicPr>
          <p:cNvPr id="140" name="Screen Shot 2017-09-21 at 8.53.31 AM.png" descr="Screen Shot 2017-09-21 at 8.53.3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509" y="2222500"/>
            <a:ext cx="11544301" cy="668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Marital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Marital Status</a:t>
            </a:r>
          </a:p>
        </p:txBody>
      </p:sp>
      <p:pic>
        <p:nvPicPr>
          <p:cNvPr id="143" name="Screen Shot 2017-09-21 at 8.54.18 AM.png" descr="Screen Shot 2017-09-21 at 8.54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2" y="2237283"/>
            <a:ext cx="12026901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