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58" r:id="rId6"/>
    <p:sldId id="259" r:id="rId7"/>
    <p:sldId id="277" r:id="rId8"/>
    <p:sldId id="270" r:id="rId9"/>
    <p:sldId id="260" r:id="rId10"/>
    <p:sldId id="261" r:id="rId11"/>
    <p:sldId id="262" r:id="rId12"/>
    <p:sldId id="263" r:id="rId13"/>
    <p:sldId id="273" r:id="rId14"/>
    <p:sldId id="271" r:id="rId15"/>
    <p:sldId id="267" r:id="rId16"/>
    <p:sldId id="272" r:id="rId17"/>
    <p:sldId id="274" r:id="rId18"/>
    <p:sldId id="269" r:id="rId19"/>
    <p:sldId id="276" r:id="rId20"/>
    <p:sldId id="278"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C556E-647C-41C1-B2D9-BC5E8DD0A4D6}" v="2" dt="2022-12-05T03:59:06.936"/>
  </p1510:revLst>
</p1510:revInfo>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4" autoAdjust="0"/>
  </p:normalViewPr>
  <p:slideViewPr>
    <p:cSldViewPr snapToGrid="0">
      <p:cViewPr varScale="1">
        <p:scale>
          <a:sx n="101" d="100"/>
          <a:sy n="101" d="100"/>
        </p:scale>
        <p:origin x="990" y="10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rahman Momodu" userId="d85cda06-3eca-4631-a4b8-61aff0b81ebb" providerId="ADAL" clId="{BBCC556E-647C-41C1-B2D9-BC5E8DD0A4D6}"/>
    <pc:docChg chg="undo custSel addSld modSld">
      <pc:chgData name="Abdulrahman Momodu" userId="d85cda06-3eca-4631-a4b8-61aff0b81ebb" providerId="ADAL" clId="{BBCC556E-647C-41C1-B2D9-BC5E8DD0A4D6}" dt="2022-12-05T04:03:56.207" v="66" actId="208"/>
      <pc:docMkLst>
        <pc:docMk/>
      </pc:docMkLst>
      <pc:sldChg chg="modSp mod">
        <pc:chgData name="Abdulrahman Momodu" userId="d85cda06-3eca-4631-a4b8-61aff0b81ebb" providerId="ADAL" clId="{BBCC556E-647C-41C1-B2D9-BC5E8DD0A4D6}" dt="2022-12-05T04:02:05.610" v="63" actId="1076"/>
        <pc:sldMkLst>
          <pc:docMk/>
          <pc:sldMk cId="2638068855" sldId="261"/>
        </pc:sldMkLst>
        <pc:spChg chg="mod">
          <ac:chgData name="Abdulrahman Momodu" userId="d85cda06-3eca-4631-a4b8-61aff0b81ebb" providerId="ADAL" clId="{BBCC556E-647C-41C1-B2D9-BC5E8DD0A4D6}" dt="2022-12-05T04:02:05.610" v="63" actId="1076"/>
          <ac:spMkLst>
            <pc:docMk/>
            <pc:sldMk cId="2638068855" sldId="261"/>
            <ac:spMk id="11" creationId="{8972DFA4-AA03-8076-99AD-C9EE3E5CBE6F}"/>
          </ac:spMkLst>
        </pc:spChg>
      </pc:sldChg>
      <pc:sldChg chg="modSp mod">
        <pc:chgData name="Abdulrahman Momodu" userId="d85cda06-3eca-4631-a4b8-61aff0b81ebb" providerId="ADAL" clId="{BBCC556E-647C-41C1-B2D9-BC5E8DD0A4D6}" dt="2022-12-05T04:02:01.308" v="62" actId="1076"/>
        <pc:sldMkLst>
          <pc:docMk/>
          <pc:sldMk cId="449412521" sldId="262"/>
        </pc:sldMkLst>
        <pc:spChg chg="mod">
          <ac:chgData name="Abdulrahman Momodu" userId="d85cda06-3eca-4631-a4b8-61aff0b81ebb" providerId="ADAL" clId="{BBCC556E-647C-41C1-B2D9-BC5E8DD0A4D6}" dt="2022-12-05T04:02:01.308" v="62" actId="1076"/>
          <ac:spMkLst>
            <pc:docMk/>
            <pc:sldMk cId="449412521" sldId="262"/>
            <ac:spMk id="9" creationId="{336B3EAF-FF81-4B54-50BB-9AEB9911E86E}"/>
          </ac:spMkLst>
        </pc:spChg>
      </pc:sldChg>
      <pc:sldChg chg="modSp mod">
        <pc:chgData name="Abdulrahman Momodu" userId="d85cda06-3eca-4631-a4b8-61aff0b81ebb" providerId="ADAL" clId="{BBCC556E-647C-41C1-B2D9-BC5E8DD0A4D6}" dt="2022-12-05T04:01:56.082" v="61" actId="1076"/>
        <pc:sldMkLst>
          <pc:docMk/>
          <pc:sldMk cId="3837961983" sldId="263"/>
        </pc:sldMkLst>
        <pc:spChg chg="mod">
          <ac:chgData name="Abdulrahman Momodu" userId="d85cda06-3eca-4631-a4b8-61aff0b81ebb" providerId="ADAL" clId="{BBCC556E-647C-41C1-B2D9-BC5E8DD0A4D6}" dt="2022-12-05T04:01:56.082" v="61" actId="1076"/>
          <ac:spMkLst>
            <pc:docMk/>
            <pc:sldMk cId="3837961983" sldId="263"/>
            <ac:spMk id="9" creationId="{88DD233B-83E6-1A4F-8E53-A6AC8EE109F8}"/>
          </ac:spMkLst>
        </pc:spChg>
      </pc:sldChg>
      <pc:sldChg chg="modSp mod">
        <pc:chgData name="Abdulrahman Momodu" userId="d85cda06-3eca-4631-a4b8-61aff0b81ebb" providerId="ADAL" clId="{BBCC556E-647C-41C1-B2D9-BC5E8DD0A4D6}" dt="2022-12-05T04:01:40.489" v="59" actId="1076"/>
        <pc:sldMkLst>
          <pc:docMk/>
          <pc:sldMk cId="3456250657" sldId="267"/>
        </pc:sldMkLst>
        <pc:spChg chg="mod">
          <ac:chgData name="Abdulrahman Momodu" userId="d85cda06-3eca-4631-a4b8-61aff0b81ebb" providerId="ADAL" clId="{BBCC556E-647C-41C1-B2D9-BC5E8DD0A4D6}" dt="2022-12-05T04:01:40.489" v="59" actId="1076"/>
          <ac:spMkLst>
            <pc:docMk/>
            <pc:sldMk cId="3456250657" sldId="267"/>
            <ac:spMk id="3" creationId="{A117467C-566E-C887-8810-12F2EAF7DB76}"/>
          </ac:spMkLst>
        </pc:spChg>
      </pc:sldChg>
      <pc:sldChg chg="modSp mod">
        <pc:chgData name="Abdulrahman Momodu" userId="d85cda06-3eca-4631-a4b8-61aff0b81ebb" providerId="ADAL" clId="{BBCC556E-647C-41C1-B2D9-BC5E8DD0A4D6}" dt="2022-12-05T04:01:49.851" v="60" actId="1076"/>
        <pc:sldMkLst>
          <pc:docMk/>
          <pc:sldMk cId="567080944" sldId="271"/>
        </pc:sldMkLst>
        <pc:spChg chg="mod">
          <ac:chgData name="Abdulrahman Momodu" userId="d85cda06-3eca-4631-a4b8-61aff0b81ebb" providerId="ADAL" clId="{BBCC556E-647C-41C1-B2D9-BC5E8DD0A4D6}" dt="2022-12-05T04:01:49.851" v="60" actId="1076"/>
          <ac:spMkLst>
            <pc:docMk/>
            <pc:sldMk cId="567080944" sldId="271"/>
            <ac:spMk id="7" creationId="{626212C0-1F4E-77D9-9CF3-4BE63B290F78}"/>
          </ac:spMkLst>
        </pc:spChg>
      </pc:sldChg>
      <pc:sldChg chg="modSp mod">
        <pc:chgData name="Abdulrahman Momodu" userId="d85cda06-3eca-4631-a4b8-61aff0b81ebb" providerId="ADAL" clId="{BBCC556E-647C-41C1-B2D9-BC5E8DD0A4D6}" dt="2022-12-05T04:02:19.258" v="64" actId="208"/>
        <pc:sldMkLst>
          <pc:docMk/>
          <pc:sldMk cId="1727683362" sldId="274"/>
        </pc:sldMkLst>
        <pc:spChg chg="mod">
          <ac:chgData name="Abdulrahman Momodu" userId="d85cda06-3eca-4631-a4b8-61aff0b81ebb" providerId="ADAL" clId="{BBCC556E-647C-41C1-B2D9-BC5E8DD0A4D6}" dt="2022-12-05T04:02:19.258" v="64" actId="208"/>
          <ac:spMkLst>
            <pc:docMk/>
            <pc:sldMk cId="1727683362" sldId="274"/>
            <ac:spMk id="8" creationId="{DC0BBABD-ED03-C17C-B65B-284042B5FCF5}"/>
          </ac:spMkLst>
        </pc:spChg>
      </pc:sldChg>
      <pc:sldChg chg="addSp modSp mod">
        <pc:chgData name="Abdulrahman Momodu" userId="d85cda06-3eca-4631-a4b8-61aff0b81ebb" providerId="ADAL" clId="{BBCC556E-647C-41C1-B2D9-BC5E8DD0A4D6}" dt="2022-12-05T04:01:05.423" v="58" actId="1076"/>
        <pc:sldMkLst>
          <pc:docMk/>
          <pc:sldMk cId="634943559" sldId="276"/>
        </pc:sldMkLst>
        <pc:spChg chg="mod">
          <ac:chgData name="Abdulrahman Momodu" userId="d85cda06-3eca-4631-a4b8-61aff0b81ebb" providerId="ADAL" clId="{BBCC556E-647C-41C1-B2D9-BC5E8DD0A4D6}" dt="2022-12-05T04:01:05.423" v="58" actId="1076"/>
          <ac:spMkLst>
            <pc:docMk/>
            <pc:sldMk cId="634943559" sldId="276"/>
            <ac:spMk id="2" creationId="{1403DBAF-68F5-56A2-7C09-B30CFC02B9FB}"/>
          </ac:spMkLst>
        </pc:spChg>
        <pc:spChg chg="add mod">
          <ac:chgData name="Abdulrahman Momodu" userId="d85cda06-3eca-4631-a4b8-61aff0b81ebb" providerId="ADAL" clId="{BBCC556E-647C-41C1-B2D9-BC5E8DD0A4D6}" dt="2022-12-05T04:00:21.388" v="54" actId="1076"/>
          <ac:spMkLst>
            <pc:docMk/>
            <pc:sldMk cId="634943559" sldId="276"/>
            <ac:spMk id="3" creationId="{D8A243F6-9766-AFF2-C8AF-E41B16CDE7D4}"/>
          </ac:spMkLst>
        </pc:spChg>
      </pc:sldChg>
      <pc:sldChg chg="modSp add mod">
        <pc:chgData name="Abdulrahman Momodu" userId="d85cda06-3eca-4631-a4b8-61aff0b81ebb" providerId="ADAL" clId="{BBCC556E-647C-41C1-B2D9-BC5E8DD0A4D6}" dt="2022-12-05T04:03:56.207" v="66" actId="208"/>
        <pc:sldMkLst>
          <pc:docMk/>
          <pc:sldMk cId="1271582190" sldId="278"/>
        </pc:sldMkLst>
        <pc:spChg chg="mod">
          <ac:chgData name="Abdulrahman Momodu" userId="d85cda06-3eca-4631-a4b8-61aff0b81ebb" providerId="ADAL" clId="{BBCC556E-647C-41C1-B2D9-BC5E8DD0A4D6}" dt="2022-12-05T04:03:56.207" v="66" actId="208"/>
          <ac:spMkLst>
            <pc:docMk/>
            <pc:sldMk cId="1271582190" sldId="278"/>
            <ac:spMk id="2" creationId="{1403DBAF-68F5-56A2-7C09-B30CFC02B9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12/4/2022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12/4/2022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12/4/2022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12/4/2022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12/4/2022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12/4/2022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12/4/2022</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12/4/2022</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12/4/2022</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12/4/2022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12/4/2022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12/4/2022</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fi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2">
            <a:extLst>
              <a:ext uri="{FF2B5EF4-FFF2-40B4-BE49-F238E27FC236}">
                <a16:creationId xmlns:a16="http://schemas.microsoft.com/office/drawing/2014/main" id="{3307EDA5-F86F-D187-79EF-9ED9E4E4F31F}"/>
              </a:ext>
            </a:extLst>
          </p:cNvPr>
          <p:cNvSpPr>
            <a:spLocks noGrp="1"/>
          </p:cNvSpPr>
          <p:nvPr>
            <p:ph type="subTitle" idx="1"/>
          </p:nvPr>
        </p:nvSpPr>
        <p:spPr>
          <a:xfrm>
            <a:off x="3008592" y="5513911"/>
            <a:ext cx="6172384" cy="395493"/>
          </a:xfrm>
          <a:solidFill>
            <a:schemeClr val="bg1"/>
          </a:solidFill>
          <a:ln>
            <a:solidFill>
              <a:schemeClr val="bg1"/>
            </a:solidFill>
          </a:ln>
          <a:effectLst>
            <a:outerShdw blurRad="50800" dist="38100" dir="16200000" rotWithShape="0">
              <a:prstClr val="black">
                <a:alpha val="40000"/>
              </a:prstClr>
            </a:outerShdw>
            <a:reflection blurRad="6350" stA="50000" endA="275" endPos="40000" dist="101600" dir="5400000" sy="-100000" algn="bl" rotWithShape="0"/>
          </a:effectLst>
        </p:spPr>
        <p:txBody>
          <a:bodyPr>
            <a:noAutofit/>
          </a:bodyPr>
          <a:lstStyle/>
          <a:p>
            <a:pPr algn="ctr"/>
            <a:r>
              <a:rPr lang="en-GB"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PROFESOR: </a:t>
            </a:r>
            <a:r>
              <a:rPr lang="en-CA" sz="2000" b="0" i="0" dirty="0">
                <a:solidFill>
                  <a:schemeClr val="accent2">
                    <a:lumMod val="60000"/>
                    <a:lumOff val="40000"/>
                  </a:schemeClr>
                </a:solidFill>
                <a:effectLst>
                  <a:outerShdw blurRad="38100" dist="38100" dir="2700000" algn="tl">
                    <a:srgbClr val="000000">
                      <a:alpha val="43137"/>
                    </a:srgbClr>
                  </a:outerShdw>
                </a:effectLst>
                <a:latin typeface="Lato" panose="020F0502020204030203" pitchFamily="34" charset="0"/>
              </a:rPr>
              <a:t>Fatma Tetikoglu</a:t>
            </a:r>
            <a:endParaRPr lang="en-US"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Placeholder 15" descr="photo of 2 men drawing a graph&#10;">
            <a:extLst>
              <a:ext uri="{FF2B5EF4-FFF2-40B4-BE49-F238E27FC236}">
                <a16:creationId xmlns:a16="http://schemas.microsoft.com/office/drawing/2014/main" id="{2BDFEE99-D8E0-7F5A-6156-1BE8BABEAC6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01039" y="786063"/>
            <a:ext cx="5180259" cy="3853049"/>
          </a:xfrm>
          <a:prstGeom prst="rect">
            <a:avLst/>
          </a:prstGeom>
          <a:solidFill>
            <a:schemeClr val="tx1"/>
          </a:solidFill>
          <a:ln>
            <a:solidFill>
              <a:schemeClr val="tx1"/>
            </a:solidFill>
          </a:ln>
        </p:spPr>
      </p:pic>
      <p:pic>
        <p:nvPicPr>
          <p:cNvPr id="10" name="Picture 9" descr="Logo, company name&#10;&#10;Description automatically generated">
            <a:extLst>
              <a:ext uri="{FF2B5EF4-FFF2-40B4-BE49-F238E27FC236}">
                <a16:creationId xmlns:a16="http://schemas.microsoft.com/office/drawing/2014/main" id="{43537048-7C64-CC13-88BC-FAF2DF6C5D92}"/>
              </a:ext>
            </a:extLst>
          </p:cNvPr>
          <p:cNvPicPr>
            <a:picLocks noChangeAspect="1"/>
          </p:cNvPicPr>
          <p:nvPr/>
        </p:nvPicPr>
        <p:blipFill>
          <a:blip r:embed="rId4"/>
          <a:stretch>
            <a:fillRect/>
          </a:stretch>
        </p:blipFill>
        <p:spPr>
          <a:xfrm>
            <a:off x="6081298" y="786063"/>
            <a:ext cx="5209663" cy="3853049"/>
          </a:xfrm>
          <a:prstGeom prst="rect">
            <a:avLst/>
          </a:prstGeom>
          <a:solidFill>
            <a:schemeClr val="bg1"/>
          </a:solidFill>
          <a:ln>
            <a:solidFill>
              <a:schemeClr val="bg1"/>
            </a:solidFill>
          </a:ln>
        </p:spPr>
      </p:pic>
      <p:sp>
        <p:nvSpPr>
          <p:cNvPr id="11" name="TextBox 10">
            <a:extLst>
              <a:ext uri="{FF2B5EF4-FFF2-40B4-BE49-F238E27FC236}">
                <a16:creationId xmlns:a16="http://schemas.microsoft.com/office/drawing/2014/main" id="{61CEC4CE-EB81-0719-EA6E-A7E921F362B1}"/>
              </a:ext>
            </a:extLst>
          </p:cNvPr>
          <p:cNvSpPr txBox="1"/>
          <p:nvPr/>
        </p:nvSpPr>
        <p:spPr>
          <a:xfrm>
            <a:off x="948915" y="4878765"/>
            <a:ext cx="10291739" cy="395493"/>
          </a:xfrm>
          <a:prstGeom prst="rect">
            <a:avLst/>
          </a:prstGeom>
          <a:solidFill>
            <a:schemeClr val="bg1"/>
          </a:solidFill>
          <a:ln>
            <a:solidFill>
              <a:schemeClr val="bg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n-US" sz="1970" b="1" dirty="0">
                <a:effectLst>
                  <a:outerShdw blurRad="38100" dist="38100" dir="2700000" algn="tl">
                    <a:srgbClr val="000000">
                      <a:alpha val="43137"/>
                    </a:srgbClr>
                  </a:outerShdw>
                </a:effectLst>
                <a:latin typeface="Amasis MT Pro Black" panose="020B0604020202020204" pitchFamily="18" charset="0"/>
              </a:rPr>
              <a:t>DATA 1204 – STATISTICAL PRED MODELING</a:t>
            </a:r>
            <a:endParaRPr lang="en-CA" sz="1970" b="1" dirty="0">
              <a:effectLst>
                <a:outerShdw blurRad="38100" dist="38100" dir="2700000" algn="tl">
                  <a:srgbClr val="000000">
                    <a:alpha val="43137"/>
                  </a:srgbClr>
                </a:outerShdw>
              </a:effectLst>
              <a:latin typeface="Amasis MT Pro Black" panose="020B0604020202020204" pitchFamily="18" charset="0"/>
            </a:endParaRPr>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B18D832-9D7A-2ECE-3328-B7E7BA019067}"/>
              </a:ext>
            </a:extLst>
          </p:cNvPr>
          <p:cNvSpPr>
            <a:spLocks noGrp="1"/>
          </p:cNvSpPr>
          <p:nvPr>
            <p:ph type="title"/>
          </p:nvPr>
        </p:nvSpPr>
        <p:spPr>
          <a:xfrm>
            <a:off x="1047750" y="119234"/>
            <a:ext cx="10096500" cy="399298"/>
          </a:xfrm>
          <a:solidFill>
            <a:schemeClr val="bg1"/>
          </a:solidFill>
          <a:ln>
            <a:solidFill>
              <a:schemeClr val="bg1"/>
            </a:solidFill>
          </a:ln>
        </p:spPr>
        <p:txBody>
          <a:bodyPr>
            <a:normAutofit fontScale="90000"/>
          </a:bodyPr>
          <a:lstStyle/>
          <a:p>
            <a:pPr algn="ctr"/>
            <a:r>
              <a:rPr lang="en-CA" dirty="0">
                <a:solidFill>
                  <a:schemeClr val="accent2">
                    <a:lumMod val="60000"/>
                    <a:lumOff val="40000"/>
                  </a:schemeClr>
                </a:solidFill>
              </a:rPr>
              <a:t>Scattered Plot</a:t>
            </a:r>
          </a:p>
        </p:txBody>
      </p:sp>
      <p:pic>
        <p:nvPicPr>
          <p:cNvPr id="10" name="Picture 9">
            <a:extLst>
              <a:ext uri="{FF2B5EF4-FFF2-40B4-BE49-F238E27FC236}">
                <a16:creationId xmlns:a16="http://schemas.microsoft.com/office/drawing/2014/main" id="{60427FFB-4F14-98D8-CD34-2F8F32776384}"/>
              </a:ext>
            </a:extLst>
          </p:cNvPr>
          <p:cNvPicPr>
            <a:picLocks noChangeAspect="1"/>
          </p:cNvPicPr>
          <p:nvPr/>
        </p:nvPicPr>
        <p:blipFill>
          <a:blip r:embed="rId2"/>
          <a:stretch>
            <a:fillRect/>
          </a:stretch>
        </p:blipFill>
        <p:spPr>
          <a:xfrm>
            <a:off x="143740" y="1021837"/>
            <a:ext cx="5686472" cy="4304878"/>
          </a:xfrm>
          <a:prstGeom prst="rect">
            <a:avLst/>
          </a:prstGeom>
        </p:spPr>
      </p:pic>
      <p:sp>
        <p:nvSpPr>
          <p:cNvPr id="11" name="TextBox 10">
            <a:extLst>
              <a:ext uri="{FF2B5EF4-FFF2-40B4-BE49-F238E27FC236}">
                <a16:creationId xmlns:a16="http://schemas.microsoft.com/office/drawing/2014/main" id="{CBEC9C03-9D5B-B4E4-3B2C-CC75DCD03F86}"/>
              </a:ext>
            </a:extLst>
          </p:cNvPr>
          <p:cNvSpPr txBox="1"/>
          <p:nvPr/>
        </p:nvSpPr>
        <p:spPr>
          <a:xfrm>
            <a:off x="143739" y="5326714"/>
            <a:ext cx="5686472" cy="1477328"/>
          </a:xfrm>
          <a:prstGeom prst="rect">
            <a:avLst/>
          </a:prstGeom>
          <a:solidFill>
            <a:schemeClr val="bg1"/>
          </a:solidFill>
          <a:ln>
            <a:solidFill>
              <a:schemeClr val="bg1"/>
            </a:solidFill>
          </a:ln>
        </p:spPr>
        <p:txBody>
          <a:bodyPr wrap="square" rtlCol="0">
            <a:spAutoFit/>
          </a:bodyPr>
          <a:lstStyle/>
          <a:p>
            <a:r>
              <a:rPr lang="en-CA" dirty="0">
                <a:solidFill>
                  <a:schemeClr val="accent2"/>
                </a:solidFill>
                <a:effectLst>
                  <a:outerShdw blurRad="38100" dist="38100" dir="2700000" algn="tl">
                    <a:srgbClr val="000000">
                      <a:alpha val="43137"/>
                    </a:srgbClr>
                  </a:outerShdw>
                </a:effectLst>
              </a:rPr>
              <a:t>      what see In the scattered plot is that our independent variable is a categorical variable which consists of only two levels 0 and 1, this might be a problem in our analysis, keeping this in mind, we will continue with our Simple Linear Regression </a:t>
            </a:r>
          </a:p>
        </p:txBody>
      </p:sp>
      <p:pic>
        <p:nvPicPr>
          <p:cNvPr id="12" name="Picture 11">
            <a:extLst>
              <a:ext uri="{FF2B5EF4-FFF2-40B4-BE49-F238E27FC236}">
                <a16:creationId xmlns:a16="http://schemas.microsoft.com/office/drawing/2014/main" id="{A5E24CCE-D80A-7AC7-FB89-3B58B90DA367}"/>
              </a:ext>
            </a:extLst>
          </p:cNvPr>
          <p:cNvPicPr>
            <a:picLocks noChangeAspect="1"/>
          </p:cNvPicPr>
          <p:nvPr/>
        </p:nvPicPr>
        <p:blipFill>
          <a:blip r:embed="rId3"/>
          <a:stretch>
            <a:fillRect/>
          </a:stretch>
        </p:blipFill>
        <p:spPr>
          <a:xfrm>
            <a:off x="5985163" y="1021837"/>
            <a:ext cx="6096001" cy="5408669"/>
          </a:xfrm>
          <a:prstGeom prst="rect">
            <a:avLst/>
          </a:prstGeom>
        </p:spPr>
      </p:pic>
      <p:sp>
        <p:nvSpPr>
          <p:cNvPr id="14" name="TextBox 13">
            <a:extLst>
              <a:ext uri="{FF2B5EF4-FFF2-40B4-BE49-F238E27FC236}">
                <a16:creationId xmlns:a16="http://schemas.microsoft.com/office/drawing/2014/main" id="{80883933-7914-7580-C871-E8D93FD04D63}"/>
              </a:ext>
            </a:extLst>
          </p:cNvPr>
          <p:cNvSpPr txBox="1"/>
          <p:nvPr/>
        </p:nvSpPr>
        <p:spPr>
          <a:xfrm>
            <a:off x="9504218" y="5880041"/>
            <a:ext cx="1510146" cy="370673"/>
          </a:xfrm>
          <a:prstGeom prst="rect">
            <a:avLst/>
          </a:prstGeom>
          <a:noFill/>
          <a:ln>
            <a:solidFill>
              <a:srgbClr val="C00000"/>
            </a:solidFill>
          </a:ln>
        </p:spPr>
        <p:txBody>
          <a:bodyPr wrap="square" rtlCol="0">
            <a:spAutoFit/>
          </a:bodyPr>
          <a:lstStyle/>
          <a:p>
            <a:endParaRPr lang="en-CA" dirty="0" err="1"/>
          </a:p>
        </p:txBody>
      </p:sp>
      <p:sp>
        <p:nvSpPr>
          <p:cNvPr id="15" name="TextBox 14">
            <a:extLst>
              <a:ext uri="{FF2B5EF4-FFF2-40B4-BE49-F238E27FC236}">
                <a16:creationId xmlns:a16="http://schemas.microsoft.com/office/drawing/2014/main" id="{6D1D3439-84F4-023D-4EDE-2F307F0A33BC}"/>
              </a:ext>
            </a:extLst>
          </p:cNvPr>
          <p:cNvSpPr txBox="1"/>
          <p:nvPr/>
        </p:nvSpPr>
        <p:spPr>
          <a:xfrm>
            <a:off x="9033164" y="4103459"/>
            <a:ext cx="705853" cy="370673"/>
          </a:xfrm>
          <a:prstGeom prst="rect">
            <a:avLst/>
          </a:prstGeom>
          <a:noFill/>
          <a:ln>
            <a:solidFill>
              <a:srgbClr val="7030A0"/>
            </a:solidFill>
          </a:ln>
        </p:spPr>
        <p:txBody>
          <a:bodyPr wrap="square" rtlCol="0">
            <a:spAutoFit/>
          </a:bodyPr>
          <a:lstStyle/>
          <a:p>
            <a:endParaRPr lang="en-CA" dirty="0" err="1"/>
          </a:p>
        </p:txBody>
      </p:sp>
      <p:sp>
        <p:nvSpPr>
          <p:cNvPr id="16" name="TextBox 15">
            <a:extLst>
              <a:ext uri="{FF2B5EF4-FFF2-40B4-BE49-F238E27FC236}">
                <a16:creationId xmlns:a16="http://schemas.microsoft.com/office/drawing/2014/main" id="{19EC68C6-8559-7885-F94A-7656D67CF820}"/>
              </a:ext>
            </a:extLst>
          </p:cNvPr>
          <p:cNvSpPr txBox="1"/>
          <p:nvPr/>
        </p:nvSpPr>
        <p:spPr>
          <a:xfrm>
            <a:off x="9893968" y="4103459"/>
            <a:ext cx="705853" cy="370673"/>
          </a:xfrm>
          <a:prstGeom prst="rect">
            <a:avLst/>
          </a:prstGeom>
          <a:noFill/>
          <a:ln>
            <a:solidFill>
              <a:srgbClr val="FFC000"/>
            </a:solidFill>
          </a:ln>
        </p:spPr>
        <p:txBody>
          <a:bodyPr wrap="square" rtlCol="0">
            <a:spAutoFit/>
          </a:bodyPr>
          <a:lstStyle/>
          <a:p>
            <a:endParaRPr lang="en-CA" dirty="0" err="1"/>
          </a:p>
        </p:txBody>
      </p:sp>
    </p:spTree>
    <p:extLst>
      <p:ext uri="{BB962C8B-B14F-4D97-AF65-F5344CB8AC3E}">
        <p14:creationId xmlns:p14="http://schemas.microsoft.com/office/powerpoint/2010/main" val="137309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3490CA-0F90-B0B1-DF60-DA5E1DF7510C}"/>
              </a:ext>
            </a:extLst>
          </p:cNvPr>
          <p:cNvSpPr txBox="1"/>
          <p:nvPr/>
        </p:nvSpPr>
        <p:spPr>
          <a:xfrm>
            <a:off x="0" y="817455"/>
            <a:ext cx="12191999" cy="4770537"/>
          </a:xfrm>
          <a:prstGeom prst="rect">
            <a:avLst/>
          </a:prstGeom>
          <a:solidFill>
            <a:schemeClr val="bg1"/>
          </a:solidFill>
          <a:ln>
            <a:solidFill>
              <a:schemeClr val="bg1"/>
            </a:solidFill>
          </a:ln>
        </p:spPr>
        <p:txBody>
          <a:bodyPr wrap="square">
            <a:spAutoFit/>
          </a:bodyPr>
          <a:lstStyle/>
          <a:p>
            <a:pPr lvl="0"/>
            <a:r>
              <a:rPr lang="en-US" sz="2000" dirty="0">
                <a:effectLst>
                  <a:outerShdw blurRad="38100" dist="38100" dir="2700000" algn="tl">
                    <a:srgbClr val="000000">
                      <a:alpha val="43137"/>
                    </a:srgbClr>
                  </a:outerShdw>
                </a:effectLst>
              </a:rPr>
              <a:t>	The summary statistics presented above tell us several things. The model </a:t>
            </a:r>
            <a:r>
              <a:rPr lang="en-US" sz="2000" b="1" dirty="0">
                <a:solidFill>
                  <a:srgbClr val="C00000"/>
                </a:solidFill>
                <a:effectLst>
                  <a:outerShdw blurRad="38100" dist="38100" dir="2700000" algn="tl">
                    <a:srgbClr val="000000">
                      <a:alpha val="43137"/>
                    </a:srgbClr>
                  </a:outerShdw>
                </a:effectLst>
              </a:rPr>
              <a:t>p-Value (bottom last line)</a:t>
            </a:r>
            <a:r>
              <a:rPr lang="en-US" sz="2000" b="1" dirty="0">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rPr>
              <a:t>and the</a:t>
            </a:r>
            <a:r>
              <a:rPr lang="en-US" sz="2000" b="1" dirty="0">
                <a:effectLst>
                  <a:outerShdw blurRad="38100" dist="38100" dir="2700000" algn="tl">
                    <a:srgbClr val="000000">
                      <a:alpha val="43137"/>
                    </a:srgbClr>
                  </a:outerShdw>
                </a:effectLst>
              </a:rPr>
              <a:t> </a:t>
            </a:r>
            <a:r>
              <a:rPr lang="en-US" sz="2000" b="1" dirty="0">
                <a:solidFill>
                  <a:srgbClr val="FFC000"/>
                </a:solidFill>
                <a:effectLst>
                  <a:outerShdw blurRad="38100" dist="38100" dir="2700000" algn="tl">
                    <a:srgbClr val="000000">
                      <a:alpha val="43137"/>
                    </a:srgbClr>
                  </a:outerShdw>
                </a:effectLst>
              </a:rPr>
              <a:t>p-Values of individual predictor </a:t>
            </a:r>
            <a:r>
              <a:rPr lang="en-US" sz="2000" dirty="0">
                <a:effectLst>
                  <a:outerShdw blurRad="38100" dist="38100" dir="2700000" algn="tl">
                    <a:srgbClr val="000000">
                      <a:alpha val="43137"/>
                    </a:srgbClr>
                  </a:outerShdw>
                </a:effectLst>
              </a:rPr>
              <a:t>variables (extreme right column under 'Coefficients' are two of them.</a:t>
            </a:r>
          </a:p>
          <a:p>
            <a:pPr lvl="0"/>
            <a:r>
              <a:rPr lang="en-US" sz="2000" dirty="0">
                <a:effectLst>
                  <a:outerShdw blurRad="38100" dist="38100" dir="2700000" algn="tl">
                    <a:srgbClr val="000000">
                      <a:alpha val="43137"/>
                    </a:srgbClr>
                  </a:outerShdw>
                </a:effectLst>
              </a:rPr>
              <a:t>The p-Values are extremely important because we can only consider a linear model statistically significant if both p-Values are less than the pre-determined statistical significance level, which is insignificant significance stars at the end of the row visually represent this. The more stars beside it the greater the p-Value of a variable, and the more significant the variable.</a:t>
            </a:r>
          </a:p>
          <a:p>
            <a:pPr lvl="0"/>
            <a:endParaRPr lang="en-US" sz="2000" b="1" dirty="0">
              <a:effectLst>
                <a:outerShdw blurRad="38100" dist="38100" dir="2700000" algn="tl">
                  <a:srgbClr val="000000">
                    <a:alpha val="43137"/>
                  </a:srgbClr>
                </a:outerShdw>
              </a:effectLst>
            </a:endParaRPr>
          </a:p>
          <a:p>
            <a:pPr lvl="0"/>
            <a:r>
              <a:rPr lang="en-US" sz="2000" b="1" dirty="0">
                <a:solidFill>
                  <a:schemeClr val="accent2">
                    <a:lumMod val="60000"/>
                    <a:lumOff val="40000"/>
                  </a:schemeClr>
                </a:solidFill>
                <a:effectLst>
                  <a:outerShdw blurRad="38100" dist="38100" dir="2700000" algn="tl">
                    <a:srgbClr val="000000">
                      <a:alpha val="43137"/>
                    </a:srgbClr>
                  </a:outerShdw>
                </a:effectLst>
              </a:rPr>
              <a:t>The Degree of Freedom (DF)</a:t>
            </a:r>
          </a:p>
          <a:p>
            <a:pPr lvl="0"/>
            <a:r>
              <a:rPr lang="en-US" b="0" dirty="0">
                <a:effectLst>
                  <a:outerShdw blurRad="38100" dist="38100" dir="2700000" algn="tl">
                    <a:srgbClr val="000000">
                      <a:alpha val="43137"/>
                    </a:srgbClr>
                  </a:outerShdw>
                </a:effectLst>
              </a:rPr>
              <a:t>	This represents </a:t>
            </a:r>
            <a:r>
              <a:rPr lang="en-US" dirty="0">
                <a:effectLst>
                  <a:outerShdw blurRad="38100" dist="38100" dir="2700000" algn="tl">
                    <a:srgbClr val="000000">
                      <a:alpha val="43137"/>
                    </a:srgbClr>
                  </a:outerShdw>
                </a:effectLst>
              </a:rPr>
              <a:t>how many numbers in the grid are truly independent</a:t>
            </a:r>
          </a:p>
          <a:p>
            <a:pPr lvl="0"/>
            <a:r>
              <a:rPr lang="en-US" b="0" dirty="0">
                <a:solidFill>
                  <a:schemeClr val="accent2">
                    <a:lumMod val="60000"/>
                    <a:lumOff val="40000"/>
                  </a:schemeClr>
                </a:solidFill>
                <a:effectLst>
                  <a:outerShdw blurRad="38100" dist="38100" dir="2700000" algn="tl">
                    <a:srgbClr val="000000">
                      <a:alpha val="43137"/>
                    </a:srgbClr>
                  </a:outerShdw>
                </a:effectLst>
              </a:rPr>
              <a:t>DF = 47</a:t>
            </a:r>
          </a:p>
          <a:p>
            <a:pPr lvl="0"/>
            <a:endParaRPr lang="en-US" dirty="0">
              <a:effectLst>
                <a:outerShdw blurRad="38100" dist="38100" dir="2700000" algn="tl">
                  <a:srgbClr val="000000">
                    <a:alpha val="43137"/>
                  </a:srgbClr>
                </a:outerShdw>
              </a:effectLst>
            </a:endParaRPr>
          </a:p>
          <a:p>
            <a:pPr lvl="0"/>
            <a:r>
              <a:rPr lang="en-US" sz="1800" b="1" dirty="0">
                <a:effectLst>
                  <a:outerShdw blurRad="38100" dist="38100" dir="2700000" algn="tl">
                    <a:srgbClr val="000000">
                      <a:alpha val="43137"/>
                    </a:srgbClr>
                  </a:outerShdw>
                </a:effectLst>
              </a:rPr>
              <a:t>t-value</a:t>
            </a:r>
          </a:p>
          <a:p>
            <a:pPr lvl="0"/>
            <a:r>
              <a:rPr lang="en-US" sz="1800" dirty="0">
                <a:effectLst>
                  <a:outerShdw blurRad="38100" dist="38100" dir="2700000" algn="tl">
                    <a:srgbClr val="000000">
                      <a:alpha val="43137"/>
                    </a:srgbClr>
                  </a:outerShdw>
                </a:effectLst>
              </a:rPr>
              <a:t>	The</a:t>
            </a:r>
            <a:r>
              <a:rPr lang="en-US" sz="2000" dirty="0">
                <a:effectLst>
                  <a:outerShdw blurRad="38100" dist="38100" dir="2700000" algn="tl">
                    <a:srgbClr val="000000">
                      <a:alpha val="43137"/>
                    </a:srgbClr>
                  </a:outerShdw>
                </a:effectLst>
              </a:rPr>
              <a:t> </a:t>
            </a:r>
            <a:r>
              <a:rPr lang="en-US" sz="2000" b="1" dirty="0">
                <a:solidFill>
                  <a:srgbClr val="7030A0"/>
                </a:solidFill>
                <a:effectLst>
                  <a:outerShdw blurRad="38100" dist="38100" dir="2700000" algn="tl">
                    <a:srgbClr val="000000">
                      <a:alpha val="43137"/>
                    </a:srgbClr>
                  </a:outerShdw>
                </a:effectLst>
              </a:rPr>
              <a:t>t-value</a:t>
            </a:r>
            <a:r>
              <a:rPr lang="en-US" sz="2000" dirty="0">
                <a:effectLst>
                  <a:outerShdw blurRad="38100" dist="38100" dir="2700000" algn="tl">
                    <a:srgbClr val="000000">
                      <a:alpha val="43137"/>
                    </a:srgbClr>
                  </a:outerShdw>
                </a:effectLst>
              </a:rPr>
              <a:t> </a:t>
            </a:r>
            <a:r>
              <a:rPr lang="en-US" sz="1800" dirty="0">
                <a:effectLst>
                  <a:outerShdw blurRad="38100" dist="38100" dir="2700000" algn="tl">
                    <a:srgbClr val="000000">
                      <a:alpha val="43137"/>
                    </a:srgbClr>
                  </a:outerShdw>
                </a:effectLst>
              </a:rPr>
              <a:t>can be interpreted as follows. A higher t-value indicates that the coefficient is less likely to be non-zero by chance. As a result, the higher the t-value, the better. What does this mean for us? When the p Value is less than the level of significance (0.05), we can safely reject the null hypothesis that the coefficient of the predictor is set to zero. Both of these p-Values are well below the 0.05 threshold in our case, so we can conclude that our model is statistically significant.</a:t>
            </a:r>
          </a:p>
        </p:txBody>
      </p:sp>
      <p:sp>
        <p:nvSpPr>
          <p:cNvPr id="7" name="TextBox 6">
            <a:extLst>
              <a:ext uri="{FF2B5EF4-FFF2-40B4-BE49-F238E27FC236}">
                <a16:creationId xmlns:a16="http://schemas.microsoft.com/office/drawing/2014/main" id="{626212C0-1F4E-77D9-9CF3-4BE63B290F78}"/>
              </a:ext>
            </a:extLst>
          </p:cNvPr>
          <p:cNvSpPr txBox="1"/>
          <p:nvPr/>
        </p:nvSpPr>
        <p:spPr>
          <a:xfrm>
            <a:off x="834191" y="100938"/>
            <a:ext cx="10796336" cy="461665"/>
          </a:xfrm>
          <a:prstGeom prst="rect">
            <a:avLst/>
          </a:prstGeom>
          <a:solidFill>
            <a:schemeClr val="bg1"/>
          </a:solidFill>
          <a:ln>
            <a:solidFill>
              <a:schemeClr val="bg1"/>
            </a:solidFill>
          </a:ln>
        </p:spPr>
        <p:txBody>
          <a:bodyPr wrap="square">
            <a:spAutoFit/>
          </a:bodyPr>
          <a:lstStyle/>
          <a:p>
            <a:pPr algn="ctr"/>
            <a:r>
              <a:rPr lang="en-US" sz="2400" b="1" dirty="0">
                <a:solidFill>
                  <a:schemeClr val="accent2">
                    <a:lumMod val="60000"/>
                    <a:lumOff val="40000"/>
                  </a:schemeClr>
                </a:solidFill>
              </a:rPr>
              <a:t>Insight</a:t>
            </a:r>
            <a:endParaRPr lang="en-CA" sz="2400" b="1" dirty="0">
              <a:solidFill>
                <a:schemeClr val="accent2">
                  <a:lumMod val="60000"/>
                  <a:lumOff val="40000"/>
                </a:schemeClr>
              </a:solidFill>
            </a:endParaRPr>
          </a:p>
        </p:txBody>
      </p:sp>
    </p:spTree>
    <p:extLst>
      <p:ext uri="{BB962C8B-B14F-4D97-AF65-F5344CB8AC3E}">
        <p14:creationId xmlns:p14="http://schemas.microsoft.com/office/powerpoint/2010/main" val="56708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7467C-566E-C887-8810-12F2EAF7DB76}"/>
              </a:ext>
            </a:extLst>
          </p:cNvPr>
          <p:cNvSpPr txBox="1"/>
          <p:nvPr/>
        </p:nvSpPr>
        <p:spPr>
          <a:xfrm>
            <a:off x="2786313" y="95250"/>
            <a:ext cx="6096000" cy="369332"/>
          </a:xfrm>
          <a:prstGeom prst="rect">
            <a:avLst/>
          </a:prstGeom>
          <a:solidFill>
            <a:schemeClr val="bg1"/>
          </a:solidFill>
          <a:ln>
            <a:solidFill>
              <a:schemeClr val="bg1"/>
            </a:solidFill>
          </a:ln>
        </p:spPr>
        <p:txBody>
          <a:bodyPr wrap="square">
            <a:spAutoFit/>
          </a:bodyPr>
          <a:lstStyle/>
          <a:p>
            <a:pPr algn="ctr"/>
            <a:r>
              <a:rPr lang="en-US" b="1" dirty="0">
                <a:solidFill>
                  <a:schemeClr val="accent2">
                    <a:lumMod val="60000"/>
                    <a:lumOff val="40000"/>
                  </a:schemeClr>
                </a:solidFill>
              </a:rPr>
              <a:t>Reason for Using a linear regression model</a:t>
            </a:r>
            <a:endParaRPr lang="en-CA" b="1" dirty="0">
              <a:solidFill>
                <a:schemeClr val="accent2">
                  <a:lumMod val="60000"/>
                  <a:lumOff val="40000"/>
                </a:schemeClr>
              </a:solidFill>
            </a:endParaRPr>
          </a:p>
        </p:txBody>
      </p:sp>
      <p:sp>
        <p:nvSpPr>
          <p:cNvPr id="4" name="TextBox 3">
            <a:extLst>
              <a:ext uri="{FF2B5EF4-FFF2-40B4-BE49-F238E27FC236}">
                <a16:creationId xmlns:a16="http://schemas.microsoft.com/office/drawing/2014/main" id="{3BDE7678-37DE-2F48-7346-05CBA9ECAB29}"/>
              </a:ext>
            </a:extLst>
          </p:cNvPr>
          <p:cNvSpPr txBox="1"/>
          <p:nvPr/>
        </p:nvSpPr>
        <p:spPr>
          <a:xfrm>
            <a:off x="1459831" y="1262317"/>
            <a:ext cx="8710864" cy="2585323"/>
          </a:xfrm>
          <a:prstGeom prst="rect">
            <a:avLst/>
          </a:prstGeom>
          <a:solidFill>
            <a:schemeClr val="bg1"/>
          </a:solidFill>
          <a:ln>
            <a:solidFill>
              <a:schemeClr val="bg1"/>
            </a:solidFill>
          </a:ln>
        </p:spPr>
        <p:txBody>
          <a:bodyPr wrap="square">
            <a:spAutoFit/>
          </a:bodyPr>
          <a:lstStyle/>
          <a:p>
            <a:r>
              <a:rPr lang="en-US" dirty="0">
                <a:effectLst>
                  <a:outerShdw blurRad="38100" dist="38100" dir="2700000" algn="tl">
                    <a:srgbClr val="000000">
                      <a:alpha val="43137"/>
                    </a:srgbClr>
                  </a:outerShdw>
                </a:effectLst>
              </a:rPr>
              <a:t>	Linear regression is used to predict the value of an outcome variable Y based on one or more input predictor variables X. The aim is to establish a linear relationship (using a mathematical formula) between the predictor variable(s) and the response variable, so that, we can use this formula to estimate the value of the response Y, when only the predictors (X…n) values are known.</a:t>
            </a:r>
          </a:p>
          <a:p>
            <a:r>
              <a:rPr lang="en-US" dirty="0">
                <a:effectLst>
                  <a:outerShdw blurRad="38100" dist="38100" dir="2700000" algn="tl">
                    <a:srgbClr val="000000">
                      <a:alpha val="43137"/>
                    </a:srgbClr>
                  </a:outerShdw>
                </a:effectLst>
              </a:rPr>
              <a:t>in  this case, we will be predicting the outcome variable Y (stock_return_scaled)</a:t>
            </a:r>
          </a:p>
          <a:p>
            <a:endParaRPr lang="en-US" b="1" dirty="0"/>
          </a:p>
          <a:p>
            <a:r>
              <a:rPr lang="en-CA" sz="3600" b="1" dirty="0"/>
              <a:t> 		</a:t>
            </a:r>
            <a:r>
              <a:rPr lang="en-CA" sz="3600" dirty="0">
                <a:effectLst>
                  <a:outerShdw blurRad="38100" dist="38100" dir="2700000" algn="tl">
                    <a:srgbClr val="000000">
                      <a:alpha val="43137"/>
                    </a:srgbClr>
                  </a:outerShdw>
                </a:effectLst>
              </a:rPr>
              <a:t>	</a:t>
            </a:r>
            <a:r>
              <a:rPr lang="en-CA" sz="3600" dirty="0">
                <a:solidFill>
                  <a:schemeClr val="accent2">
                    <a:lumMod val="60000"/>
                    <a:lumOff val="40000"/>
                  </a:schemeClr>
                </a:solidFill>
                <a:effectLst>
                  <a:outerShdw blurRad="38100" dist="38100" dir="2700000" algn="tl">
                    <a:srgbClr val="000000">
                      <a:alpha val="43137"/>
                    </a:srgbClr>
                  </a:outerShdw>
                </a:effectLst>
              </a:rPr>
              <a:t>Y = </a:t>
            </a:r>
            <a:r>
              <a:rPr lang="el-GR" sz="3600" dirty="0">
                <a:solidFill>
                  <a:schemeClr val="accent2">
                    <a:lumMod val="60000"/>
                    <a:lumOff val="40000"/>
                  </a:schemeClr>
                </a:solidFill>
                <a:effectLst>
                  <a:outerShdw blurRad="38100" dist="38100" dir="2700000" algn="tl">
                    <a:srgbClr val="000000">
                      <a:alpha val="43137"/>
                    </a:srgbClr>
                  </a:outerShdw>
                </a:effectLst>
              </a:rPr>
              <a:t>β1 + β2</a:t>
            </a:r>
            <a:r>
              <a:rPr lang="en-CA" sz="3600" dirty="0">
                <a:solidFill>
                  <a:schemeClr val="accent2">
                    <a:lumMod val="60000"/>
                    <a:lumOff val="40000"/>
                  </a:schemeClr>
                </a:solidFill>
                <a:effectLst>
                  <a:outerShdw blurRad="38100" dist="38100" dir="2700000" algn="tl">
                    <a:srgbClr val="000000">
                      <a:alpha val="43137"/>
                    </a:srgbClr>
                  </a:outerShdw>
                </a:effectLst>
              </a:rPr>
              <a:t>X + </a:t>
            </a:r>
            <a:r>
              <a:rPr lang="el-GR" sz="3600" dirty="0">
                <a:solidFill>
                  <a:schemeClr val="accent2">
                    <a:lumMod val="60000"/>
                    <a:lumOff val="40000"/>
                  </a:schemeClr>
                </a:solidFill>
                <a:effectLst>
                  <a:outerShdw blurRad="38100" dist="38100" dir="2700000" algn="tl">
                    <a:srgbClr val="000000">
                      <a:alpha val="43137"/>
                    </a:srgbClr>
                  </a:outerShdw>
                </a:effectLst>
              </a:rPr>
              <a:t>ϵ</a:t>
            </a:r>
            <a:endParaRPr lang="en-US" sz="3600"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625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3490CA-0F90-B0B1-DF60-DA5E1DF7510C}"/>
              </a:ext>
            </a:extLst>
          </p:cNvPr>
          <p:cNvSpPr txBox="1"/>
          <p:nvPr/>
        </p:nvSpPr>
        <p:spPr>
          <a:xfrm>
            <a:off x="0" y="0"/>
            <a:ext cx="12192000" cy="4339650"/>
          </a:xfrm>
          <a:prstGeom prst="rect">
            <a:avLst/>
          </a:prstGeom>
          <a:solidFill>
            <a:schemeClr val="bg1"/>
          </a:solidFill>
          <a:ln>
            <a:solidFill>
              <a:schemeClr val="bg1"/>
            </a:solidFill>
          </a:ln>
        </p:spPr>
        <p:txBody>
          <a:bodyPr wrap="square">
            <a:spAutoFit/>
          </a:bodyPr>
          <a:lstStyle/>
          <a:p>
            <a:r>
              <a:rPr lang="en-CA" b="1" dirty="0">
                <a:effectLst>
                  <a:outerShdw blurRad="38100" dist="38100" dir="2700000" algn="tl">
                    <a:srgbClr val="000000">
                      <a:alpha val="43137"/>
                    </a:srgbClr>
                  </a:outerShdw>
                </a:effectLst>
              </a:rPr>
              <a:t>                                                Y = </a:t>
            </a:r>
            <a:r>
              <a:rPr lang="el-GR" b="1" dirty="0">
                <a:effectLst>
                  <a:outerShdw blurRad="38100" dist="38100" dir="2700000" algn="tl">
                    <a:srgbClr val="000000">
                      <a:alpha val="43137"/>
                    </a:srgbClr>
                  </a:outerShdw>
                </a:effectLst>
              </a:rPr>
              <a:t>β1 + β2</a:t>
            </a:r>
            <a:r>
              <a:rPr lang="en-CA" b="1" dirty="0">
                <a:effectLst>
                  <a:outerShdw blurRad="38100" dist="38100" dir="2700000" algn="tl">
                    <a:srgbClr val="000000">
                      <a:alpha val="43137"/>
                    </a:srgbClr>
                  </a:outerShdw>
                </a:effectLst>
              </a:rPr>
              <a:t>X + </a:t>
            </a:r>
            <a:r>
              <a:rPr lang="el-GR" b="1" dirty="0">
                <a:effectLst>
                  <a:outerShdw blurRad="38100" dist="38100" dir="2700000" algn="tl">
                    <a:srgbClr val="000000">
                      <a:alpha val="43137"/>
                    </a:srgbClr>
                  </a:outerShdw>
                </a:effectLst>
              </a:rPr>
              <a:t>ϵ</a:t>
            </a:r>
            <a:endParaRPr lang="en-US" b="1" dirty="0">
              <a:solidFill>
                <a:srgbClr val="000000"/>
              </a:solidFill>
              <a:effectLst>
                <a:outerShdw blurRad="38100" dist="38100" dir="2700000" algn="tl">
                  <a:srgbClr val="000000">
                    <a:alpha val="43137"/>
                  </a:srgbClr>
                </a:outerShdw>
              </a:effectLst>
              <a:latin typeface="Open Sans" panose="020B0606030504020204" pitchFamily="34" charset="0"/>
            </a:endParaRPr>
          </a:p>
          <a:p>
            <a:pPr marL="285750" indent="-285750">
              <a:buFont typeface="Symbol" panose="05050102010706020507" pitchFamily="18" charset="2"/>
              <a:buChar char="Þ"/>
            </a:pPr>
            <a:r>
              <a:rPr lang="en-US" sz="2400" dirty="0">
                <a:solidFill>
                  <a:schemeClr val="accent2">
                    <a:lumMod val="60000"/>
                    <a:lumOff val="40000"/>
                  </a:schemeClr>
                </a:solidFill>
                <a:effectLst>
                  <a:outerShdw blurRad="38100" dist="38100" dir="2700000" algn="tl">
                    <a:srgbClr val="000000">
                      <a:alpha val="43137"/>
                    </a:srgbClr>
                  </a:outerShdw>
                </a:effectLst>
              </a:rPr>
              <a:t>Equation for the Regression Model </a:t>
            </a:r>
          </a:p>
          <a:p>
            <a:r>
              <a:rPr lang="en-US" dirty="0">
                <a:effectLst>
                  <a:outerShdw blurRad="38100" dist="38100" dir="2700000" algn="tl">
                    <a:srgbClr val="000000">
                      <a:alpha val="43137"/>
                    </a:srgbClr>
                  </a:outerShdw>
                </a:effectLst>
              </a:rPr>
              <a:t>                  Y(stock_return_scaled) = 204.76  +(-12.97 )*X(dividend) </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	Because Stock_Return_Scaled (Y) is a Numerical Variable and the Dividend (X) is a Categorical variable, and also because Y has only two values (0 and 1) with X Values, therefore, we cannot use X to estimate the Y variable </a:t>
            </a:r>
          </a:p>
          <a:p>
            <a:endParaRPr lang="en-CA" dirty="0">
              <a:solidFill>
                <a:schemeClr val="tx1">
                  <a:lumMod val="50000"/>
                  <a:lumOff val="50000"/>
                </a:schemeClr>
              </a:solidFill>
              <a:effectLst>
                <a:outerShdw blurRad="38100" dist="38100" dir="2700000" algn="tl">
                  <a:srgbClr val="000000">
                    <a:alpha val="43137"/>
                  </a:srgbClr>
                </a:outerShdw>
              </a:effectLst>
            </a:endParaRPr>
          </a:p>
          <a:p>
            <a:r>
              <a:rPr lang="en-CA"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So, for every additional unit of Stock returned scale, there would be a 191.03(204.76-12.97) unit increase in dividend</a:t>
            </a:r>
          </a:p>
          <a:p>
            <a:endParaRPr lang="en-CA"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CA"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r>
              <a:rPr lang="en-CA" dirty="0">
                <a:solidFill>
                  <a:schemeClr val="accent2">
                    <a:lumMod val="60000"/>
                    <a:lumOff val="40000"/>
                  </a:schemeClr>
                </a:solidFill>
                <a:effectLst>
                  <a:outerShdw blurRad="38100" dist="38100" dir="2700000" algn="tl">
                    <a:srgbClr val="000000">
                      <a:alpha val="43137"/>
                    </a:srgbClr>
                  </a:outerShdw>
                </a:effectLst>
              </a:rPr>
              <a:t>RELATIONSHIP BETWEEN X and Y </a:t>
            </a:r>
            <a:endParaRPr lang="en-CA"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The result fro</a:t>
            </a:r>
            <a:r>
              <a:rPr lang="en-CA"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m the F-statistics shows that there is no relationship between X and Y. The scattered plot also shows a better view between X and Y ( there is no correlation between these two variables)</a:t>
            </a:r>
            <a:endParaRPr lang="en-CA"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effectLst>
                <a:outerShdw blurRad="38100" dist="38100" dir="2700000" algn="tl">
                  <a:srgbClr val="000000">
                    <a:alpha val="43137"/>
                  </a:srgbClr>
                </a:outerShdw>
              </a:effectLst>
            </a:endParaRPr>
          </a:p>
          <a:p>
            <a:endParaRPr lang="en-CA"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A93069A-585C-FD1D-CCF6-DC1BD88DC691}"/>
              </a:ext>
            </a:extLst>
          </p:cNvPr>
          <p:cNvPicPr>
            <a:picLocks noChangeAspect="1"/>
          </p:cNvPicPr>
          <p:nvPr/>
        </p:nvPicPr>
        <p:blipFill>
          <a:blip r:embed="rId2"/>
          <a:stretch>
            <a:fillRect/>
          </a:stretch>
        </p:blipFill>
        <p:spPr>
          <a:xfrm>
            <a:off x="3893128" y="2507672"/>
            <a:ext cx="6592459" cy="66501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4165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29688D-A1EF-07BE-C6E0-C78BAE33716B}"/>
              </a:ext>
            </a:extLst>
          </p:cNvPr>
          <p:cNvSpPr txBox="1"/>
          <p:nvPr/>
        </p:nvSpPr>
        <p:spPr>
          <a:xfrm>
            <a:off x="1692442" y="1428217"/>
            <a:ext cx="8807116" cy="938719"/>
          </a:xfrm>
          <a:prstGeom prst="rect">
            <a:avLst/>
          </a:prstGeom>
          <a:solidFill>
            <a:schemeClr val="bg1"/>
          </a:solidFill>
          <a:ln>
            <a:solidFill>
              <a:schemeClr val="tx2"/>
            </a:solidFill>
          </a:ln>
        </p:spPr>
        <p:txBody>
          <a:bodyPr wrap="square">
            <a:spAutoFit/>
          </a:bodyPr>
          <a:lstStyle/>
          <a:p>
            <a:pPr algn="ctr"/>
            <a:r>
              <a:rPr lang="en-US" sz="1800" u="sng" dirty="0">
                <a:solidFill>
                  <a:srgbClr val="C00000"/>
                </a:solidFill>
                <a:effectLst>
                  <a:outerShdw blurRad="38100" dist="38100" dir="2700000" algn="tl">
                    <a:srgbClr val="000000">
                      <a:alpha val="43137"/>
                    </a:srgbClr>
                  </a:outerShdw>
                </a:effectLst>
              </a:rPr>
              <a:t>The null and alternate hypothesis</a:t>
            </a:r>
          </a:p>
          <a:p>
            <a:endParaRPr lang="en-US" sz="100" dirty="0">
              <a:effectLst>
                <a:outerShdw blurRad="38100" dist="38100" dir="2700000" algn="tl">
                  <a:srgbClr val="000000">
                    <a:alpha val="43137"/>
                  </a:srgbClr>
                </a:outerShdw>
              </a:effectLst>
            </a:endParaRPr>
          </a:p>
          <a:p>
            <a:pPr algn="ctr"/>
            <a:r>
              <a:rPr lang="en-US" sz="1800" dirty="0">
                <a:effectLst>
                  <a:outerShdw blurRad="38100" dist="38100" dir="2700000" algn="tl">
                    <a:srgbClr val="000000">
                      <a:alpha val="43137"/>
                    </a:srgbClr>
                  </a:outerShdw>
                </a:effectLst>
              </a:rPr>
              <a:t> Ho: β=0, co-efficient β of the predictor is zero and not statistically significant </a:t>
            </a:r>
          </a:p>
          <a:p>
            <a:pPr algn="ctr"/>
            <a:r>
              <a:rPr lang="en-US" sz="1800" dirty="0">
                <a:effectLst>
                  <a:outerShdw blurRad="38100" dist="38100" dir="2700000" algn="tl">
                    <a:srgbClr val="000000">
                      <a:alpha val="43137"/>
                    </a:srgbClr>
                  </a:outerShdw>
                </a:effectLst>
              </a:rPr>
              <a:t>Ha: β ≠0, co-efficient β of the predictor is not equal to zero and is statistically significant</a:t>
            </a:r>
            <a:endParaRPr lang="en-CA" dirty="0"/>
          </a:p>
        </p:txBody>
      </p:sp>
      <p:sp>
        <p:nvSpPr>
          <p:cNvPr id="8" name="TextBox 7">
            <a:extLst>
              <a:ext uri="{FF2B5EF4-FFF2-40B4-BE49-F238E27FC236}">
                <a16:creationId xmlns:a16="http://schemas.microsoft.com/office/drawing/2014/main" id="{DC0BBABD-ED03-C17C-B65B-284042B5FCF5}"/>
              </a:ext>
            </a:extLst>
          </p:cNvPr>
          <p:cNvSpPr txBox="1"/>
          <p:nvPr/>
        </p:nvSpPr>
        <p:spPr>
          <a:xfrm>
            <a:off x="0" y="633262"/>
            <a:ext cx="5438274" cy="400110"/>
          </a:xfrm>
          <a:prstGeom prst="rect">
            <a:avLst/>
          </a:prstGeom>
          <a:solidFill>
            <a:schemeClr val="bg1"/>
          </a:solidFill>
          <a:ln>
            <a:solidFill>
              <a:schemeClr val="bg1"/>
            </a:solidFill>
          </a:ln>
        </p:spPr>
        <p:txBody>
          <a:bodyPr wrap="square">
            <a:spAutoFit/>
          </a:bodyPr>
          <a:lstStyle/>
          <a:p>
            <a:pPr algn="ctr"/>
            <a:r>
              <a:rPr lang="en-US" sz="2000" dirty="0">
                <a:solidFill>
                  <a:schemeClr val="accent1"/>
                </a:solidFill>
                <a:effectLst>
                  <a:outerShdw blurRad="38100" dist="38100" dir="2700000" algn="tl">
                    <a:srgbClr val="000000">
                      <a:alpha val="43137"/>
                    </a:srgbClr>
                  </a:outerShdw>
                </a:effectLst>
              </a:rPr>
              <a:t>Recall  of Null hypothesis </a:t>
            </a:r>
            <a:endParaRPr lang="en-CA" sz="2000" dirty="0">
              <a:solidFill>
                <a:schemeClr val="accent1"/>
              </a:solidFill>
            </a:endParaRPr>
          </a:p>
        </p:txBody>
      </p:sp>
      <p:sp>
        <p:nvSpPr>
          <p:cNvPr id="10" name="TextBox 9">
            <a:extLst>
              <a:ext uri="{FF2B5EF4-FFF2-40B4-BE49-F238E27FC236}">
                <a16:creationId xmlns:a16="http://schemas.microsoft.com/office/drawing/2014/main" id="{A39DF959-4BB5-4CAC-4C02-AF80DBF42959}"/>
              </a:ext>
            </a:extLst>
          </p:cNvPr>
          <p:cNvSpPr txBox="1"/>
          <p:nvPr/>
        </p:nvSpPr>
        <p:spPr>
          <a:xfrm>
            <a:off x="1058779" y="2761781"/>
            <a:ext cx="10074442" cy="3262432"/>
          </a:xfrm>
          <a:prstGeom prst="rect">
            <a:avLst/>
          </a:prstGeom>
          <a:solidFill>
            <a:schemeClr val="bg1"/>
          </a:solidFill>
          <a:ln>
            <a:solidFill>
              <a:schemeClr val="tx2"/>
            </a:solidFill>
          </a:ln>
        </p:spPr>
        <p:txBody>
          <a:bodyPr wrap="square">
            <a:spAutoFit/>
          </a:bodyPr>
          <a:lstStyle/>
          <a:p>
            <a:r>
              <a:rPr lang="en-US" sz="2000" b="1" dirty="0">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highlight>
                  <a:srgbClr val="008080"/>
                </a:highlight>
              </a:rPr>
              <a:t>Confidence Level  =  0.95</a:t>
            </a:r>
          </a:p>
          <a:p>
            <a:r>
              <a:rPr lang="en-US" sz="2000" dirty="0">
                <a:effectLst>
                  <a:outerShdw blurRad="38100" dist="38100" dir="2700000" algn="tl">
                    <a:srgbClr val="000000">
                      <a:alpha val="43137"/>
                    </a:srgbClr>
                  </a:outerShdw>
                </a:effectLst>
              </a:rPr>
              <a:t>	</a:t>
            </a:r>
            <a:r>
              <a:rPr lang="en-US" sz="2000" dirty="0">
                <a:effectLst>
                  <a:outerShdw blurRad="38100" dist="38100" dir="2700000" algn="tl">
                    <a:srgbClr val="000000">
                      <a:alpha val="43137"/>
                    </a:srgbClr>
                  </a:outerShdw>
                </a:effectLst>
                <a:highlight>
                  <a:srgbClr val="008080"/>
                </a:highlight>
              </a:rPr>
              <a:t>Significant level  =  0.5    </a:t>
            </a:r>
          </a:p>
          <a:p>
            <a:r>
              <a:rPr lang="en-US" sz="2400" b="1" dirty="0">
                <a:effectLst>
                  <a:outerShdw blurRad="38100" dist="38100" dir="2700000" algn="tl">
                    <a:srgbClr val="000000">
                      <a:alpha val="43137"/>
                    </a:srgbClr>
                  </a:outerShdw>
                </a:effectLst>
              </a:rPr>
              <a:t>   	            and </a:t>
            </a:r>
          </a:p>
          <a:p>
            <a:r>
              <a:rPr lang="en-US" sz="2400" b="1" dirty="0">
                <a:solidFill>
                  <a:schemeClr val="accent2">
                    <a:lumMod val="60000"/>
                    <a:lumOff val="40000"/>
                  </a:schemeClr>
                </a:solidFill>
                <a:effectLst>
                  <a:outerShdw blurRad="38100" dist="38100" dir="2700000" algn="tl">
                    <a:srgbClr val="000000">
                      <a:alpha val="43137"/>
                    </a:srgbClr>
                  </a:outerShdw>
                </a:effectLst>
              </a:rPr>
              <a:t>	P-value  =  0.75</a:t>
            </a:r>
          </a:p>
          <a:p>
            <a:endParaRPr lang="en-US" dirty="0">
              <a:effectLst>
                <a:outerShdw blurRad="38100" dist="38100" dir="2700000" algn="tl">
                  <a:srgbClr val="000000">
                    <a:alpha val="43137"/>
                  </a:srgbClr>
                </a:outerShdw>
              </a:effectLst>
              <a:highlight>
                <a:srgbClr val="808080"/>
              </a:highlight>
            </a:endParaRPr>
          </a:p>
          <a:p>
            <a:endParaRPr lang="en-US" sz="10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Because the </a:t>
            </a:r>
            <a:r>
              <a:rPr lang="en-US" b="1" dirty="0">
                <a:solidFill>
                  <a:schemeClr val="accent2">
                    <a:lumMod val="60000"/>
                    <a:lumOff val="40000"/>
                  </a:schemeClr>
                </a:solidFill>
                <a:effectLst>
                  <a:outerShdw blurRad="38100" dist="38100" dir="2700000" algn="tl">
                    <a:srgbClr val="000000">
                      <a:alpha val="43137"/>
                    </a:srgbClr>
                  </a:outerShdw>
                </a:effectLst>
              </a:rPr>
              <a:t>P-value (0.75) </a:t>
            </a:r>
            <a:r>
              <a:rPr lang="en-US" b="1" dirty="0">
                <a:effectLst>
                  <a:outerShdw blurRad="38100" dist="38100" dir="2700000" algn="tl">
                    <a:srgbClr val="000000">
                      <a:alpha val="43137"/>
                    </a:srgbClr>
                  </a:outerShdw>
                </a:effectLst>
              </a:rPr>
              <a:t>is significantly greater than the significant level </a:t>
            </a:r>
            <a:r>
              <a:rPr lang="en-US" b="1" dirty="0">
                <a:solidFill>
                  <a:schemeClr val="accent2">
                    <a:lumMod val="60000"/>
                    <a:lumOff val="40000"/>
                  </a:schemeClr>
                </a:solidFill>
                <a:effectLst>
                  <a:outerShdw blurRad="38100" dist="38100" dir="2700000" algn="tl">
                    <a:srgbClr val="000000">
                      <a:alpha val="43137"/>
                    </a:srgbClr>
                  </a:outerShdw>
                </a:effectLst>
              </a:rPr>
              <a:t>(0.05), </a:t>
            </a:r>
            <a:r>
              <a:rPr lang="en-US" b="1" dirty="0">
                <a:effectLst>
                  <a:outerShdw blurRad="38100" dist="38100" dir="2700000" algn="tl">
                    <a:srgbClr val="000000">
                      <a:alpha val="43137"/>
                    </a:srgbClr>
                  </a:outerShdw>
                </a:effectLst>
              </a:rPr>
              <a:t>we fail to reject the Null hypothesis that state that the predictor's co-efficient </a:t>
            </a:r>
            <a:r>
              <a:rPr lang="el-GR" b="1" dirty="0">
                <a:effectLst>
                  <a:outerShdw blurRad="38100" dist="38100" dir="2700000" algn="tl">
                    <a:srgbClr val="000000">
                      <a:alpha val="43137"/>
                    </a:srgbClr>
                  </a:outerShdw>
                </a:effectLst>
              </a:rPr>
              <a:t>β</a:t>
            </a:r>
            <a:r>
              <a:rPr lang="en-US" b="1" dirty="0">
                <a:effectLst>
                  <a:outerShdw blurRad="38100" dist="38100" dir="2700000" algn="tl">
                    <a:srgbClr val="000000">
                      <a:alpha val="43137"/>
                    </a:srgbClr>
                  </a:outerShdw>
                </a:effectLst>
              </a:rPr>
              <a:t> is zero and not statistically significant.</a:t>
            </a:r>
          </a:p>
          <a:p>
            <a:r>
              <a:rPr lang="en-US" b="1" dirty="0">
                <a:effectLst>
                  <a:outerShdw blurRad="38100" dist="38100" dir="2700000" algn="tl">
                    <a:srgbClr val="000000">
                      <a:alpha val="43137"/>
                    </a:srgbClr>
                  </a:outerShdw>
                </a:effectLst>
              </a:rPr>
              <a:t> 	Therefore, we have enough to support the null hypothesis that the model is not significantly significant </a:t>
            </a:r>
            <a:endParaRPr lang="en-CA"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768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418FBA-41A1-F7CF-4567-A250F7E355A7}"/>
              </a:ext>
            </a:extLst>
          </p:cNvPr>
          <p:cNvSpPr txBox="1"/>
          <p:nvPr/>
        </p:nvSpPr>
        <p:spPr>
          <a:xfrm>
            <a:off x="2333624" y="104775"/>
            <a:ext cx="7191375" cy="707886"/>
          </a:xfrm>
          <a:prstGeom prst="rect">
            <a:avLst/>
          </a:prstGeom>
          <a:solidFill>
            <a:schemeClr val="bg1"/>
          </a:solidFill>
          <a:ln>
            <a:solidFill>
              <a:schemeClr val="bg1"/>
            </a:solidFill>
          </a:ln>
        </p:spPr>
        <p:txBody>
          <a:bodyPr wrap="square">
            <a:spAutoFit/>
          </a:bodyPr>
          <a:lstStyle/>
          <a:p>
            <a:pPr algn="ctr"/>
            <a:r>
              <a:rPr lang="en-US" sz="2000" dirty="0">
                <a:solidFill>
                  <a:schemeClr val="accent2">
                    <a:lumMod val="60000"/>
                    <a:lumOff val="40000"/>
                  </a:schemeClr>
                </a:solidFill>
                <a:effectLst>
                  <a:outerShdw blurRad="38100" dist="38100" dir="2700000" algn="tl">
                    <a:srgbClr val="000000">
                      <a:alpha val="43137"/>
                    </a:srgbClr>
                  </a:outerShdw>
                </a:effectLst>
              </a:rPr>
              <a:t>What other two (2) variables would you include to help increase the accuracy of your model? Please explain your answers.</a:t>
            </a:r>
            <a:endParaRPr lang="en-CA" sz="2000" dirty="0">
              <a:solidFill>
                <a:schemeClr val="accent2">
                  <a:lumMod val="60000"/>
                  <a:lumOff val="40000"/>
                </a:schemeClr>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B6B26CCA-18A8-2D1E-1DC3-5C54D3167D21}"/>
              </a:ext>
            </a:extLst>
          </p:cNvPr>
          <p:cNvSpPr txBox="1"/>
          <p:nvPr/>
        </p:nvSpPr>
        <p:spPr>
          <a:xfrm>
            <a:off x="256674" y="1612152"/>
            <a:ext cx="11678652" cy="3046988"/>
          </a:xfrm>
          <a:prstGeom prst="rect">
            <a:avLst/>
          </a:prstGeom>
          <a:solidFill>
            <a:schemeClr val="bg1"/>
          </a:solidFill>
          <a:ln>
            <a:solidFill>
              <a:schemeClr val="bg1"/>
            </a:solidFill>
          </a:ln>
        </p:spPr>
        <p:txBody>
          <a:bodyPr wrap="square">
            <a:spAutoFit/>
          </a:bodyPr>
          <a:lstStyle/>
          <a:p>
            <a:r>
              <a:rPr lang="en-CA" sz="2400" dirty="0">
                <a:effectLst>
                  <a:outerShdw blurRad="38100" dist="38100" dir="2700000" algn="tl">
                    <a:srgbClr val="000000">
                      <a:alpha val="43137"/>
                    </a:srgbClr>
                  </a:outerShdw>
                </a:effectLst>
              </a:rPr>
              <a:t>	From my analysis, it shows that the dividend is not a good predictor, we could not estimate the Y using X, therefore, there will need to improve the accuracy because the dividend is not a good predictor.</a:t>
            </a:r>
          </a:p>
          <a:p>
            <a:r>
              <a:rPr lang="en-CA" sz="2400" dirty="0">
                <a:effectLst>
                  <a:outerShdw blurRad="38100" dist="38100" dir="2700000" algn="tl">
                    <a:srgbClr val="000000">
                      <a:alpha val="43137"/>
                    </a:srgbClr>
                  </a:outerShdw>
                </a:effectLst>
              </a:rPr>
              <a:t>The other two variables that we can include to improve the accuracy are </a:t>
            </a:r>
          </a:p>
          <a:p>
            <a:pPr marL="457200" indent="-457200">
              <a:buAutoNum type="arabicPeriod"/>
            </a:pPr>
            <a:r>
              <a:rPr lang="en-CA" sz="2400" dirty="0">
                <a:solidFill>
                  <a:schemeClr val="accent2">
                    <a:lumMod val="60000"/>
                    <a:lumOff val="40000"/>
                  </a:schemeClr>
                </a:solidFill>
                <a:effectLst>
                  <a:outerShdw blurRad="38100" dist="38100" dir="2700000" algn="tl">
                    <a:srgbClr val="000000">
                      <a:alpha val="43137"/>
                    </a:srgbClr>
                  </a:outerShdw>
                </a:effectLst>
              </a:rPr>
              <a:t>debt_to_equity</a:t>
            </a:r>
          </a:p>
          <a:p>
            <a:pPr marL="457200" indent="-457200">
              <a:buAutoNum type="arabicPeriod"/>
            </a:pPr>
            <a:r>
              <a:rPr lang="en-CA" sz="2400" dirty="0">
                <a:solidFill>
                  <a:schemeClr val="accent2">
                    <a:lumMod val="60000"/>
                    <a:lumOff val="40000"/>
                  </a:schemeClr>
                </a:solidFill>
                <a:effectLst>
                  <a:outerShdw blurRad="38100" dist="38100" dir="2700000" algn="tl">
                    <a:srgbClr val="000000">
                      <a:alpha val="43137"/>
                    </a:srgbClr>
                  </a:outerShdw>
                </a:effectLst>
              </a:rPr>
              <a:t>marketcap</a:t>
            </a:r>
          </a:p>
          <a:p>
            <a:r>
              <a:rPr lang="en-CA" sz="2400" dirty="0">
                <a:effectLst>
                  <a:outerShdw blurRad="38100" dist="38100" dir="2700000" algn="tl">
                    <a:srgbClr val="000000">
                      <a:alpha val="43137"/>
                    </a:srgbClr>
                  </a:outerShdw>
                </a:effectLst>
              </a:rPr>
              <a:t>	 These two variables will help to improve the curacy because they are numerical, and there will be correlation and linearity between the variables </a:t>
            </a:r>
          </a:p>
        </p:txBody>
      </p:sp>
    </p:spTree>
    <p:extLst>
      <p:ext uri="{BB962C8B-B14F-4D97-AF65-F5344CB8AC3E}">
        <p14:creationId xmlns:p14="http://schemas.microsoft.com/office/powerpoint/2010/main" val="199016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DBAF-68F5-56A2-7C09-B30CFC02B9FB}"/>
              </a:ext>
            </a:extLst>
          </p:cNvPr>
          <p:cNvSpPr>
            <a:spLocks noGrp="1"/>
          </p:cNvSpPr>
          <p:nvPr>
            <p:ph type="title"/>
          </p:nvPr>
        </p:nvSpPr>
        <p:spPr>
          <a:xfrm>
            <a:off x="419098" y="1085850"/>
            <a:ext cx="11353801" cy="5172074"/>
          </a:xfrm>
          <a:solidFill>
            <a:schemeClr val="bg1"/>
          </a:solidFill>
          <a:ln>
            <a:solidFill>
              <a:schemeClr val="bg1"/>
            </a:solidFill>
          </a:ln>
        </p:spPr>
        <p:txBody>
          <a:bodyPr>
            <a:noAutofit/>
          </a:bodyPr>
          <a:lstStyle/>
          <a:p>
            <a:pPr>
              <a:lnSpc>
                <a:spcPct val="200000"/>
              </a:lnSpc>
            </a:pPr>
            <a:r>
              <a:rPr lang="en-US" sz="800" dirty="0">
                <a:effectLst/>
              </a:rPr>
              <a:t>library(</a:t>
            </a:r>
            <a:r>
              <a:rPr lang="en-US" sz="800" dirty="0" err="1">
                <a:effectLst/>
              </a:rPr>
              <a:t>readxl</a:t>
            </a:r>
            <a:r>
              <a:rPr lang="en-US" sz="800" dirty="0">
                <a:effectLst/>
              </a:rPr>
              <a:t>)</a:t>
            </a:r>
            <a:br>
              <a:rPr lang="en-US" sz="800" dirty="0">
                <a:effectLst/>
              </a:rPr>
            </a:br>
            <a:r>
              <a:rPr lang="en-US" sz="800" dirty="0" err="1">
                <a:effectLst/>
              </a:rPr>
              <a:t>ols_stock</a:t>
            </a:r>
            <a:r>
              <a:rPr lang="en-US" sz="800" dirty="0">
                <a:effectLst/>
              </a:rPr>
              <a:t> &lt;- </a:t>
            </a:r>
            <a:r>
              <a:rPr lang="en-US" sz="800" dirty="0" err="1">
                <a:effectLst/>
              </a:rPr>
              <a:t>read_excel</a:t>
            </a:r>
            <a:r>
              <a:rPr lang="en-US" sz="800" dirty="0">
                <a:effectLst/>
              </a:rPr>
              <a:t>("C:/Users/Ramsey Abdul/Downloads/ols_stock.xls")</a:t>
            </a:r>
            <a:br>
              <a:rPr lang="en-US" sz="800" dirty="0">
                <a:effectLst/>
              </a:rPr>
            </a:br>
            <a:r>
              <a:rPr lang="en-US" sz="800" dirty="0">
                <a:effectLst/>
              </a:rPr>
              <a:t>View(</a:t>
            </a:r>
            <a:r>
              <a:rPr lang="en-US" sz="800" dirty="0" err="1">
                <a:effectLst/>
              </a:rPr>
              <a:t>ols_stock</a:t>
            </a:r>
            <a:r>
              <a:rPr lang="en-US" sz="800" dirty="0">
                <a:effectLst/>
              </a:rPr>
              <a:t>)</a:t>
            </a:r>
            <a:br>
              <a:rPr lang="en-US" sz="800" dirty="0">
                <a:effectLst/>
              </a:rPr>
            </a:br>
            <a:r>
              <a:rPr lang="en-US" sz="800" dirty="0">
                <a:effectLst/>
              </a:rPr>
              <a:t>#load Libraries</a:t>
            </a:r>
            <a:br>
              <a:rPr lang="en-US" sz="800" dirty="0">
                <a:effectLst/>
              </a:rPr>
            </a:br>
            <a:r>
              <a:rPr lang="en-US" sz="800" dirty="0">
                <a:effectLst/>
              </a:rPr>
              <a:t>library(ggplot2)</a:t>
            </a:r>
            <a:br>
              <a:rPr lang="en-US" sz="800" dirty="0">
                <a:effectLst/>
              </a:rPr>
            </a:br>
            <a:r>
              <a:rPr lang="en-US" sz="800" dirty="0">
                <a:effectLst/>
              </a:rPr>
              <a:t>library(</a:t>
            </a:r>
            <a:r>
              <a:rPr lang="en-US" sz="800" dirty="0" err="1">
                <a:effectLst/>
              </a:rPr>
              <a:t>dplyr</a:t>
            </a:r>
            <a:r>
              <a:rPr lang="en-US" sz="800" dirty="0">
                <a:effectLst/>
              </a:rPr>
              <a:t>)</a:t>
            </a:r>
            <a:br>
              <a:rPr lang="en-US" sz="800" dirty="0">
                <a:effectLst/>
              </a:rPr>
            </a:br>
            <a:r>
              <a:rPr lang="en-US" sz="800" dirty="0">
                <a:effectLst/>
              </a:rPr>
              <a:t>#Dataset Review</a:t>
            </a:r>
            <a:br>
              <a:rPr lang="en-US" sz="800" dirty="0">
                <a:effectLst/>
              </a:rPr>
            </a:br>
            <a:r>
              <a:rPr lang="en-US" sz="800" dirty="0">
                <a:effectLst/>
              </a:rPr>
              <a:t>str(</a:t>
            </a:r>
            <a:r>
              <a:rPr lang="en-US" sz="800" dirty="0" err="1">
                <a:effectLst/>
              </a:rPr>
              <a:t>ols_stock</a:t>
            </a:r>
            <a:r>
              <a:rPr lang="en-US" sz="800" dirty="0">
                <a:effectLst/>
              </a:rPr>
              <a:t>)</a:t>
            </a:r>
            <a:br>
              <a:rPr lang="en-US" sz="800" dirty="0">
                <a:effectLst/>
              </a:rPr>
            </a:br>
            <a:r>
              <a:rPr lang="en-US" sz="800" dirty="0" err="1">
                <a:effectLst/>
              </a:rPr>
              <a:t>ggplot</a:t>
            </a:r>
            <a:r>
              <a:rPr lang="en-US" sz="800" dirty="0">
                <a:effectLst/>
              </a:rPr>
              <a:t>(</a:t>
            </a:r>
            <a:r>
              <a:rPr lang="en-US" sz="800" dirty="0" err="1">
                <a:effectLst/>
              </a:rPr>
              <a:t>ols_stock</a:t>
            </a:r>
            <a:r>
              <a:rPr lang="en-US" sz="800" dirty="0">
                <a:effectLst/>
              </a:rPr>
              <a:t>, </a:t>
            </a:r>
            <a:r>
              <a:rPr lang="en-US" sz="800" dirty="0" err="1">
                <a:effectLst/>
              </a:rPr>
              <a:t>aes</a:t>
            </a:r>
            <a:r>
              <a:rPr lang="en-US" sz="800" dirty="0">
                <a:effectLst/>
              </a:rPr>
              <a:t>(x = dividend, y = </a:t>
            </a:r>
            <a:r>
              <a:rPr lang="en-US" sz="800" dirty="0" err="1">
                <a:effectLst/>
              </a:rPr>
              <a:t>stock_return_scaled</a:t>
            </a:r>
            <a:r>
              <a:rPr lang="en-US" sz="800" dirty="0">
                <a:effectLst/>
              </a:rPr>
              <a:t>))+ </a:t>
            </a:r>
            <a:br>
              <a:rPr lang="en-US" sz="800" dirty="0">
                <a:effectLst/>
              </a:rPr>
            </a:br>
            <a:r>
              <a:rPr lang="en-US" sz="800" dirty="0">
                <a:effectLst/>
              </a:rPr>
              <a:t>  </a:t>
            </a:r>
            <a:r>
              <a:rPr lang="en-US" sz="800" dirty="0" err="1">
                <a:effectLst/>
              </a:rPr>
              <a:t>geom_point</a:t>
            </a:r>
            <a:r>
              <a:rPr lang="en-US" sz="800" dirty="0">
                <a:effectLst/>
              </a:rPr>
              <a:t>(</a:t>
            </a:r>
            <a:r>
              <a:rPr lang="en-US" sz="800" dirty="0" err="1">
                <a:effectLst/>
              </a:rPr>
              <a:t>colour</a:t>
            </a:r>
            <a:r>
              <a:rPr lang="en-US" sz="800" dirty="0">
                <a:effectLst/>
              </a:rPr>
              <a:t> = "red") + </a:t>
            </a:r>
            <a:r>
              <a:rPr lang="en-US" sz="800" dirty="0" err="1">
                <a:effectLst/>
              </a:rPr>
              <a:t>geom_smooth</a:t>
            </a:r>
            <a:r>
              <a:rPr lang="en-US" sz="800" dirty="0">
                <a:effectLst/>
              </a:rPr>
              <a:t>(method = "</a:t>
            </a:r>
            <a:r>
              <a:rPr lang="en-US" sz="800" dirty="0" err="1">
                <a:effectLst/>
              </a:rPr>
              <a:t>lm</a:t>
            </a:r>
            <a:r>
              <a:rPr lang="en-US" sz="800" dirty="0">
                <a:effectLst/>
              </a:rPr>
              <a:t>", fill = NA) +</a:t>
            </a:r>
            <a:br>
              <a:rPr lang="en-US" sz="800" dirty="0">
                <a:effectLst/>
              </a:rPr>
            </a:br>
            <a:r>
              <a:rPr lang="en-US" sz="800" dirty="0">
                <a:effectLst/>
              </a:rPr>
              <a:t>  labs(title = "Original Model",</a:t>
            </a:r>
            <a:br>
              <a:rPr lang="en-US" sz="800" dirty="0">
                <a:effectLst/>
              </a:rPr>
            </a:br>
            <a:r>
              <a:rPr lang="en-US" sz="800" dirty="0">
                <a:effectLst/>
              </a:rPr>
              <a:t>       x = "dividend",</a:t>
            </a:r>
            <a:br>
              <a:rPr lang="en-US" sz="800" dirty="0">
                <a:effectLst/>
              </a:rPr>
            </a:br>
            <a:r>
              <a:rPr lang="en-US" sz="800" dirty="0">
                <a:effectLst/>
              </a:rPr>
              <a:t>       y = "</a:t>
            </a:r>
            <a:r>
              <a:rPr lang="en-US" sz="800" dirty="0" err="1">
                <a:effectLst/>
              </a:rPr>
              <a:t>stock_return_scaled</a:t>
            </a:r>
            <a:r>
              <a:rPr lang="en-US" sz="800" dirty="0">
                <a:effectLst/>
              </a:rPr>
              <a:t>")</a:t>
            </a:r>
            <a:br>
              <a:rPr lang="en-US" sz="800" dirty="0">
                <a:effectLst/>
              </a:rPr>
            </a:br>
            <a:r>
              <a:rPr lang="en-US" sz="800" dirty="0">
                <a:effectLst/>
              </a:rPr>
              <a:t>#Simple regression model</a:t>
            </a:r>
            <a:br>
              <a:rPr lang="en-US" sz="800" dirty="0">
                <a:effectLst/>
              </a:rPr>
            </a:br>
            <a:r>
              <a:rPr lang="en-US" sz="800" dirty="0" err="1">
                <a:effectLst/>
              </a:rPr>
              <a:t>simple.fit</a:t>
            </a:r>
            <a:r>
              <a:rPr lang="en-US" sz="800" dirty="0">
                <a:effectLst/>
              </a:rPr>
              <a:t>&lt;-</a:t>
            </a:r>
            <a:r>
              <a:rPr lang="en-US" sz="800" dirty="0" err="1">
                <a:effectLst/>
              </a:rPr>
              <a:t>lm</a:t>
            </a:r>
            <a:r>
              <a:rPr lang="en-US" sz="800" dirty="0">
                <a:effectLst/>
              </a:rPr>
              <a:t>(</a:t>
            </a:r>
            <a:r>
              <a:rPr lang="en-US" sz="800" dirty="0" err="1">
                <a:effectLst/>
              </a:rPr>
              <a:t>stock_return_scaled~dividend</a:t>
            </a:r>
            <a:r>
              <a:rPr lang="en-US" sz="800" dirty="0">
                <a:effectLst/>
              </a:rPr>
              <a:t>, data=</a:t>
            </a:r>
            <a:r>
              <a:rPr lang="en-US" sz="800" dirty="0" err="1">
                <a:effectLst/>
              </a:rPr>
              <a:t>ols_stock</a:t>
            </a:r>
            <a:r>
              <a:rPr lang="en-US" sz="800" dirty="0">
                <a:effectLst/>
              </a:rPr>
              <a:t>)</a:t>
            </a:r>
            <a:br>
              <a:rPr lang="en-US" sz="800" dirty="0">
                <a:effectLst/>
              </a:rPr>
            </a:br>
            <a:r>
              <a:rPr lang="en-US" sz="800" dirty="0" err="1">
                <a:effectLst/>
              </a:rPr>
              <a:t>LinearModel</a:t>
            </a:r>
            <a:r>
              <a:rPr lang="en-US" sz="800" dirty="0">
                <a:effectLst/>
              </a:rPr>
              <a:t>&lt;-</a:t>
            </a:r>
            <a:r>
              <a:rPr lang="en-US" sz="800" dirty="0" err="1">
                <a:effectLst/>
              </a:rPr>
              <a:t>simple.fit</a:t>
            </a:r>
            <a:br>
              <a:rPr lang="en-US" sz="800" dirty="0">
                <a:effectLst/>
              </a:rPr>
            </a:br>
            <a:r>
              <a:rPr lang="en-US" sz="800" dirty="0">
                <a:effectLst/>
              </a:rPr>
              <a:t>summary(</a:t>
            </a:r>
            <a:r>
              <a:rPr lang="en-US" sz="800" dirty="0" err="1">
                <a:effectLst/>
              </a:rPr>
              <a:t>LinearModel</a:t>
            </a:r>
            <a:r>
              <a:rPr lang="en-US" sz="800" dirty="0">
                <a:effectLst/>
              </a:rPr>
              <a:t>)</a:t>
            </a:r>
            <a:br>
              <a:rPr lang="en-US" sz="800" dirty="0">
                <a:effectLst/>
              </a:rPr>
            </a:br>
            <a:r>
              <a:rPr lang="en-US" sz="800" dirty="0">
                <a:effectLst/>
              </a:rPr>
              <a:t>#Prediction</a:t>
            </a:r>
            <a:br>
              <a:rPr lang="en-US" sz="800" dirty="0">
                <a:effectLst/>
              </a:rPr>
            </a:br>
            <a:r>
              <a:rPr lang="en-US" sz="800" dirty="0" err="1">
                <a:effectLst/>
              </a:rPr>
              <a:t>newdata</a:t>
            </a:r>
            <a:r>
              <a:rPr lang="en-US" sz="800" dirty="0">
                <a:effectLst/>
              </a:rPr>
              <a:t> = </a:t>
            </a:r>
            <a:r>
              <a:rPr lang="en-US" sz="800" dirty="0" err="1">
                <a:effectLst/>
              </a:rPr>
              <a:t>data.frame</a:t>
            </a:r>
            <a:r>
              <a:rPr lang="en-US" sz="800" dirty="0">
                <a:effectLst/>
              </a:rPr>
              <a:t>(dividend=10000) # wrap the parameter </a:t>
            </a:r>
            <a:br>
              <a:rPr lang="en-US" sz="800" dirty="0">
                <a:effectLst/>
              </a:rPr>
            </a:br>
            <a:r>
              <a:rPr lang="en-US" sz="800" dirty="0">
                <a:effectLst/>
              </a:rPr>
              <a:t>predict(</a:t>
            </a:r>
            <a:r>
              <a:rPr lang="en-US" sz="800" dirty="0" err="1">
                <a:effectLst/>
              </a:rPr>
              <a:t>LinearModel</a:t>
            </a:r>
            <a:r>
              <a:rPr lang="en-US" sz="800" dirty="0">
                <a:effectLst/>
              </a:rPr>
              <a:t>, </a:t>
            </a:r>
            <a:r>
              <a:rPr lang="en-US" sz="800" dirty="0" err="1">
                <a:effectLst/>
              </a:rPr>
              <a:t>newdata</a:t>
            </a:r>
            <a:r>
              <a:rPr lang="en-US" sz="800" dirty="0">
                <a:effectLst/>
              </a:rPr>
              <a:t>) # apply predict</a:t>
            </a:r>
          </a:p>
        </p:txBody>
      </p:sp>
      <p:sp>
        <p:nvSpPr>
          <p:cNvPr id="3" name="TextBox 2">
            <a:extLst>
              <a:ext uri="{FF2B5EF4-FFF2-40B4-BE49-F238E27FC236}">
                <a16:creationId xmlns:a16="http://schemas.microsoft.com/office/drawing/2014/main" id="{D8A243F6-9766-AFF2-C8AF-E41B16CDE7D4}"/>
              </a:ext>
            </a:extLst>
          </p:cNvPr>
          <p:cNvSpPr txBox="1"/>
          <p:nvPr/>
        </p:nvSpPr>
        <p:spPr>
          <a:xfrm>
            <a:off x="2500312" y="133351"/>
            <a:ext cx="7191375" cy="584775"/>
          </a:xfrm>
          <a:prstGeom prst="rect">
            <a:avLst/>
          </a:prstGeom>
          <a:solidFill>
            <a:schemeClr val="bg1"/>
          </a:solidFill>
          <a:ln>
            <a:solidFill>
              <a:schemeClr val="bg1"/>
            </a:solidFill>
          </a:ln>
        </p:spPr>
        <p:txBody>
          <a:bodyPr wrap="square">
            <a:spAutoFit/>
          </a:bodyPr>
          <a:lstStyle/>
          <a:p>
            <a:pPr algn="ctr"/>
            <a:r>
              <a:rPr lang="en-US" sz="3200" dirty="0">
                <a:solidFill>
                  <a:schemeClr val="accent2">
                    <a:lumMod val="60000"/>
                    <a:lumOff val="40000"/>
                  </a:schemeClr>
                </a:solidFill>
                <a:effectLst>
                  <a:outerShdw blurRad="38100" dist="38100" dir="2700000" algn="tl">
                    <a:srgbClr val="000000">
                      <a:alpha val="43137"/>
                    </a:srgbClr>
                  </a:outerShdw>
                </a:effectLst>
              </a:rPr>
              <a:t>Code Script</a:t>
            </a:r>
            <a:endParaRPr lang="en-CA" sz="3200"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494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DBAF-68F5-56A2-7C09-B30CFC02B9FB}"/>
              </a:ext>
            </a:extLst>
          </p:cNvPr>
          <p:cNvSpPr>
            <a:spLocks noGrp="1"/>
          </p:cNvSpPr>
          <p:nvPr>
            <p:ph type="title"/>
          </p:nvPr>
        </p:nvSpPr>
        <p:spPr>
          <a:xfrm>
            <a:off x="561975" y="1476377"/>
            <a:ext cx="10096500" cy="1571624"/>
          </a:xfrm>
          <a:solidFill>
            <a:schemeClr val="bg1"/>
          </a:solidFill>
          <a:ln>
            <a:solidFill>
              <a:schemeClr val="bg1"/>
            </a:solidFill>
          </a:ln>
        </p:spPr>
        <p:txBody>
          <a:bodyPr>
            <a:normAutofit/>
          </a:bodyPr>
          <a:lstStyle/>
          <a:p>
            <a:r>
              <a:rPr lang="en-US" i="1" dirty="0"/>
              <a:t>Tetikoglu F. (2022). Lecture Note, Week 12 – Linear Regression Part II</a:t>
            </a:r>
            <a:endParaRPr lang="en-CA" dirty="0"/>
          </a:p>
        </p:txBody>
      </p:sp>
    </p:spTree>
    <p:extLst>
      <p:ext uri="{BB962C8B-B14F-4D97-AF65-F5344CB8AC3E}">
        <p14:creationId xmlns:p14="http://schemas.microsoft.com/office/powerpoint/2010/main" val="1271582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7817-C4B3-A8A1-8CD4-AA808AC7E514}"/>
              </a:ext>
            </a:extLst>
          </p:cNvPr>
          <p:cNvSpPr>
            <a:spLocks noGrp="1"/>
          </p:cNvSpPr>
          <p:nvPr>
            <p:ph type="title"/>
          </p:nvPr>
        </p:nvSpPr>
        <p:spPr>
          <a:xfrm>
            <a:off x="609600" y="2278093"/>
            <a:ext cx="10096500" cy="1150907"/>
          </a:xfrm>
        </p:spPr>
        <p:txBody>
          <a:bodyPr>
            <a:normAutofit/>
          </a:bodyPr>
          <a:lstStyle/>
          <a:p>
            <a:pPr algn="ctr"/>
            <a:r>
              <a:rPr lang="en-CA" sz="4400" dirty="0"/>
              <a:t>Thank you</a:t>
            </a:r>
          </a:p>
        </p:txBody>
      </p:sp>
    </p:spTree>
    <p:extLst>
      <p:ext uri="{BB962C8B-B14F-4D97-AF65-F5344CB8AC3E}">
        <p14:creationId xmlns:p14="http://schemas.microsoft.com/office/powerpoint/2010/main" val="132190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3EF717A-1F57-2317-7C66-B0F184067EEB}"/>
              </a:ext>
            </a:extLst>
          </p:cNvPr>
          <p:cNvSpPr>
            <a:spLocks noGrp="1"/>
          </p:cNvSpPr>
          <p:nvPr>
            <p:ph type="title"/>
          </p:nvPr>
        </p:nvSpPr>
        <p:spPr>
          <a:xfrm>
            <a:off x="550863" y="1860607"/>
            <a:ext cx="5007639" cy="914400"/>
          </a:xfrm>
          <a:solidFill>
            <a:schemeClr val="bg1"/>
          </a:solidFill>
          <a:ln>
            <a:solidFill>
              <a:schemeClr val="bg1"/>
            </a:solidFill>
          </a:ln>
          <a:effectLst>
            <a:outerShdw blurRad="76200" dist="12700" dir="2700000" sy="-23000" kx="-800400" algn="bl" rotWithShape="0">
              <a:prstClr val="black">
                <a:alpha val="20000"/>
              </a:prstClr>
            </a:outerShdw>
          </a:effectLst>
        </p:spPr>
        <p:txBody>
          <a:bodyPr>
            <a:normAutofit fontScale="90000"/>
          </a:bodyPr>
          <a:lstStyle/>
          <a:p>
            <a:pPr algn="ctr"/>
            <a:r>
              <a:rPr lang="en-US" sz="4000" dirty="0">
                <a:solidFill>
                  <a:schemeClr val="accent2">
                    <a:lumMod val="60000"/>
                    <a:lumOff val="40000"/>
                  </a:schemeClr>
                </a:solidFill>
                <a:effectLst>
                  <a:outerShdw blurRad="38100" dist="38100" dir="2700000" algn="tl">
                    <a:srgbClr val="000000">
                      <a:alpha val="43137"/>
                    </a:srgbClr>
                  </a:outerShdw>
                </a:effectLst>
              </a:rPr>
              <a:t>Assignment</a:t>
            </a:r>
            <a:r>
              <a:rPr lang="en-US" sz="4000" dirty="0">
                <a:solidFill>
                  <a:schemeClr val="accent2">
                    <a:lumMod val="60000"/>
                    <a:lumOff val="40000"/>
                  </a:schemeClr>
                </a:solidFill>
              </a:rPr>
              <a:t>: </a:t>
            </a:r>
            <a:r>
              <a:rPr lang="en-US" dirty="0">
                <a:solidFill>
                  <a:schemeClr val="accent2">
                    <a:lumMod val="60000"/>
                    <a:lumOff val="40000"/>
                  </a:schemeClr>
                </a:solidFill>
              </a:rPr>
              <a:t>5</a:t>
            </a:r>
            <a:br>
              <a:rPr lang="en-US" sz="4000" dirty="0"/>
            </a:br>
            <a:r>
              <a:rPr lang="en-US" sz="2000" dirty="0">
                <a:effectLst>
                  <a:outerShdw blurRad="38100" dist="38100" dir="2700000" algn="tl">
                    <a:srgbClr val="000000">
                      <a:alpha val="43137"/>
                    </a:srgbClr>
                  </a:outerShdw>
                </a:effectLst>
              </a:rPr>
              <a:t>Linear Regression</a:t>
            </a:r>
            <a:endParaRPr lang="en-ZA" sz="2000" dirty="0">
              <a:solidFill>
                <a:schemeClr val="accent4">
                  <a:lumMod val="50000"/>
                </a:schemeClr>
              </a:solidFill>
              <a:effectLst>
                <a:outerShdw blurRad="38100" dist="38100" dir="2700000" algn="tl">
                  <a:srgbClr val="000000">
                    <a:alpha val="43137"/>
                  </a:srgbClr>
                </a:outerShdw>
              </a:effectLst>
            </a:endParaRPr>
          </a:p>
        </p:txBody>
      </p:sp>
      <p:sp>
        <p:nvSpPr>
          <p:cNvPr id="7" name="Subtitle 2">
            <a:extLst>
              <a:ext uri="{FF2B5EF4-FFF2-40B4-BE49-F238E27FC236}">
                <a16:creationId xmlns:a16="http://schemas.microsoft.com/office/drawing/2014/main" id="{6E6622AF-592E-5A4B-8883-0E2B3364E215}"/>
              </a:ext>
            </a:extLst>
          </p:cNvPr>
          <p:cNvSpPr>
            <a:spLocks noGrp="1"/>
          </p:cNvSpPr>
          <p:nvPr>
            <p:ph idx="1"/>
          </p:nvPr>
        </p:nvSpPr>
        <p:spPr>
          <a:xfrm>
            <a:off x="197784" y="2977032"/>
            <a:ext cx="6076892" cy="1370378"/>
          </a:xfrm>
        </p:spPr>
        <p:txBody>
          <a:bodyPr vert="horz" lIns="91440" tIns="45720" rIns="91440" bIns="45720" rtlCol="0" anchor="t">
            <a:noAutofit/>
          </a:bodyPr>
          <a:lstStyle/>
          <a:p>
            <a:pPr marL="270510"/>
            <a:r>
              <a:rPr lang="en-GB" sz="2250" b="1" dirty="0">
                <a:solidFill>
                  <a:schemeClr val="accent2">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PREPARED BY: </a:t>
            </a:r>
            <a:r>
              <a:rPr lang="en-GB" sz="225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Abdulrahman Ramsey Momodu</a:t>
            </a:r>
            <a:endParaRPr lang="en-CA" sz="225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GB" sz="2250" b="1" dirty="0">
                <a:solidFill>
                  <a:schemeClr val="accent2">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Student ID:</a:t>
            </a:r>
            <a:r>
              <a:rPr lang="en-GB" sz="2250" b="1"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25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100864843</a:t>
            </a:r>
            <a:endParaRPr lang="en-CA" sz="225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270510"/>
            <a:r>
              <a:rPr lang="en-GB" sz="2250" b="1" dirty="0">
                <a:solidFill>
                  <a:schemeClr val="accent2">
                    <a:lumMod val="60000"/>
                    <a:lumOff val="4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Date Submitted: </a:t>
            </a:r>
            <a:r>
              <a:rPr lang="en-GB" sz="225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04/11/2022</a:t>
            </a:r>
            <a:endParaRPr lang="en-CA" sz="2250" b="1"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Date Placeholder 6">
            <a:extLst>
              <a:ext uri="{FF2B5EF4-FFF2-40B4-BE49-F238E27FC236}">
                <a16:creationId xmlns:a16="http://schemas.microsoft.com/office/drawing/2014/main" id="{BF573B85-650F-A3D2-DF89-1EE040C90CA1}"/>
              </a:ext>
            </a:extLst>
          </p:cNvPr>
          <p:cNvSpPr>
            <a:spLocks noGrp="1"/>
          </p:cNvSpPr>
          <p:nvPr>
            <p:ph type="dt" sz="half" idx="10"/>
          </p:nvPr>
        </p:nvSpPr>
        <p:spPr>
          <a:xfrm>
            <a:off x="550863" y="6507212"/>
            <a:ext cx="2628900" cy="153888"/>
          </a:xfrm>
        </p:spPr>
        <p:txBody>
          <a:bodyPr/>
          <a:lstStyle/>
          <a:p>
            <a:fld id="{34E5FC87-03BB-438B-A4B3-C18C40C22A18}" type="datetime1">
              <a:rPr lang="en-US" smtClean="0"/>
              <a:t>12/4/2022</a:t>
            </a:fld>
            <a:endParaRPr lang="en-US" dirty="0"/>
          </a:p>
        </p:txBody>
      </p:sp>
      <p:pic>
        <p:nvPicPr>
          <p:cNvPr id="10" name="Picture 9">
            <a:extLst>
              <a:ext uri="{FF2B5EF4-FFF2-40B4-BE49-F238E27FC236}">
                <a16:creationId xmlns:a16="http://schemas.microsoft.com/office/drawing/2014/main" id="{881328D6-0210-302D-39F3-FFF00A259865}"/>
              </a:ext>
            </a:extLst>
          </p:cNvPr>
          <p:cNvPicPr>
            <a:picLocks noChangeAspect="1"/>
          </p:cNvPicPr>
          <p:nvPr/>
        </p:nvPicPr>
        <p:blipFill>
          <a:blip r:embed="rId2"/>
          <a:stretch>
            <a:fillRect/>
          </a:stretch>
        </p:blipFill>
        <p:spPr>
          <a:xfrm>
            <a:off x="6274676" y="1231233"/>
            <a:ext cx="5572903" cy="398715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2EB4920-CB30-EEC9-FD89-F5748821A30F}"/>
              </a:ext>
            </a:extLst>
          </p:cNvPr>
          <p:cNvSpPr>
            <a:spLocks noGrp="1"/>
          </p:cNvSpPr>
          <p:nvPr>
            <p:ph type="title"/>
          </p:nvPr>
        </p:nvSpPr>
        <p:spPr>
          <a:xfrm>
            <a:off x="3402410" y="135600"/>
            <a:ext cx="5387180" cy="416850"/>
          </a:xfrm>
          <a:solidFill>
            <a:schemeClr val="bg1"/>
          </a:solidFill>
          <a:ln>
            <a:solidFill>
              <a:schemeClr val="bg1"/>
            </a:solidFill>
          </a:ln>
          <a:effectLst/>
        </p:spPr>
        <p:txBody>
          <a:bodyPr>
            <a:normAutofit fontScale="90000"/>
          </a:bodyPr>
          <a:lstStyle/>
          <a:p>
            <a:pPr algn="ctr"/>
            <a:r>
              <a:rPr lang="en-US" sz="2800" dirty="0">
                <a:solidFill>
                  <a:schemeClr val="accent2">
                    <a:lumMod val="60000"/>
                    <a:lumOff val="40000"/>
                  </a:schemeClr>
                </a:solidFill>
                <a:effectLst>
                  <a:outerShdw blurRad="38100" dist="38100" dir="2700000" algn="tl">
                    <a:srgbClr val="000000">
                      <a:alpha val="43137"/>
                    </a:srgbClr>
                  </a:outerShdw>
                </a:effectLst>
              </a:rPr>
              <a:t>PROBLEM STATEMENT </a:t>
            </a:r>
          </a:p>
        </p:txBody>
      </p:sp>
      <p:sp>
        <p:nvSpPr>
          <p:cNvPr id="8" name="Title 1">
            <a:extLst>
              <a:ext uri="{FF2B5EF4-FFF2-40B4-BE49-F238E27FC236}">
                <a16:creationId xmlns:a16="http://schemas.microsoft.com/office/drawing/2014/main" id="{64111124-9180-CC72-63D0-5062966AC878}"/>
              </a:ext>
            </a:extLst>
          </p:cNvPr>
          <p:cNvSpPr txBox="1">
            <a:spLocks/>
          </p:cNvSpPr>
          <p:nvPr/>
        </p:nvSpPr>
        <p:spPr>
          <a:xfrm>
            <a:off x="457199" y="1333500"/>
            <a:ext cx="11544301" cy="3848100"/>
          </a:xfrm>
          <a:prstGeom prst="rect">
            <a:avLst/>
          </a:prstGeom>
          <a:solidFill>
            <a:schemeClr val="bg1"/>
          </a:solidFill>
          <a:ln>
            <a:solidFill>
              <a:schemeClr val="bg1"/>
            </a:solidFill>
          </a:ln>
          <a:effectLst/>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800" kern="1200">
                <a:solidFill>
                  <a:schemeClr val="tx1"/>
                </a:solidFill>
                <a:latin typeface="+mj-lt"/>
                <a:ea typeface="+mj-ea"/>
                <a:cs typeface="+mj-cs"/>
              </a:defRPr>
            </a:lvl1pPr>
          </a:lstStyle>
          <a:p>
            <a:pPr marL="457200" lvl="0" indent="-457200">
              <a:buAutoNum type="arabicPeriod"/>
            </a:pPr>
            <a:r>
              <a:rPr lang="en-US" sz="2400" dirty="0">
                <a:effectLst>
                  <a:outerShdw blurRad="38100" dist="38100" dir="2700000" algn="tl">
                    <a:srgbClr val="000000">
                      <a:alpha val="43137"/>
                    </a:srgbClr>
                  </a:outerShdw>
                </a:effectLst>
              </a:rPr>
              <a:t>Create a Hypothesis statement based on the assumption that the predictor (or independent) variable for our linear regression will be “dividend” and the dependent variable (the one we’re trying to predict) will be “stock_return_scaled”</a:t>
            </a:r>
            <a:endParaRPr lang="en-US" sz="2400" dirty="0">
              <a:solidFill>
                <a:schemeClr val="accent6">
                  <a:lumMod val="75000"/>
                </a:schemeClr>
              </a:solidFill>
              <a:effectLst>
                <a:outerShdw blurRad="38100" dist="38100" dir="2700000" algn="tl">
                  <a:srgbClr val="000000">
                    <a:alpha val="43137"/>
                  </a:srgbClr>
                </a:outerShdw>
              </a:effectLst>
            </a:endParaRPr>
          </a:p>
          <a:p>
            <a:pPr marL="457200" lvl="0" indent="-457200">
              <a:buAutoNum type="arabicPeriod"/>
            </a:pPr>
            <a:endParaRPr lang="en-US" sz="2400" dirty="0">
              <a:solidFill>
                <a:schemeClr val="accent6">
                  <a:lumMod val="75000"/>
                </a:schemeClr>
              </a:solidFill>
              <a:effectLst>
                <a:outerShdw blurRad="38100" dist="38100" dir="2700000" algn="tl">
                  <a:srgbClr val="000000">
                    <a:alpha val="43137"/>
                  </a:srgbClr>
                </a:outerShdw>
              </a:effectLst>
            </a:endParaRPr>
          </a:p>
          <a:p>
            <a:pPr marL="457200" indent="-457200">
              <a:buAutoNum type="arabicPeriod" startAt="2"/>
            </a:pPr>
            <a:r>
              <a:rPr lang="en-US" sz="2400" dirty="0">
                <a:effectLst>
                  <a:outerShdw blurRad="38100" dist="38100" dir="2700000" algn="tl">
                    <a:srgbClr val="000000">
                      <a:alpha val="43137"/>
                    </a:srgbClr>
                  </a:outerShdw>
                </a:effectLst>
              </a:rPr>
              <a:t>a. Summary of your linear regression analysis </a:t>
            </a:r>
          </a:p>
          <a:p>
            <a:r>
              <a:rPr lang="en-US" sz="2400" dirty="0">
                <a:effectLst>
                  <a:outerShdw blurRad="38100" dist="38100" dir="2700000" algn="tl">
                    <a:srgbClr val="000000">
                      <a:alpha val="43137"/>
                    </a:srgbClr>
                  </a:outerShdw>
                </a:effectLst>
              </a:rPr>
              <a:t>        b. What insights have you gained from the findings? Please explain your answers </a:t>
            </a:r>
          </a:p>
          <a:p>
            <a:r>
              <a:rPr lang="en-US" sz="2400" dirty="0">
                <a:effectLst>
                  <a:outerShdw blurRad="38100" dist="38100" dir="2700000" algn="tl">
                    <a:srgbClr val="000000">
                      <a:alpha val="43137"/>
                    </a:srgbClr>
                  </a:outerShdw>
                </a:effectLst>
              </a:rPr>
              <a:t>        c. What other two (2) variables would you include to help increase the accuracy of your 	model? Please explain your answers.</a:t>
            </a:r>
          </a:p>
          <a:p>
            <a:endParaRPr lang="en-US" sz="2400"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437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7817-C4B3-A8A1-8CD4-AA808AC7E514}"/>
              </a:ext>
            </a:extLst>
          </p:cNvPr>
          <p:cNvSpPr>
            <a:spLocks noGrp="1"/>
          </p:cNvSpPr>
          <p:nvPr>
            <p:ph type="title"/>
          </p:nvPr>
        </p:nvSpPr>
        <p:spPr>
          <a:xfrm>
            <a:off x="120315" y="942975"/>
            <a:ext cx="11951369" cy="4972050"/>
          </a:xfrm>
          <a:solidFill>
            <a:schemeClr val="bg1"/>
          </a:solidFill>
          <a:ln>
            <a:solidFill>
              <a:schemeClr val="bg1"/>
            </a:solidFill>
          </a:ln>
        </p:spPr>
        <p:txBody>
          <a:bodyPr>
            <a:noAutofit/>
          </a:bodyPr>
          <a:lstStyle/>
          <a:p>
            <a:r>
              <a:rPr lang="en-US" sz="1800" b="0" dirty="0"/>
              <a:t>We will start by stating the hypothesis statement:</a:t>
            </a:r>
            <a:br>
              <a:rPr lang="en-US" sz="1800" dirty="0"/>
            </a:br>
            <a:r>
              <a:rPr lang="en-US" sz="1800" dirty="0"/>
              <a:t>	Ho: β=0, co-efficient β of the predictor (DIVIDEND is zero and not statistically significant</a:t>
            </a:r>
            <a:br>
              <a:rPr lang="en-US" sz="1800" dirty="0"/>
            </a:br>
            <a:r>
              <a:rPr lang="en-US" sz="1800" dirty="0"/>
              <a:t>	Ha: β ≠0, co-efficient β of the predictor (DIVIDEND) is not equal to zero and is statistically significant</a:t>
            </a:r>
            <a:br>
              <a:rPr lang="en-US" sz="1800" dirty="0"/>
            </a:br>
            <a:r>
              <a:rPr lang="en-US" sz="1800" dirty="0"/>
              <a:t>Using the </a:t>
            </a:r>
            <a:r>
              <a:rPr lang="en-US" sz="1800" dirty="0" err="1"/>
              <a:t>ols_stock</a:t>
            </a:r>
            <a:r>
              <a:rPr lang="en-US" sz="1800" dirty="0"/>
              <a:t>, we will create the scatter plot to test the relationship between STOCK_RETURN_SCALED(Y-axis) and DIVIDEND (X-axis)</a:t>
            </a:r>
            <a:br>
              <a:rPr lang="en-US" sz="1800" b="0" dirty="0"/>
            </a:br>
            <a:r>
              <a:rPr lang="en-US" sz="1800" b="0" dirty="0"/>
              <a:t>We will take the significance level to be 0.05</a:t>
            </a:r>
            <a:br>
              <a:rPr lang="en-US" sz="1800" b="0" dirty="0"/>
            </a:br>
            <a:r>
              <a:rPr lang="en-US" sz="1800" b="0" dirty="0"/>
              <a:t>We will conduct the linear regression analysis using R. Linear Regression works on the assumption that both variables are correlated. 		</a:t>
            </a:r>
            <a:br>
              <a:rPr lang="en-US" sz="1800" b="0" dirty="0"/>
            </a:br>
            <a:r>
              <a:rPr lang="en-US" sz="1800" b="0" dirty="0"/>
              <a:t>We will obtain a p-value to enable us to make a conclusion on the statistical significance of the model</a:t>
            </a:r>
            <a:br>
              <a:rPr lang="en-US" sz="1800" b="0" dirty="0"/>
            </a:br>
            <a:r>
              <a:rPr lang="en-US" sz="1800" b="0" dirty="0"/>
              <a:t>t-value, P-value, and f-statistics will enable us to analyze the model from a robust perspective</a:t>
            </a:r>
          </a:p>
        </p:txBody>
      </p:sp>
      <p:sp>
        <p:nvSpPr>
          <p:cNvPr id="4" name="TextBox 3">
            <a:extLst>
              <a:ext uri="{FF2B5EF4-FFF2-40B4-BE49-F238E27FC236}">
                <a16:creationId xmlns:a16="http://schemas.microsoft.com/office/drawing/2014/main" id="{9C3A9F99-93CA-DBFD-EAD8-F8F07164A2D7}"/>
              </a:ext>
            </a:extLst>
          </p:cNvPr>
          <p:cNvSpPr txBox="1"/>
          <p:nvPr/>
        </p:nvSpPr>
        <p:spPr>
          <a:xfrm>
            <a:off x="2795338" y="128337"/>
            <a:ext cx="6104020" cy="477054"/>
          </a:xfrm>
          <a:prstGeom prst="rect">
            <a:avLst/>
          </a:prstGeom>
          <a:solidFill>
            <a:schemeClr val="bg1"/>
          </a:solidFill>
          <a:ln>
            <a:solidFill>
              <a:schemeClr val="bg1"/>
            </a:solidFill>
          </a:ln>
        </p:spPr>
        <p:txBody>
          <a:bodyPr wrap="square">
            <a:spAutoFit/>
          </a:bodyPr>
          <a:lstStyle/>
          <a:p>
            <a:pPr algn="ctr"/>
            <a:r>
              <a:rPr lang="en-US" sz="2500" b="1" dirty="0">
                <a:solidFill>
                  <a:schemeClr val="accent2">
                    <a:lumMod val="60000"/>
                    <a:lumOff val="40000"/>
                  </a:schemeClr>
                </a:solidFill>
                <a:effectLst>
                  <a:outerShdw blurRad="38100" dist="38100" dir="2700000" algn="tl">
                    <a:srgbClr val="000000">
                      <a:alpha val="43137"/>
                    </a:srgbClr>
                  </a:outerShdw>
                </a:effectLst>
              </a:rPr>
              <a:t>Summary of Linear Regression</a:t>
            </a:r>
            <a:endParaRPr lang="en-CA" sz="2500" b="1" dirty="0">
              <a:solidFill>
                <a:schemeClr val="accent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681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80BA81-C4F8-1C80-8822-D1D48CB5CC34}"/>
              </a:ext>
            </a:extLst>
          </p:cNvPr>
          <p:cNvSpPr txBox="1"/>
          <p:nvPr/>
        </p:nvSpPr>
        <p:spPr>
          <a:xfrm>
            <a:off x="256672" y="1184792"/>
            <a:ext cx="11678653" cy="4247317"/>
          </a:xfrm>
          <a:prstGeom prst="rect">
            <a:avLst/>
          </a:prstGeom>
          <a:solidFill>
            <a:schemeClr val="bg1"/>
          </a:solidFill>
          <a:ln>
            <a:solidFill>
              <a:schemeClr val="bg1"/>
            </a:solidFill>
          </a:ln>
        </p:spPr>
        <p:txBody>
          <a:bodyPr wrap="square">
            <a:spAutoFit/>
          </a:bodyPr>
          <a:lstStyle/>
          <a:p>
            <a:pPr marL="285750" indent="-285750">
              <a:buFont typeface="Wingdings" panose="05000000000000000000" pitchFamily="2" charset="2"/>
              <a:buChar char="§"/>
            </a:pPr>
            <a:r>
              <a:rPr lang="en-CA" dirty="0">
                <a:effectLst>
                  <a:outerShdw blurRad="38100" dist="38100" dir="2700000" algn="tl">
                    <a:srgbClr val="000000">
                      <a:alpha val="43137"/>
                    </a:srgbClr>
                  </a:outerShdw>
                </a:effectLst>
              </a:rPr>
              <a:t>To test the linearity or normality of the two variables, a scatter plot would be used.</a:t>
            </a:r>
          </a:p>
          <a:p>
            <a:pPr marL="285750" indent="-285750">
              <a:buFont typeface="Wingdings" panose="05000000000000000000" pitchFamily="2" charset="2"/>
              <a:buChar char="§"/>
            </a:pPr>
            <a:endParaRPr lang="en-CA"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US" dirty="0">
                <a:effectLst>
                  <a:outerShdw blurRad="38100" dist="38100" dir="2700000" algn="tl">
                    <a:srgbClr val="000000">
                      <a:alpha val="43137"/>
                    </a:srgbClr>
                  </a:outerShdw>
                </a:effectLst>
              </a:rPr>
              <a:t>We will use R to perform a Linear Regression analysis to determine the relationship or dependency between DIVIDEND and STOCK RETURN SCALED.</a:t>
            </a:r>
          </a:p>
          <a:p>
            <a:pPr marL="285750" indent="-285750">
              <a:buFont typeface="Wingdings" panose="05000000000000000000" pitchFamily="2" charset="2"/>
              <a:buChar char="§"/>
            </a:pPr>
            <a:endParaRPr lang="en-US"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US" dirty="0">
                <a:effectLst>
                  <a:outerShdw blurRad="38100" dist="38100" dir="2700000" algn="tl">
                    <a:srgbClr val="000000">
                      <a:alpha val="43137"/>
                    </a:srgbClr>
                  </a:outerShdw>
                </a:effectLst>
              </a:rPr>
              <a:t>We will draw a conclusion based on the P-value obtained from the linear regression model and compare it to the significant value (0.5) to determine how viable the model is.</a:t>
            </a:r>
          </a:p>
          <a:p>
            <a:pPr marL="285750" indent="-285750">
              <a:buFont typeface="Wingdings" panose="05000000000000000000" pitchFamily="2" charset="2"/>
              <a:buChar char="§"/>
            </a:pPr>
            <a:endParaRPr lang="en-US"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US" dirty="0">
                <a:effectLst>
                  <a:outerShdw blurRad="38100" dist="38100" dir="2700000" algn="tl">
                    <a:srgbClr val="000000">
                      <a:alpha val="43137"/>
                    </a:srgbClr>
                  </a:outerShdw>
                </a:effectLst>
              </a:rPr>
              <a:t>Test the hypothesis to know if there is a relationship between DIVIDEND and STOCK RETURN SCALED.</a:t>
            </a:r>
          </a:p>
          <a:p>
            <a:pPr marL="285750" indent="-285750">
              <a:buFont typeface="Wingdings" panose="05000000000000000000" pitchFamily="2" charset="2"/>
              <a:buChar char="§"/>
            </a:pPr>
            <a:endParaRPr lang="en-US"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US" dirty="0">
                <a:effectLst>
                  <a:outerShdw blurRad="38100" dist="38100" dir="2700000" algn="tl">
                    <a:srgbClr val="000000">
                      <a:alpha val="43137"/>
                    </a:srgbClr>
                  </a:outerShdw>
                </a:effectLst>
              </a:rPr>
              <a:t>To have a better understanding of how correlated and the linearity between the DIVIDEND and STOCK_RETURN_SCALED a scattered plot will be plotted </a:t>
            </a:r>
          </a:p>
          <a:p>
            <a:pPr marL="285750" indent="-285750">
              <a:buFont typeface="Wingdings" panose="05000000000000000000" pitchFamily="2" charset="2"/>
              <a:buChar char="§"/>
            </a:pPr>
            <a:endParaRPr lang="en-US"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US" dirty="0">
                <a:effectLst>
                  <a:outerShdw blurRad="38100" dist="38100" dir="2700000" algn="tl">
                    <a:srgbClr val="000000">
                      <a:alpha val="43137"/>
                    </a:srgbClr>
                  </a:outerShdw>
                </a:effectLst>
              </a:rPr>
              <a:t>We will obtain the p-value to enable us to draw a conclusion</a:t>
            </a:r>
          </a:p>
          <a:p>
            <a:pPr marL="285750" indent="-285750">
              <a:buFont typeface="Wingdings" panose="05000000000000000000" pitchFamily="2" charset="2"/>
              <a:buChar char="§"/>
            </a:pPr>
            <a:endParaRPr lang="en-CA"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FF71B06-D527-8D8D-C8DB-21ACC24BC117}"/>
              </a:ext>
            </a:extLst>
          </p:cNvPr>
          <p:cNvSpPr txBox="1"/>
          <p:nvPr/>
        </p:nvSpPr>
        <p:spPr>
          <a:xfrm>
            <a:off x="2713890" y="144379"/>
            <a:ext cx="6764215" cy="584775"/>
          </a:xfrm>
          <a:prstGeom prst="rect">
            <a:avLst/>
          </a:prstGeom>
          <a:solidFill>
            <a:schemeClr val="bg1"/>
          </a:solidFill>
          <a:ln>
            <a:solidFill>
              <a:schemeClr val="bg1"/>
            </a:solidFill>
          </a:ln>
        </p:spPr>
        <p:txBody>
          <a:bodyPr wrap="square" rtlCol="0">
            <a:spAutoFit/>
          </a:bodyPr>
          <a:lstStyle/>
          <a:p>
            <a:pPr algn="ctr"/>
            <a:r>
              <a:rPr lang="en-CA" sz="3200" b="1" dirty="0">
                <a:solidFill>
                  <a:schemeClr val="accent2">
                    <a:lumMod val="60000"/>
                    <a:lumOff val="40000"/>
                  </a:schemeClr>
                </a:solidFill>
              </a:rPr>
              <a:t>Rational Statement</a:t>
            </a:r>
          </a:p>
        </p:txBody>
      </p:sp>
    </p:spTree>
    <p:extLst>
      <p:ext uri="{BB962C8B-B14F-4D97-AF65-F5344CB8AC3E}">
        <p14:creationId xmlns:p14="http://schemas.microsoft.com/office/powerpoint/2010/main" val="281260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4A38816-B70E-1980-CF47-6A7A6551D5BA}"/>
              </a:ext>
            </a:extLst>
          </p:cNvPr>
          <p:cNvSpPr>
            <a:spLocks noGrp="1"/>
          </p:cNvSpPr>
          <p:nvPr>
            <p:ph type="title"/>
          </p:nvPr>
        </p:nvSpPr>
        <p:spPr>
          <a:xfrm>
            <a:off x="550863" y="88733"/>
            <a:ext cx="11090273" cy="695325"/>
          </a:xfrm>
          <a:solidFill>
            <a:schemeClr val="bg1"/>
          </a:solidFill>
          <a:ln>
            <a:solidFill>
              <a:schemeClr val="bg1"/>
            </a:solidFill>
          </a:ln>
          <a:effectLst/>
        </p:spPr>
        <p:txBody>
          <a:bodyPr>
            <a:normAutofit fontScale="90000"/>
          </a:bodyPr>
          <a:lstStyle/>
          <a:p>
            <a:pPr algn="ctr">
              <a:lnSpc>
                <a:spcPct val="100000"/>
              </a:lnSpc>
            </a:pPr>
            <a:r>
              <a:rPr lang="en-US" sz="3600" dirty="0">
                <a:solidFill>
                  <a:schemeClr val="accent2">
                    <a:lumMod val="60000"/>
                    <a:lumOff val="40000"/>
                  </a:schemeClr>
                </a:solidFill>
                <a:effectLst>
                  <a:outerShdw blurRad="38100" dist="38100" dir="2700000" algn="tl">
                    <a:srgbClr val="000000">
                      <a:alpha val="43137"/>
                    </a:srgbClr>
                  </a:outerShdw>
                </a:effectLst>
              </a:rPr>
              <a:t>Linear Regression Output</a:t>
            </a:r>
            <a:br>
              <a:rPr lang="en-US" sz="4400" dirty="0">
                <a:solidFill>
                  <a:schemeClr val="bg1">
                    <a:lumMod val="50000"/>
                  </a:schemeClr>
                </a:solidFill>
                <a:effectLst>
                  <a:outerShdw blurRad="38100" dist="38100" dir="2700000" algn="tl">
                    <a:srgbClr val="000000">
                      <a:alpha val="43137"/>
                    </a:srgbClr>
                  </a:outerShdw>
                </a:effectLst>
              </a:rPr>
            </a:br>
            <a:r>
              <a:rPr lang="en-US" sz="2000" dirty="0">
                <a:solidFill>
                  <a:schemeClr val="tx1">
                    <a:lumMod val="50000"/>
                    <a:lumOff val="50000"/>
                  </a:schemeClr>
                </a:solidFill>
              </a:rPr>
              <a:t>Simple Regression Model</a:t>
            </a:r>
            <a:endParaRPr lang="en-US" sz="4400" dirty="0">
              <a:solidFill>
                <a:schemeClr val="tx1">
                  <a:lumMod val="50000"/>
                  <a:lumOff val="50000"/>
                </a:schemeClr>
              </a:solidFill>
              <a:effectLst>
                <a:outerShdw blurRad="38100" dist="38100" dir="2700000" algn="tl">
                  <a:srgbClr val="000000">
                    <a:alpha val="43137"/>
                  </a:srgbClr>
                </a:outerShdw>
              </a:effectLst>
            </a:endParaRPr>
          </a:p>
        </p:txBody>
      </p:sp>
      <p:pic>
        <p:nvPicPr>
          <p:cNvPr id="17" name="Picture 16">
            <a:extLst>
              <a:ext uri="{FF2B5EF4-FFF2-40B4-BE49-F238E27FC236}">
                <a16:creationId xmlns:a16="http://schemas.microsoft.com/office/drawing/2014/main" id="{EFFEBE95-AB16-87AF-A872-D709DD46386A}"/>
              </a:ext>
            </a:extLst>
          </p:cNvPr>
          <p:cNvPicPr>
            <a:picLocks noChangeAspect="1"/>
          </p:cNvPicPr>
          <p:nvPr/>
        </p:nvPicPr>
        <p:blipFill>
          <a:blip r:embed="rId2"/>
          <a:stretch>
            <a:fillRect/>
          </a:stretch>
        </p:blipFill>
        <p:spPr>
          <a:xfrm>
            <a:off x="550863" y="1161308"/>
            <a:ext cx="11090273" cy="4912634"/>
          </a:xfrm>
          <a:prstGeom prst="rect">
            <a:avLst/>
          </a:prstGeom>
        </p:spPr>
      </p:pic>
    </p:spTree>
    <p:extLst>
      <p:ext uri="{BB962C8B-B14F-4D97-AF65-F5344CB8AC3E}">
        <p14:creationId xmlns:p14="http://schemas.microsoft.com/office/powerpoint/2010/main" val="329006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972DFA4-AA03-8076-99AD-C9EE3E5CBE6F}"/>
              </a:ext>
            </a:extLst>
          </p:cNvPr>
          <p:cNvSpPr>
            <a:spLocks noGrp="1"/>
          </p:cNvSpPr>
          <p:nvPr>
            <p:ph type="title"/>
          </p:nvPr>
        </p:nvSpPr>
        <p:spPr>
          <a:xfrm>
            <a:off x="1514474" y="104775"/>
            <a:ext cx="9163050" cy="676275"/>
          </a:xfrm>
          <a:solidFill>
            <a:schemeClr val="bg1"/>
          </a:solidFill>
          <a:ln>
            <a:solidFill>
              <a:schemeClr val="bg1"/>
            </a:solidFill>
          </a:ln>
          <a:effectLst/>
        </p:spPr>
        <p:txBody>
          <a:bodyPr>
            <a:normAutofit fontScale="90000"/>
          </a:bodyPr>
          <a:lstStyle/>
          <a:p>
            <a:pPr algn="ctr">
              <a:lnSpc>
                <a:spcPct val="100000"/>
              </a:lnSpc>
            </a:pPr>
            <a:r>
              <a:rPr lang="en-US" sz="3600" dirty="0">
                <a:solidFill>
                  <a:schemeClr val="accent2">
                    <a:lumMod val="60000"/>
                    <a:lumOff val="40000"/>
                  </a:schemeClr>
                </a:solidFill>
                <a:effectLst>
                  <a:outerShdw blurRad="38100" dist="38100" dir="2700000" algn="tl">
                    <a:srgbClr val="000000">
                      <a:alpha val="43137"/>
                    </a:srgbClr>
                  </a:outerShdw>
                </a:effectLst>
              </a:rPr>
              <a:t>Summary – Linear Regression</a:t>
            </a:r>
            <a:br>
              <a:rPr lang="en-US" sz="4400" dirty="0">
                <a:solidFill>
                  <a:schemeClr val="bg1">
                    <a:lumMod val="50000"/>
                  </a:schemeClr>
                </a:solidFill>
                <a:effectLst>
                  <a:outerShdw blurRad="38100" dist="38100" dir="2700000" algn="tl">
                    <a:srgbClr val="000000">
                      <a:alpha val="43137"/>
                    </a:srgbClr>
                  </a:outerShdw>
                </a:effectLst>
              </a:rPr>
            </a:br>
            <a:r>
              <a:rPr lang="en-US" sz="1600" dirty="0">
                <a:solidFill>
                  <a:schemeClr val="tx1">
                    <a:lumMod val="50000"/>
                    <a:lumOff val="50000"/>
                  </a:schemeClr>
                </a:solidFill>
                <a:effectLst>
                  <a:outerShdw blurRad="38100" dist="38100" dir="2700000" algn="tl">
                    <a:srgbClr val="000000">
                      <a:alpha val="43137"/>
                    </a:srgbClr>
                  </a:outerShdw>
                </a:effectLst>
              </a:rPr>
              <a:t>understanding the simple regression model output above  </a:t>
            </a:r>
          </a:p>
        </p:txBody>
      </p:sp>
      <p:sp>
        <p:nvSpPr>
          <p:cNvPr id="13" name="TextBox 12">
            <a:extLst>
              <a:ext uri="{FF2B5EF4-FFF2-40B4-BE49-F238E27FC236}">
                <a16:creationId xmlns:a16="http://schemas.microsoft.com/office/drawing/2014/main" id="{909E08EB-0FBC-7DA1-C7E1-6D99EBEC6191}"/>
              </a:ext>
            </a:extLst>
          </p:cNvPr>
          <p:cNvSpPr txBox="1"/>
          <p:nvPr/>
        </p:nvSpPr>
        <p:spPr>
          <a:xfrm>
            <a:off x="312820" y="1166842"/>
            <a:ext cx="11566358" cy="4154984"/>
          </a:xfrm>
          <a:prstGeom prst="rect">
            <a:avLst/>
          </a:prstGeom>
          <a:solidFill>
            <a:schemeClr val="bg1"/>
          </a:solidFill>
          <a:ln>
            <a:solidFill>
              <a:schemeClr val="bg1"/>
            </a:solidFill>
          </a:ln>
        </p:spPr>
        <p:txBody>
          <a:bodyPr wrap="square">
            <a:spAutoFit/>
          </a:bodyPr>
          <a:lstStyle/>
          <a:p>
            <a:pPr marL="342900" indent="-342900">
              <a:buFont typeface="Wingdings" panose="05000000000000000000" pitchFamily="2" charset="2"/>
              <a:buChar char="§"/>
            </a:pP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Residual</a:t>
            </a:r>
            <a:r>
              <a:rPr lang="en-US"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s:</a:t>
            </a:r>
            <a:r>
              <a:rPr lang="en-US" sz="2400" dirty="0">
                <a:effectLst>
                  <a:outerShdw blurRad="38100" dist="38100" dir="2700000" algn="tl">
                    <a:srgbClr val="000000">
                      <a:alpha val="43137"/>
                    </a:srgbClr>
                  </a:outerShdw>
                </a:effectLst>
              </a:rPr>
              <a:t> The section summarizes the residuals and the error between the model's prediction and the actual results. Lower residuals are preferable.</a:t>
            </a:r>
          </a:p>
          <a:p>
            <a:endParaRPr lang="en-CA" sz="2400" dirty="0">
              <a:effectLst>
                <a:outerShdw blurRad="38100" dist="38100" dir="2700000" algn="tl">
                  <a:srgbClr val="000000">
                    <a:alpha val="43137"/>
                  </a:srgbClr>
                </a:outerShdw>
              </a:effectLst>
            </a:endParaRPr>
          </a:p>
          <a:p>
            <a:pPr marL="342900" indent="-342900">
              <a:buFont typeface="Wingdings" panose="05000000000000000000" pitchFamily="2" charset="2"/>
              <a:buChar char="§"/>
            </a:pPr>
            <a:r>
              <a:rPr lang="en-CA" sz="2400" dirty="0">
                <a:solidFill>
                  <a:schemeClr val="accent2">
                    <a:lumMod val="60000"/>
                    <a:lumOff val="40000"/>
                  </a:schemeClr>
                </a:solidFill>
                <a:highlight>
                  <a:srgbClr val="C0C0C0"/>
                </a:highlight>
              </a:rPr>
              <a:t>Coefficients:</a:t>
            </a:r>
            <a:r>
              <a:rPr lang="en-US" sz="2400" dirty="0">
                <a:effectLst>
                  <a:outerShdw blurRad="38100" dist="38100" dir="2700000" algn="tl">
                    <a:srgbClr val="000000">
                      <a:alpha val="43137"/>
                    </a:srgbClr>
                  </a:outerShdw>
                </a:effectLst>
              </a:rPr>
              <a:t> A weight is generated for each variable and the intercept, and that weight has additional attributes such as the standard error, t-test value, and significance.</a:t>
            </a:r>
          </a:p>
          <a:p>
            <a:endParaRPr lang="en-CA" sz="2400" dirty="0">
              <a:effectLst>
                <a:outerShdw blurRad="38100" dist="38100" dir="2700000" algn="tl">
                  <a:srgbClr val="000000">
                    <a:alpha val="43137"/>
                  </a:srgbClr>
                </a:outerShdw>
              </a:effectLst>
            </a:endParaRPr>
          </a:p>
          <a:p>
            <a:pPr marL="342900" indent="-342900">
              <a:buFont typeface="Wingdings" panose="05000000000000000000" pitchFamily="2" charset="2"/>
              <a:buChar char="§"/>
            </a:pP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Estimate:</a:t>
            </a:r>
            <a:r>
              <a:rPr lang="en-US" sz="2400" dirty="0">
                <a:effectLst>
                  <a:outerShdw blurRad="38100" dist="38100" dir="2700000" algn="tl">
                    <a:srgbClr val="000000">
                      <a:alpha val="43137"/>
                    </a:srgbClr>
                  </a:outerShdw>
                </a:effectLst>
              </a:rPr>
              <a:t> This is the variable weight. In the simple regression case (one variable plus the intercept), the model predicts an increase of -12.97 for every </a:t>
            </a:r>
            <a:r>
              <a:rPr lang="en-US" sz="2400" dirty="0" err="1">
                <a:effectLst>
                  <a:outerShdw blurRad="38100" dist="38100" dir="2700000" algn="tl">
                    <a:srgbClr val="000000">
                      <a:alpha val="43137"/>
                    </a:srgbClr>
                  </a:outerShdw>
                </a:effectLst>
              </a:rPr>
              <a:t>stock_return_scaled</a:t>
            </a:r>
            <a:endParaRPr lang="en-US" sz="2400" dirty="0">
              <a:effectLst>
                <a:outerShdw blurRad="38100" dist="38100" dir="2700000" algn="tl">
                  <a:srgbClr val="000000">
                    <a:alpha val="43137"/>
                  </a:srgbClr>
                </a:outerShdw>
              </a:effectLst>
            </a:endParaRPr>
          </a:p>
          <a:p>
            <a:endParaRPr lang="en-CA" sz="2400" dirty="0">
              <a:effectLst>
                <a:outerShdw blurRad="38100" dist="38100" dir="2700000" algn="tl">
                  <a:srgbClr val="000000">
                    <a:alpha val="43137"/>
                  </a:srgbClr>
                </a:outerShdw>
              </a:effectLst>
            </a:endParaRPr>
          </a:p>
          <a:p>
            <a:pPr marL="342900" indent="-342900">
              <a:buFont typeface="Wingdings" panose="05000000000000000000" pitchFamily="2" charset="2"/>
              <a:buChar char="§"/>
            </a:pP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Std. Error:</a:t>
            </a:r>
            <a:r>
              <a:rPr lang="en-US" sz="2400" dirty="0">
                <a:effectLst>
                  <a:outerShdw blurRad="38100" dist="38100" dir="2700000" algn="tl">
                    <a:srgbClr val="000000">
                      <a:alpha val="43137"/>
                    </a:srgbClr>
                  </a:outerShdw>
                </a:effectLst>
              </a:rPr>
              <a:t> This value indicates how precisely the estimate was measured. It can only be used to compute the t-value.</a:t>
            </a:r>
            <a:endParaRPr lang="en-CA"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3806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36B3EAF-FF81-4B54-50BB-9AEB9911E86E}"/>
              </a:ext>
            </a:extLst>
          </p:cNvPr>
          <p:cNvSpPr>
            <a:spLocks noGrp="1"/>
          </p:cNvSpPr>
          <p:nvPr>
            <p:ph type="title"/>
          </p:nvPr>
        </p:nvSpPr>
        <p:spPr>
          <a:xfrm>
            <a:off x="550861" y="120668"/>
            <a:ext cx="11090273" cy="618836"/>
          </a:xfrm>
          <a:solidFill>
            <a:schemeClr val="bg1"/>
          </a:solidFill>
          <a:ln>
            <a:solidFill>
              <a:schemeClr val="bg1"/>
            </a:solidFill>
          </a:ln>
          <a:effectLst/>
        </p:spPr>
        <p:txBody>
          <a:bodyPr>
            <a:normAutofit fontScale="90000"/>
          </a:bodyPr>
          <a:lstStyle/>
          <a:p>
            <a:pPr algn="ctr"/>
            <a:r>
              <a:rPr lang="en-US" sz="4400" dirty="0">
                <a:solidFill>
                  <a:schemeClr val="accent2">
                    <a:lumMod val="60000"/>
                    <a:lumOff val="40000"/>
                  </a:schemeClr>
                </a:solidFill>
                <a:effectLst>
                  <a:outerShdw blurRad="38100" dist="38100" dir="2700000" algn="tl">
                    <a:srgbClr val="000000">
                      <a:alpha val="43137"/>
                    </a:srgbClr>
                  </a:outerShdw>
                </a:effectLst>
              </a:rPr>
              <a:t>Summary – Linear Regression </a:t>
            </a:r>
          </a:p>
        </p:txBody>
      </p:sp>
      <p:sp>
        <p:nvSpPr>
          <p:cNvPr id="11" name="TextBox 10">
            <a:extLst>
              <a:ext uri="{FF2B5EF4-FFF2-40B4-BE49-F238E27FC236}">
                <a16:creationId xmlns:a16="http://schemas.microsoft.com/office/drawing/2014/main" id="{2DEDD871-A171-F566-7F95-0D2D5EA8CFE5}"/>
              </a:ext>
            </a:extLst>
          </p:cNvPr>
          <p:cNvSpPr txBox="1"/>
          <p:nvPr/>
        </p:nvSpPr>
        <p:spPr>
          <a:xfrm>
            <a:off x="227452" y="1026435"/>
            <a:ext cx="11737092" cy="5401479"/>
          </a:xfrm>
          <a:prstGeom prst="rect">
            <a:avLst/>
          </a:prstGeom>
          <a:solidFill>
            <a:schemeClr val="bg1"/>
          </a:solidFill>
          <a:ln>
            <a:solidFill>
              <a:schemeClr val="bg1"/>
            </a:solidFill>
          </a:ln>
        </p:spPr>
        <p:txBody>
          <a:bodyPr wrap="square">
            <a:spAutoFit/>
          </a:bodyPr>
          <a:lstStyle/>
          <a:p>
            <a:pPr marL="285750" indent="-285750">
              <a:buFont typeface="Wingdings" panose="05000000000000000000" pitchFamily="2" charset="2"/>
              <a:buChar char="§"/>
            </a:pP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t-value and </a:t>
            </a:r>
            <a:r>
              <a:rPr lang="en-CA" sz="2400" dirty="0" err="1">
                <a:solidFill>
                  <a:schemeClr val="accent2">
                    <a:lumMod val="60000"/>
                    <a:lumOff val="40000"/>
                  </a:schemeClr>
                </a:solidFill>
                <a:effectLst>
                  <a:outerShdw blurRad="38100" dist="38100" dir="2700000" algn="tl">
                    <a:srgbClr val="000000">
                      <a:alpha val="43137"/>
                    </a:srgbClr>
                  </a:outerShdw>
                </a:effectLst>
                <a:highlight>
                  <a:srgbClr val="C0C0C0"/>
                </a:highlight>
              </a:rPr>
              <a:t>Pr</a:t>
            </a: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 (&gt;[t]):</a:t>
            </a:r>
            <a:r>
              <a:rPr lang="en-US" sz="2400" dirty="0">
                <a:solidFill>
                  <a:schemeClr val="accent2">
                    <a:lumMod val="60000"/>
                    <a:lumOff val="40000"/>
                  </a:schemeClr>
                </a:solidFill>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The t-value is calculated by dividing the coefficient by the standard error. It is then used to determine whether the coefficient differs significantly from zero. If it's not significant, the coefficient isn't adding anything to the model and should be dropped or investigated further. The significance level is </a:t>
            </a:r>
            <a:r>
              <a:rPr lang="en-US" sz="2400" dirty="0" err="1">
                <a:effectLst>
                  <a:outerShdw blurRad="38100" dist="38100" dir="2700000" algn="tl">
                    <a:srgbClr val="000000">
                      <a:alpha val="43137"/>
                    </a:srgbClr>
                  </a:outerShdw>
                </a:effectLst>
              </a:rPr>
              <a:t>Pr</a:t>
            </a:r>
            <a:r>
              <a:rPr lang="en-US" sz="2400" dirty="0">
                <a:effectLst>
                  <a:outerShdw blurRad="38100" dist="38100" dir="2700000" algn="tl">
                    <a:srgbClr val="000000">
                      <a:alpha val="43137"/>
                    </a:srgbClr>
                  </a:outerShdw>
                </a:effectLst>
              </a:rPr>
              <a:t> (&gt;|t|).</a:t>
            </a:r>
            <a:endParaRPr lang="en-CA" sz="2400"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Performance Measures:</a:t>
            </a:r>
            <a:r>
              <a:rPr lang="en-CA" sz="2400" dirty="0">
                <a:effectLst>
                  <a:outerShdw blurRad="38100" dist="38100" dir="2700000" algn="tl">
                    <a:srgbClr val="000000">
                      <a:alpha val="43137"/>
                    </a:srgbClr>
                  </a:outerShdw>
                </a:effectLst>
              </a:rPr>
              <a:t> Three sets of measurements are provided. </a:t>
            </a:r>
          </a:p>
          <a:p>
            <a:endParaRPr lang="en-CA" sz="1050"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CA" sz="2400" dirty="0">
                <a:effectLst>
                  <a:outerShdw blurRad="38100" dist="38100" dir="2700000" algn="tl">
                    <a:srgbClr val="000000">
                      <a:alpha val="43137"/>
                    </a:srgbClr>
                  </a:outerShdw>
                </a:effectLst>
              </a:rPr>
              <a:t> </a:t>
            </a: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Residual Standard Error:</a:t>
            </a:r>
            <a:r>
              <a:rPr lang="en-US" sz="2400" dirty="0">
                <a:effectLst>
                  <a:outerShdw blurRad="38100" dist="38100" dir="2700000" algn="tl">
                    <a:srgbClr val="000000">
                      <a:alpha val="43137"/>
                    </a:srgbClr>
                  </a:outerShdw>
                </a:effectLst>
              </a:rPr>
              <a:t> This is the residuals' standard deviation. It is better when is smaller.</a:t>
            </a:r>
          </a:p>
          <a:p>
            <a:pPr marL="285750" indent="-285750">
              <a:buFont typeface="Wingdings" panose="05000000000000000000" pitchFamily="2" charset="2"/>
              <a:buChar char="§"/>
            </a:pPr>
            <a:endParaRPr lang="en-US" sz="1200"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Multiple / Adjusted R-Square:</a:t>
            </a:r>
            <a:r>
              <a:rPr lang="en-CA" sz="2400" dirty="0">
                <a:effectLst>
                  <a:outerShdw blurRad="38100" dist="38100" dir="2700000" algn="tl">
                    <a:srgbClr val="000000">
                      <a:alpha val="43137"/>
                    </a:srgbClr>
                  </a:outerShdw>
                </a:effectLst>
              </a:rPr>
              <a:t> For one variable, (the distinction doesn’t matter). R-squared shows the amount of variance explained by the model. Adjusted R-Square considers the number of variables and is most useful for multiple regression.</a:t>
            </a:r>
          </a:p>
          <a:p>
            <a:endParaRPr lang="en-CA" sz="1050" dirty="0">
              <a:effectLst>
                <a:outerShdw blurRad="38100" dist="38100" dir="2700000" algn="tl">
                  <a:srgbClr val="000000">
                    <a:alpha val="43137"/>
                  </a:srgbClr>
                </a:outerShdw>
              </a:effectLst>
            </a:endParaRPr>
          </a:p>
          <a:p>
            <a:pPr marL="285750" indent="-285750">
              <a:buFont typeface="Wingdings" panose="05000000000000000000" pitchFamily="2" charset="2"/>
              <a:buChar char="§"/>
            </a:pPr>
            <a:r>
              <a:rPr lang="en-CA" sz="2400" dirty="0">
                <a:solidFill>
                  <a:schemeClr val="accent2">
                    <a:lumMod val="60000"/>
                    <a:lumOff val="40000"/>
                  </a:schemeClr>
                </a:solidFill>
                <a:effectLst>
                  <a:outerShdw blurRad="38100" dist="38100" dir="2700000" algn="tl">
                    <a:srgbClr val="000000">
                      <a:alpha val="43137"/>
                    </a:srgbClr>
                  </a:outerShdw>
                </a:effectLst>
                <a:highlight>
                  <a:srgbClr val="C0C0C0"/>
                </a:highlight>
              </a:rPr>
              <a:t>F-Statistic:</a:t>
            </a:r>
            <a:r>
              <a:rPr lang="en-US" sz="2400" dirty="0">
                <a:effectLst>
                  <a:outerShdw blurRad="38100" dist="38100" dir="2700000" algn="tl">
                    <a:srgbClr val="000000">
                      <a:alpha val="43137"/>
                    </a:srgbClr>
                  </a:outerShdw>
                </a:effectLst>
              </a:rPr>
              <a:t> The F-test determines whether the weight of at least one variable differs significantly from zero. This is a global test to aid in the evaluation of a model. If the p-value is not significant (e.g., greater than 0.05), your model is essentially useless.</a:t>
            </a:r>
            <a:endParaRPr lang="en-CA"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4941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6E4079-84B5-5D05-244E-4F27DC15CDC6}"/>
              </a:ext>
            </a:extLst>
          </p:cNvPr>
          <p:cNvSpPr txBox="1"/>
          <p:nvPr/>
        </p:nvSpPr>
        <p:spPr>
          <a:xfrm>
            <a:off x="221673" y="1867766"/>
            <a:ext cx="11817927" cy="3431709"/>
          </a:xfrm>
          <a:prstGeom prst="rect">
            <a:avLst/>
          </a:prstGeom>
          <a:solidFill>
            <a:schemeClr val="bg1"/>
          </a:solidFill>
          <a:ln>
            <a:solidFill>
              <a:schemeClr val="bg1"/>
            </a:solidFill>
          </a:ln>
        </p:spPr>
        <p:txBody>
          <a:bodyPr wrap="square">
            <a:spAutoFit/>
          </a:bodyPr>
          <a:lstStyle/>
          <a:p>
            <a:pPr algn="ctr"/>
            <a:r>
              <a:rPr lang="en-US" sz="1800" u="sng" dirty="0">
                <a:solidFill>
                  <a:srgbClr val="C00000"/>
                </a:solidFill>
                <a:effectLst>
                  <a:outerShdw blurRad="38100" dist="38100" dir="2700000" algn="tl">
                    <a:srgbClr val="000000">
                      <a:alpha val="43137"/>
                    </a:srgbClr>
                  </a:outerShdw>
                </a:effectLst>
              </a:rPr>
              <a:t>The null and alternate hypothesis</a:t>
            </a:r>
          </a:p>
          <a:p>
            <a:endParaRPr lang="en-US" sz="100" dirty="0">
              <a:effectLst>
                <a:outerShdw blurRad="38100" dist="38100" dir="2700000" algn="tl">
                  <a:srgbClr val="000000">
                    <a:alpha val="43137"/>
                  </a:srgbClr>
                </a:outerShdw>
              </a:effectLst>
            </a:endParaRPr>
          </a:p>
          <a:p>
            <a:pPr algn="ctr"/>
            <a:r>
              <a:rPr lang="en-US" sz="1800" dirty="0">
                <a:effectLst>
                  <a:outerShdw blurRad="38100" dist="38100" dir="2700000" algn="tl">
                    <a:srgbClr val="000000">
                      <a:alpha val="43137"/>
                    </a:srgbClr>
                  </a:outerShdw>
                </a:effectLst>
              </a:rPr>
              <a:t> Ho: β=0, co-efficient β of the predictor is zero and not statistically significant </a:t>
            </a:r>
          </a:p>
          <a:p>
            <a:pPr algn="ctr"/>
            <a:r>
              <a:rPr lang="en-US" sz="1800" dirty="0">
                <a:effectLst>
                  <a:outerShdw blurRad="38100" dist="38100" dir="2700000" algn="tl">
                    <a:srgbClr val="000000">
                      <a:alpha val="43137"/>
                    </a:srgbClr>
                  </a:outerShdw>
                </a:effectLst>
              </a:rPr>
              <a:t>Ha: β ≠0, co-efficient β of the predictor is not equal to zero and is statistically significant</a:t>
            </a:r>
            <a:endParaRPr lang="en-CA" dirty="0"/>
          </a:p>
          <a:p>
            <a:endParaRPr lang="en-CA" dirty="0"/>
          </a:p>
          <a:p>
            <a:r>
              <a:rPr lang="en-CA" dirty="0">
                <a:effectLst>
                  <a:outerShdw blurRad="38100" dist="38100" dir="2700000" algn="tl">
                    <a:srgbClr val="000000">
                      <a:alpha val="43137"/>
                    </a:srgbClr>
                  </a:outerShdw>
                </a:effectLst>
              </a:rPr>
              <a:t>We can use the dataset to investigate how the dividend column affects the outcome column. The dataset indicates that the </a:t>
            </a:r>
            <a:r>
              <a:rPr lang="en-CA" b="1" dirty="0">
                <a:effectLst>
                  <a:outerShdw blurRad="38100" dist="38100" dir="2700000" algn="tl">
                    <a:srgbClr val="000000">
                      <a:alpha val="43137"/>
                    </a:srgbClr>
                  </a:outerShdw>
                </a:effectLst>
              </a:rPr>
              <a:t>dividend</a:t>
            </a:r>
            <a:r>
              <a:rPr lang="en-CA" dirty="0">
                <a:effectLst>
                  <a:outerShdw blurRad="38100" dist="38100" dir="2700000" algn="tl">
                    <a:srgbClr val="000000">
                      <a:alpha val="43137"/>
                    </a:srgbClr>
                  </a:outerShdw>
                </a:effectLst>
              </a:rPr>
              <a:t> and </a:t>
            </a:r>
            <a:r>
              <a:rPr lang="en-US" b="1" dirty="0" err="1">
                <a:effectLst>
                  <a:outerShdw blurRad="38100" dist="38100" dir="2700000" algn="tl">
                    <a:srgbClr val="000000">
                      <a:alpha val="43137"/>
                    </a:srgbClr>
                  </a:outerShdw>
                </a:effectLst>
              </a:rPr>
              <a:t>stock_return_scaled</a:t>
            </a:r>
            <a:r>
              <a:rPr lang="en-CA" dirty="0">
                <a:effectLst>
                  <a:outerShdw blurRad="38100" dist="38100" dir="2700000" algn="tl">
                    <a:srgbClr val="000000">
                      <a:alpha val="43137"/>
                    </a:srgbClr>
                  </a:outerShdw>
                </a:effectLst>
              </a:rPr>
              <a:t> are categorical data.</a:t>
            </a:r>
          </a:p>
          <a:p>
            <a:endParaRPr lang="en-CA"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The dataset indicates that the dividend is a categorical variable because it </a:t>
            </a:r>
            <a:r>
              <a:rPr lang="en-US" b="1" dirty="0">
                <a:solidFill>
                  <a:schemeClr val="accent2">
                    <a:lumMod val="60000"/>
                    <a:lumOff val="40000"/>
                  </a:schemeClr>
                </a:solidFill>
                <a:effectLst>
                  <a:outerShdw blurRad="38100" dist="38100" dir="2700000" algn="tl">
                    <a:srgbClr val="000000">
                      <a:alpha val="43137"/>
                    </a:srgbClr>
                  </a:outerShdw>
                </a:effectLst>
              </a:rPr>
              <a:t>contains categorical data (0, 0..n and 1...n). </a:t>
            </a:r>
            <a:r>
              <a:rPr lang="en-US" dirty="0">
                <a:effectLst>
                  <a:outerShdw blurRad="38100" dist="38100" dir="2700000" algn="tl">
                    <a:srgbClr val="000000">
                      <a:alpha val="43137"/>
                    </a:srgbClr>
                  </a:outerShdw>
                </a:effectLst>
              </a:rPr>
              <a:t>We are attempting to predict a numerical value using a categorical value. Keeping that in mind, I'll move on to the analysis.</a:t>
            </a:r>
          </a:p>
          <a:p>
            <a:endParaRPr lang="en-US" dirty="0">
              <a:effectLst>
                <a:outerShdw blurRad="38100" dist="38100" dir="2700000" algn="tl">
                  <a:srgbClr val="000000">
                    <a:alpha val="43137"/>
                  </a:srgbClr>
                </a:outerShdw>
              </a:effectLst>
            </a:endParaRPr>
          </a:p>
          <a:p>
            <a:r>
              <a:rPr lang="en-US" b="1" i="0" dirty="0">
                <a:solidFill>
                  <a:srgbClr val="000000"/>
                </a:solidFill>
                <a:effectLst>
                  <a:outerShdw blurRad="38100" dist="38100" dir="2700000" algn="tl">
                    <a:srgbClr val="000000">
                      <a:alpha val="43137"/>
                    </a:srgbClr>
                  </a:outerShdw>
                </a:effectLst>
                <a:latin typeface="Open Sans" panose="020B0606030504020204" pitchFamily="34" charset="0"/>
              </a:rPr>
              <a:t>The outcomes/results may not be </a:t>
            </a:r>
            <a:r>
              <a:rPr lang="en-US" b="1" i="0" dirty="0" err="1">
                <a:solidFill>
                  <a:srgbClr val="000000"/>
                </a:solidFill>
                <a:effectLst>
                  <a:outerShdw blurRad="38100" dist="38100" dir="2700000" algn="tl">
                    <a:srgbClr val="000000">
                      <a:alpha val="43137"/>
                    </a:srgbClr>
                  </a:outerShdw>
                </a:effectLst>
                <a:latin typeface="Open Sans" panose="020B0606030504020204" pitchFamily="34" charset="0"/>
              </a:rPr>
              <a:t>favourable</a:t>
            </a:r>
            <a:r>
              <a:rPr lang="en-US" b="1" i="0" dirty="0">
                <a:solidFill>
                  <a:srgbClr val="000000"/>
                </a:solidFill>
                <a:effectLst>
                  <a:outerShdw blurRad="38100" dist="38100" dir="2700000" algn="tl">
                    <a:srgbClr val="000000">
                      <a:alpha val="43137"/>
                    </a:srgbClr>
                  </a:outerShdw>
                </a:effectLst>
                <a:latin typeface="Open Sans" panose="020B0606030504020204" pitchFamily="34" charset="0"/>
              </a:rPr>
              <a:t> to a positive conclusion. In the following step, we will continue to analyze.</a:t>
            </a:r>
          </a:p>
        </p:txBody>
      </p:sp>
      <p:sp>
        <p:nvSpPr>
          <p:cNvPr id="9" name="Title 1">
            <a:extLst>
              <a:ext uri="{FF2B5EF4-FFF2-40B4-BE49-F238E27FC236}">
                <a16:creationId xmlns:a16="http://schemas.microsoft.com/office/drawing/2014/main" id="{88DD233B-83E6-1A4F-8E53-A6AC8EE109F8}"/>
              </a:ext>
            </a:extLst>
          </p:cNvPr>
          <p:cNvSpPr txBox="1">
            <a:spLocks/>
          </p:cNvSpPr>
          <p:nvPr/>
        </p:nvSpPr>
        <p:spPr>
          <a:xfrm>
            <a:off x="1443036" y="104775"/>
            <a:ext cx="9163050" cy="676275"/>
          </a:xfrm>
          <a:prstGeom prst="rect">
            <a:avLst/>
          </a:prstGeom>
          <a:solidFill>
            <a:schemeClr val="bg1"/>
          </a:solidFill>
          <a:ln>
            <a:solidFill>
              <a:schemeClr val="bg1"/>
            </a:solidFill>
          </a:ln>
          <a:effectLst/>
        </p:spPr>
        <p:txBody>
          <a:bodyPr vert="horz" lIns="91440" tIns="45720" rIns="91440" bIns="45720" rtlCol="0" anchor="ctr">
            <a:normAutofit fontScale="90000" lnSpcReduction="20000"/>
          </a:bodyPr>
          <a:lst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a:lstStyle>
          <a:p>
            <a:pPr algn="ctr">
              <a:lnSpc>
                <a:spcPct val="100000"/>
              </a:lnSpc>
            </a:pPr>
            <a:r>
              <a:rPr lang="en-US" sz="3600" dirty="0">
                <a:solidFill>
                  <a:schemeClr val="accent2">
                    <a:lumMod val="60000"/>
                    <a:lumOff val="40000"/>
                  </a:schemeClr>
                </a:solidFill>
                <a:effectLst>
                  <a:outerShdw blurRad="38100" dist="38100" dir="2700000" algn="tl">
                    <a:srgbClr val="000000">
                      <a:alpha val="43137"/>
                    </a:srgbClr>
                  </a:outerShdw>
                </a:effectLst>
              </a:rPr>
              <a:t>General Insight</a:t>
            </a:r>
            <a:br>
              <a:rPr lang="en-US" sz="4400" dirty="0">
                <a:solidFill>
                  <a:schemeClr val="bg1">
                    <a:lumMod val="50000"/>
                  </a:schemeClr>
                </a:solidFill>
                <a:effectLst>
                  <a:outerShdw blurRad="38100" dist="38100" dir="2700000" algn="tl">
                    <a:srgbClr val="000000">
                      <a:alpha val="43137"/>
                    </a:srgbClr>
                  </a:outerShdw>
                </a:effectLst>
              </a:rPr>
            </a:br>
            <a:r>
              <a:rPr lang="en-CA" sz="1600" dirty="0">
                <a:solidFill>
                  <a:schemeClr val="tx1">
                    <a:lumMod val="50000"/>
                    <a:lumOff val="50000"/>
                  </a:schemeClr>
                </a:solidFill>
              </a:rPr>
              <a:t>Hypothesis Testing and Inference</a:t>
            </a:r>
            <a:endParaRPr lang="en-US" sz="1600" dirty="0">
              <a:solidFill>
                <a:schemeClr val="tx1">
                  <a:lumMod val="50000"/>
                  <a:lumOff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7961983"/>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2.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3175</TotalTime>
  <Words>1907</Words>
  <Application>Microsoft Office PowerPoint</Application>
  <PresentationFormat>Widescreen</PresentationFormat>
  <Paragraphs>108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Amasis MT Pro Black</vt:lpstr>
      <vt:lpstr>Arial</vt:lpstr>
      <vt:lpstr>Calibri</vt:lpstr>
      <vt:lpstr>Lato</vt:lpstr>
      <vt:lpstr>Open Sans</vt:lpstr>
      <vt:lpstr>Symbol</vt:lpstr>
      <vt:lpstr>Times New Roman</vt:lpstr>
      <vt:lpstr>Wingdings</vt:lpstr>
      <vt:lpstr>Vertical Lexicon design template</vt:lpstr>
      <vt:lpstr>PowerPoint Presentation</vt:lpstr>
      <vt:lpstr>Assignment: 5 Linear Regression</vt:lpstr>
      <vt:lpstr>PROBLEM STATEMENT </vt:lpstr>
      <vt:lpstr>We will start by stating the hypothesis statement:  Ho: β=0, co-efficient β of the predictor (DIVIDEND is zero and not statistically significant  Ha: β ≠0, co-efficient β of the predictor (DIVIDEND) is not equal to zero and is statistically significant Using the ols_stock, we will create the scatter plot to test the relationship between STOCK_RETURN_SCALED(Y-axis) and DIVIDEND (X-axis) We will take the significance level to be 0.05 We will conduct the linear regression analysis using R. Linear Regression works on the assumption that both variables are correlated.    We will obtain a p-value to enable us to make a conclusion on the statistical significance of the model t-value, P-value, and f-statistics will enable us to analyze the model from a robust perspective</vt:lpstr>
      <vt:lpstr>PowerPoint Presentation</vt:lpstr>
      <vt:lpstr>Linear Regression Output Simple Regression Model</vt:lpstr>
      <vt:lpstr>Summary – Linear Regression understanding the simple regression model output above  </vt:lpstr>
      <vt:lpstr>Summary – Linear Regression </vt:lpstr>
      <vt:lpstr>PowerPoint Presentation</vt:lpstr>
      <vt:lpstr>Scattered Plot</vt:lpstr>
      <vt:lpstr>PowerPoint Presentation</vt:lpstr>
      <vt:lpstr>PowerPoint Presentation</vt:lpstr>
      <vt:lpstr>PowerPoint Presentation</vt:lpstr>
      <vt:lpstr>PowerPoint Presentation</vt:lpstr>
      <vt:lpstr>PowerPoint Presentation</vt:lpstr>
      <vt:lpstr>library(readxl) ols_stock &lt;- read_excel("C:/Users/Ramsey Abdul/Downloads/ols_stock.xls") View(ols_stock) #load Libraries library(ggplot2) library(dplyr) #Dataset Review str(ols_stock) ggplot(ols_stock, aes(x = dividend, y = stock_return_scaled))+    geom_point(colour = "red") + geom_smooth(method = "lm", fill = NA) +   labs(title = "Original Model",        x = "dividend",        y = "stock_return_scaled") #Simple regression model simple.fit&lt;-lm(stock_return_scaled~dividend, data=ols_stock) LinearModel&lt;-simple.fit summary(LinearModel) #Prediction newdata = data.frame(dividend=10000) # wrap the parameter  predict(LinearModel, newdata) # apply predict</vt:lpstr>
      <vt:lpstr>Tetikoglu F. (2022). Lecture Note, Week 12 – Linear Regression Part II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Abdulrahman Momodu</dc:creator>
  <cp:lastModifiedBy>Abdulrahman Momodu</cp:lastModifiedBy>
  <cp:revision>2</cp:revision>
  <dcterms:created xsi:type="dcterms:W3CDTF">2022-12-02T06:31:37Z</dcterms:created>
  <dcterms:modified xsi:type="dcterms:W3CDTF">2022-12-05T04:04:07Z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