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9" r:id="rId2"/>
    <p:sldId id="290" r:id="rId3"/>
    <p:sldId id="291" r:id="rId4"/>
    <p:sldId id="294" r:id="rId5"/>
    <p:sldId id="295" r:id="rId6"/>
    <p:sldId id="292" r:id="rId7"/>
    <p:sldId id="293"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p:scale>
          <a:sx n="58" d="100"/>
          <a:sy n="58" d="100"/>
        </p:scale>
        <p:origin x="2520"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2A3EA-C2A9-4457-B173-E5D9DA1726AB}" type="datetimeFigureOut">
              <a:rPr lang="en-CA" smtClean="0"/>
              <a:t>2023-03-25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305B7-54E8-43A1-A738-2D45F112CB95}" type="slidenum">
              <a:rPr lang="en-CA" smtClean="0"/>
              <a:t>‹#›</a:t>
            </a:fld>
            <a:endParaRPr lang="en-CA"/>
          </a:p>
        </p:txBody>
      </p:sp>
    </p:spTree>
    <p:extLst>
      <p:ext uri="{BB962C8B-B14F-4D97-AF65-F5344CB8AC3E}">
        <p14:creationId xmlns:p14="http://schemas.microsoft.com/office/powerpoint/2010/main" val="305106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076263-076A-4980-8BF9-CAB9B26D2D11}" type="slidenum">
              <a:rPr lang="en-CA" smtClean="0"/>
              <a:t>1</a:t>
            </a:fld>
            <a:endParaRPr lang="en-CA"/>
          </a:p>
        </p:txBody>
      </p:sp>
    </p:spTree>
    <p:extLst>
      <p:ext uri="{BB962C8B-B14F-4D97-AF65-F5344CB8AC3E}">
        <p14:creationId xmlns:p14="http://schemas.microsoft.com/office/powerpoint/2010/main" val="122809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076263-076A-4980-8BF9-CAB9B26D2D11}" type="slidenum">
              <a:rPr lang="en-CA" smtClean="0"/>
              <a:t>2</a:t>
            </a:fld>
            <a:endParaRPr lang="en-CA"/>
          </a:p>
        </p:txBody>
      </p:sp>
    </p:spTree>
    <p:extLst>
      <p:ext uri="{BB962C8B-B14F-4D97-AF65-F5344CB8AC3E}">
        <p14:creationId xmlns:p14="http://schemas.microsoft.com/office/powerpoint/2010/main" val="100116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D1E2-6B5C-FC42-601D-90E927258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4FBD0EB-5D86-8D45-EE9F-9F2EF3810D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9E4959B-8D36-7884-C563-495AF9DDB5C8}"/>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5" name="Footer Placeholder 4">
            <a:extLst>
              <a:ext uri="{FF2B5EF4-FFF2-40B4-BE49-F238E27FC236}">
                <a16:creationId xmlns:a16="http://schemas.microsoft.com/office/drawing/2014/main" id="{AF927583-B058-6F40-E04F-C6EE44DF0D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26236C-0C56-7144-28CD-D4B3DF9AB7C3}"/>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65614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476D-D6CD-D580-46C0-7DAA1CF6E75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9159AF-3CF9-4FE6-CA8D-0F03D336FA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909549-8EAA-1219-C972-90E088ACC457}"/>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5" name="Footer Placeholder 4">
            <a:extLst>
              <a:ext uri="{FF2B5EF4-FFF2-40B4-BE49-F238E27FC236}">
                <a16:creationId xmlns:a16="http://schemas.microsoft.com/office/drawing/2014/main" id="{F6731B9C-D1F6-9CC0-75FD-0E48991802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3677D3-5004-2880-30C3-47329C8BEF5F}"/>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175171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D7657-0810-5708-6E19-1474F54BA6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1DEAD9-43C9-2108-F7B9-23D455BAF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9CCDBF-50F3-FA84-A67C-2B74CD8CA041}"/>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5" name="Footer Placeholder 4">
            <a:extLst>
              <a:ext uri="{FF2B5EF4-FFF2-40B4-BE49-F238E27FC236}">
                <a16:creationId xmlns:a16="http://schemas.microsoft.com/office/drawing/2014/main" id="{CA42FCE7-F263-E8C2-CC8B-E02491E20A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2AFE31-1AE6-2903-601B-527957F842C8}"/>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50906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521263"/>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8A89-2BE2-AD2E-F0CC-E00A16D89D9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D849C6-6F5D-199B-32A5-ADD6B8D76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769BF9-57B8-BD0A-5BEA-DE8B54F9B355}"/>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5" name="Footer Placeholder 4">
            <a:extLst>
              <a:ext uri="{FF2B5EF4-FFF2-40B4-BE49-F238E27FC236}">
                <a16:creationId xmlns:a16="http://schemas.microsoft.com/office/drawing/2014/main" id="{13B607BB-778F-5441-4954-C49D97C291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87D2FD-46FA-CD3A-5A82-99ACE4604D10}"/>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116364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EEAC-7E8F-526B-7130-DA991F156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18F906C-ED05-6D07-EC4A-E349AE8DC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8E1542-A135-F682-9F8E-C8812B5E2D8C}"/>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5" name="Footer Placeholder 4">
            <a:extLst>
              <a:ext uri="{FF2B5EF4-FFF2-40B4-BE49-F238E27FC236}">
                <a16:creationId xmlns:a16="http://schemas.microsoft.com/office/drawing/2014/main" id="{E51D383E-1A04-7073-F1DD-DEFB0E9CA05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75E0C-F261-D652-0107-51802620D7BA}"/>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161420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2A85-0BD7-AF58-D781-2DBE3E7C394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6B93F40-8A19-E031-06E0-C90E93438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8755925-9DAD-2FAE-1625-115E9B242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8517F37-8AE7-1A50-4044-A8B2D6BB6CEF}"/>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6" name="Footer Placeholder 5">
            <a:extLst>
              <a:ext uri="{FF2B5EF4-FFF2-40B4-BE49-F238E27FC236}">
                <a16:creationId xmlns:a16="http://schemas.microsoft.com/office/drawing/2014/main" id="{52D2325E-89F3-1E6F-AC99-A66A7099BA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1F47C5-3308-6FB1-7954-6B9BB01BAB38}"/>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416585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2656-801E-A0D7-9814-324F2EBE32E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9991A-5D2B-0983-B6B3-1C418B902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6202E-E8DD-0B6D-CDB1-B4B73F1CE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CCA79FB-2337-AFDF-CBCA-B2DE423FA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48BAF-C017-73C1-777D-A17224EB8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B9224F0-820A-9FC1-3BBC-24DCD76FCC1D}"/>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8" name="Footer Placeholder 7">
            <a:extLst>
              <a:ext uri="{FF2B5EF4-FFF2-40B4-BE49-F238E27FC236}">
                <a16:creationId xmlns:a16="http://schemas.microsoft.com/office/drawing/2014/main" id="{71078E12-4125-742A-5C1B-3FA9BB49C40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0DDA747-D7C4-B506-B2DA-F3A8B4906830}"/>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203767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CBF1-5C65-A89C-B818-93E781E8FC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81EDFE0-12A9-E285-EA8E-D970684DD9D9}"/>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4" name="Footer Placeholder 3">
            <a:extLst>
              <a:ext uri="{FF2B5EF4-FFF2-40B4-BE49-F238E27FC236}">
                <a16:creationId xmlns:a16="http://schemas.microsoft.com/office/drawing/2014/main" id="{98B0D526-DF6A-4A24-01F5-D8E26A2B370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3301F1A-7D99-2856-B205-B4C13466674D}"/>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68361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16EF1-3F83-B1A4-A395-F836531DEE51}"/>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3" name="Footer Placeholder 2">
            <a:extLst>
              <a:ext uri="{FF2B5EF4-FFF2-40B4-BE49-F238E27FC236}">
                <a16:creationId xmlns:a16="http://schemas.microsoft.com/office/drawing/2014/main" id="{B560570C-9694-CC6C-278F-6C8E429F2BB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6E35D61-1AB3-E38F-2703-06A92DAE51D3}"/>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204729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6B3-FF42-459F-8FA5-52369A89B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8B771B1-DC2C-5272-68B1-8DAAB455A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4E23775-0B15-02A1-0FF1-88917555F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B1AAF-B0E8-9FD6-0A2C-5B873EF89D62}"/>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6" name="Footer Placeholder 5">
            <a:extLst>
              <a:ext uri="{FF2B5EF4-FFF2-40B4-BE49-F238E27FC236}">
                <a16:creationId xmlns:a16="http://schemas.microsoft.com/office/drawing/2014/main" id="{821A8CF4-1BDA-F049-E367-B86A7380B41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47B434-D01A-ECC1-1023-02E33009B92C}"/>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353408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32B7-E535-C31F-8873-2AAF5DDFB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5F6A96C-C454-4927-2B89-F8B8F080A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01E9AD0-C97E-9EE0-8402-3B22C7CC6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6EBEF-FD82-17A1-CA54-61A0CA924EE2}"/>
              </a:ext>
            </a:extLst>
          </p:cNvPr>
          <p:cNvSpPr>
            <a:spLocks noGrp="1"/>
          </p:cNvSpPr>
          <p:nvPr>
            <p:ph type="dt" sz="half" idx="10"/>
          </p:nvPr>
        </p:nvSpPr>
        <p:spPr/>
        <p:txBody>
          <a:bodyPr/>
          <a:lstStyle/>
          <a:p>
            <a:fld id="{60D11C06-121C-411D-A289-87C5CBF7FA31}" type="datetimeFigureOut">
              <a:rPr lang="en-CA" smtClean="0"/>
              <a:t>2023-03-25</a:t>
            </a:fld>
            <a:endParaRPr lang="en-CA"/>
          </a:p>
        </p:txBody>
      </p:sp>
      <p:sp>
        <p:nvSpPr>
          <p:cNvPr id="6" name="Footer Placeholder 5">
            <a:extLst>
              <a:ext uri="{FF2B5EF4-FFF2-40B4-BE49-F238E27FC236}">
                <a16:creationId xmlns:a16="http://schemas.microsoft.com/office/drawing/2014/main" id="{EFFA3823-B517-4ED3-DDAE-FF564A9D95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CD6601-8567-8EE5-8D55-11EC294304D7}"/>
              </a:ext>
            </a:extLst>
          </p:cNvPr>
          <p:cNvSpPr>
            <a:spLocks noGrp="1"/>
          </p:cNvSpPr>
          <p:nvPr>
            <p:ph type="sldNum" sz="quarter" idx="12"/>
          </p:nvPr>
        </p:nvSpPr>
        <p:spPr/>
        <p:txBody>
          <a:bodyPr/>
          <a:lstStyle/>
          <a:p>
            <a:fld id="{45A30E33-5A66-43FB-BEFC-D25A2941CB31}" type="slidenum">
              <a:rPr lang="en-CA" smtClean="0"/>
              <a:t>‹#›</a:t>
            </a:fld>
            <a:endParaRPr lang="en-CA"/>
          </a:p>
        </p:txBody>
      </p:sp>
    </p:spTree>
    <p:extLst>
      <p:ext uri="{BB962C8B-B14F-4D97-AF65-F5344CB8AC3E}">
        <p14:creationId xmlns:p14="http://schemas.microsoft.com/office/powerpoint/2010/main" val="10729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ED0E1-C4EE-5A5C-3524-5ACDFD02E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9DE0AB-B9D7-836E-1869-62A0368A3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57132B-CD93-D5E2-8966-8C925B24E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11C06-121C-411D-A289-87C5CBF7FA31}" type="datetimeFigureOut">
              <a:rPr lang="en-CA" smtClean="0"/>
              <a:t>2023-03-25</a:t>
            </a:fld>
            <a:endParaRPr lang="en-CA"/>
          </a:p>
        </p:txBody>
      </p:sp>
      <p:sp>
        <p:nvSpPr>
          <p:cNvPr id="5" name="Footer Placeholder 4">
            <a:extLst>
              <a:ext uri="{FF2B5EF4-FFF2-40B4-BE49-F238E27FC236}">
                <a16:creationId xmlns:a16="http://schemas.microsoft.com/office/drawing/2014/main" id="{07DBAC7B-46BF-5CB5-6341-0F7BF2398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EB0121-1CD7-5D8D-EA6F-AA14A84329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30E33-5A66-43FB-BEFC-D25A2941CB31}" type="slidenum">
              <a:rPr lang="en-CA" smtClean="0"/>
              <a:t>‹#›</a:t>
            </a:fld>
            <a:endParaRPr lang="en-CA"/>
          </a:p>
        </p:txBody>
      </p:sp>
    </p:spTree>
    <p:extLst>
      <p:ext uri="{BB962C8B-B14F-4D97-AF65-F5344CB8AC3E}">
        <p14:creationId xmlns:p14="http://schemas.microsoft.com/office/powerpoint/2010/main" val="2350056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12" descr="See the source image">
            <a:extLst>
              <a:ext uri="{FF2B5EF4-FFF2-40B4-BE49-F238E27FC236}">
                <a16:creationId xmlns:a16="http://schemas.microsoft.com/office/drawing/2014/main" id="{E4E938C3-0A5F-3963-D258-A4DACE290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095376"/>
            <a:ext cx="4876800" cy="4136324"/>
          </a:xfrm>
          <a:prstGeom prst="rect">
            <a:avLst/>
          </a:prstGeom>
          <a:noFill/>
          <a:extLst>
            <a:ext uri="{909E8E84-426E-40DD-AFC4-6F175D3DCCD1}">
              <a14:hiddenFill xmlns:a14="http://schemas.microsoft.com/office/drawing/2010/main">
                <a:solidFill>
                  <a:srgbClr val="FFFFFF"/>
                </a:solidFill>
              </a14:hiddenFill>
            </a:ext>
          </a:extLst>
        </p:spPr>
      </p:pic>
      <p:sp>
        <p:nvSpPr>
          <p:cNvPr id="72" name="Title 1">
            <a:extLst>
              <a:ext uri="{FF2B5EF4-FFF2-40B4-BE49-F238E27FC236}">
                <a16:creationId xmlns:a16="http://schemas.microsoft.com/office/drawing/2014/main" id="{98B9C459-BA5C-6C94-629F-01A21DF9B416}"/>
              </a:ext>
            </a:extLst>
          </p:cNvPr>
          <p:cNvSpPr txBox="1">
            <a:spLocks/>
          </p:cNvSpPr>
          <p:nvPr/>
        </p:nvSpPr>
        <p:spPr>
          <a:xfrm>
            <a:off x="67281" y="3305175"/>
            <a:ext cx="5599487" cy="1028700"/>
          </a:xfrm>
          <a:prstGeom prst="rect">
            <a:avLst/>
          </a:prstGeom>
          <a:solidFill>
            <a:schemeClr val="bg1"/>
          </a:solidFill>
          <a:ln>
            <a:solidFill>
              <a:schemeClr val="bg1"/>
            </a:solidFill>
          </a:ln>
          <a:effectLst>
            <a:outerShdw blurRad="76200" dist="12700" dir="2700000" sy="-23000" kx="-800400" algn="bl" rotWithShape="0">
              <a:prstClr val="black">
                <a:alpha val="20000"/>
              </a:prst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4000" dirty="0">
                <a:solidFill>
                  <a:schemeClr val="bg1">
                    <a:lumMod val="50000"/>
                  </a:schemeClr>
                </a:solidFill>
                <a:effectLst>
                  <a:outerShdw blurRad="38100" dist="38100" dir="2700000" algn="tl">
                    <a:srgbClr val="000000">
                      <a:alpha val="43137"/>
                    </a:srgbClr>
                  </a:outerShdw>
                </a:effectLst>
              </a:rPr>
              <a:t>Project</a:t>
            </a:r>
          </a:p>
          <a:p>
            <a:pPr algn="ctr"/>
            <a:r>
              <a:rPr lang="en-CA" sz="1400" dirty="0"/>
              <a:t>Discriminant Analysis</a:t>
            </a:r>
            <a:endParaRPr lang="en-ZA" sz="1100" b="1" dirty="0">
              <a:solidFill>
                <a:srgbClr val="7030A0"/>
              </a:solidFill>
              <a:effectLst>
                <a:outerShdw blurRad="38100" dist="38100" dir="2700000" algn="tl">
                  <a:srgbClr val="000000">
                    <a:alpha val="43137"/>
                  </a:srgbClr>
                </a:outerShdw>
              </a:effectLst>
            </a:endParaRPr>
          </a:p>
        </p:txBody>
      </p:sp>
      <p:sp>
        <p:nvSpPr>
          <p:cNvPr id="73" name="Subtitle 2">
            <a:extLst>
              <a:ext uri="{FF2B5EF4-FFF2-40B4-BE49-F238E27FC236}">
                <a16:creationId xmlns:a16="http://schemas.microsoft.com/office/drawing/2014/main" id="{139078D8-1445-81E6-CB23-E4C96AA4FB6B}"/>
              </a:ext>
            </a:extLst>
          </p:cNvPr>
          <p:cNvSpPr txBox="1">
            <a:spLocks/>
          </p:cNvSpPr>
          <p:nvPr/>
        </p:nvSpPr>
        <p:spPr>
          <a:xfrm>
            <a:off x="153613" y="1931493"/>
            <a:ext cx="5599487" cy="369332"/>
          </a:xfrm>
          <a:prstGeom prst="rect">
            <a:avLst/>
          </a:prstGeom>
          <a:solidFill>
            <a:schemeClr val="bg1"/>
          </a:solidFill>
          <a:ln>
            <a:solidFill>
              <a:schemeClr val="bg1"/>
            </a:solidFill>
          </a:ln>
          <a:effectLst>
            <a:outerShdw blurRad="152400" dist="317500" dir="5400000" sx="90000" sy="-19000" rotWithShape="0">
              <a:prstClr val="black">
                <a:alpha val="15000"/>
              </a:prstClr>
            </a:outerShdw>
          </a:effectLst>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0510"/>
            <a:r>
              <a:rPr lang="en-GB" sz="2000" b="1" dirty="0">
                <a:solidFill>
                  <a:srgbClr val="7030A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PREPARED BY:</a:t>
            </a:r>
            <a:r>
              <a:rPr lang="en-GB" sz="2000" b="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Abdulrahman Ramsey  Momodu</a:t>
            </a:r>
          </a:p>
        </p:txBody>
      </p:sp>
      <p:pic>
        <p:nvPicPr>
          <p:cNvPr id="1026" name="Picture 2" descr="See the source image">
            <a:extLst>
              <a:ext uri="{FF2B5EF4-FFF2-40B4-BE49-F238E27FC236}">
                <a16:creationId xmlns:a16="http://schemas.microsoft.com/office/drawing/2014/main" id="{38AC8DBC-1D07-26F3-9D1C-1DB47E12C3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577" y="1724640"/>
            <a:ext cx="4601497" cy="3829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B39684-4F6B-F327-F08D-5FC839A18009}"/>
              </a:ext>
            </a:extLst>
          </p:cNvPr>
          <p:cNvSpPr txBox="1"/>
          <p:nvPr/>
        </p:nvSpPr>
        <p:spPr>
          <a:xfrm>
            <a:off x="0" y="6488668"/>
            <a:ext cx="12192000" cy="369332"/>
          </a:xfrm>
          <a:prstGeom prst="rect">
            <a:avLst/>
          </a:prstGeom>
          <a:solidFill>
            <a:schemeClr val="bg1"/>
          </a:solidFill>
          <a:ln>
            <a:solidFill>
              <a:schemeClr val="bg1"/>
            </a:solidFill>
          </a:ln>
          <a:effectLst>
            <a:outerShdw blurRad="50800" dist="38100" dir="16200000" rotWithShape="0">
              <a:prstClr val="black">
                <a:alpha val="40000"/>
              </a:prstClr>
            </a:outerShdw>
          </a:effectLst>
        </p:spPr>
        <p:txBody>
          <a:bodyPr wrap="square">
            <a:spAutoFit/>
          </a:bodyPr>
          <a:lstStyle/>
          <a:p>
            <a:pPr algn="ctr"/>
            <a:endParaRPr lang="en-CA" dirty="0">
              <a:solidFill>
                <a:schemeClr val="accent6">
                  <a:lumMod val="50000"/>
                </a:schemeClr>
              </a:solidFill>
            </a:endParaRPr>
          </a:p>
        </p:txBody>
      </p:sp>
      <p:sp>
        <p:nvSpPr>
          <p:cNvPr id="6" name="TextBox 5">
            <a:extLst>
              <a:ext uri="{FF2B5EF4-FFF2-40B4-BE49-F238E27FC236}">
                <a16:creationId xmlns:a16="http://schemas.microsoft.com/office/drawing/2014/main" id="{B18C3D7C-5994-9628-8053-69083DE7766D}"/>
              </a:ext>
            </a:extLst>
          </p:cNvPr>
          <p:cNvSpPr txBox="1"/>
          <p:nvPr/>
        </p:nvSpPr>
        <p:spPr>
          <a:xfrm>
            <a:off x="0" y="-2769"/>
            <a:ext cx="12192000" cy="36933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lgn="ctr"/>
            <a:endParaRPr lang="en-CA" dirty="0">
              <a:solidFill>
                <a:schemeClr val="accent4">
                  <a:lumMod val="75000"/>
                </a:schemeClr>
              </a:solidFill>
            </a:endParaRPr>
          </a:p>
        </p:txBody>
      </p:sp>
    </p:spTree>
    <p:extLst>
      <p:ext uri="{BB962C8B-B14F-4D97-AF65-F5344CB8AC3E}">
        <p14:creationId xmlns:p14="http://schemas.microsoft.com/office/powerpoint/2010/main" val="4623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B6200-8C76-06C5-EC57-BC153737FFBD}"/>
              </a:ext>
            </a:extLst>
          </p:cNvPr>
          <p:cNvSpPr txBox="1"/>
          <p:nvPr/>
        </p:nvSpPr>
        <p:spPr>
          <a:xfrm>
            <a:off x="3049385" y="36892"/>
            <a:ext cx="6093228" cy="584775"/>
          </a:xfrm>
          <a:prstGeom prst="rect">
            <a:avLst/>
          </a:prstGeom>
          <a:noFill/>
        </p:spPr>
        <p:txBody>
          <a:bodyPr wrap="square">
            <a:spAutoFit/>
          </a:bodyPr>
          <a:lstStyle/>
          <a:p>
            <a:pPr algn="ctr"/>
            <a:r>
              <a:rPr lang="en-CA" sz="3200" b="1" dirty="0">
                <a:solidFill>
                  <a:srgbClr val="7030A0"/>
                </a:solidFill>
              </a:rPr>
              <a:t>Rational Statement</a:t>
            </a:r>
          </a:p>
        </p:txBody>
      </p:sp>
      <p:sp>
        <p:nvSpPr>
          <p:cNvPr id="3" name="TextBox 2">
            <a:extLst>
              <a:ext uri="{FF2B5EF4-FFF2-40B4-BE49-F238E27FC236}">
                <a16:creationId xmlns:a16="http://schemas.microsoft.com/office/drawing/2014/main" id="{B9493FB5-59C1-453E-F6AF-308940CDB0EF}"/>
              </a:ext>
            </a:extLst>
          </p:cNvPr>
          <p:cNvSpPr txBox="1"/>
          <p:nvPr/>
        </p:nvSpPr>
        <p:spPr>
          <a:xfrm>
            <a:off x="262799" y="677814"/>
            <a:ext cx="11538065" cy="6001643"/>
          </a:xfrm>
          <a:prstGeom prst="rect">
            <a:avLst/>
          </a:prstGeom>
          <a:noFill/>
        </p:spPr>
        <p:txBody>
          <a:bodyPr wrap="square">
            <a:spAutoFit/>
          </a:bodyPr>
          <a:lstStyle/>
          <a:p>
            <a:pPr marL="285750" indent="-285750">
              <a:buFont typeface="Wingdings" panose="05000000000000000000" pitchFamily="2" charset="2"/>
              <a:buChar char="§"/>
            </a:pPr>
            <a:r>
              <a:rPr lang="en-CA" sz="2400" b="1" dirty="0"/>
              <a:t>Mr. John Hughes wants to develop LDA and QDA models for his raisin Dataset to evaluate its effectiveness </a:t>
            </a:r>
          </a:p>
          <a:p>
            <a:pPr marL="285750" indent="-285750">
              <a:buFont typeface="Wingdings" panose="05000000000000000000" pitchFamily="2" charset="2"/>
              <a:buChar char="§"/>
            </a:pPr>
            <a:endParaRPr lang="en-CA" sz="2400" b="1" dirty="0"/>
          </a:p>
          <a:p>
            <a:pPr marL="285750" indent="-285750">
              <a:buFont typeface="Wingdings" panose="05000000000000000000" pitchFamily="2" charset="2"/>
              <a:buChar char="§"/>
            </a:pPr>
            <a:r>
              <a:rPr lang="en-CA" sz="2400" b="1" dirty="0"/>
              <a:t>He wants the analysis of this project (the summary of this problem) to be presented with PPT ( with the rationale of the project clearly stated.</a:t>
            </a:r>
          </a:p>
          <a:p>
            <a:pPr marL="285750" indent="-285750">
              <a:buFont typeface="Wingdings" panose="05000000000000000000" pitchFamily="2" charset="2"/>
              <a:buChar char="§"/>
            </a:pPr>
            <a:endParaRPr lang="en-CA" sz="2400" b="1" dirty="0"/>
          </a:p>
          <a:p>
            <a:pPr marL="285750" indent="-285750">
              <a:buFont typeface="Wingdings" panose="05000000000000000000" pitchFamily="2" charset="2"/>
              <a:buChar char="§"/>
            </a:pPr>
            <a:r>
              <a:rPr lang="en-CA" sz="2400" b="1" dirty="0"/>
              <a:t>He wants the Pandas Profile to be created, identify and explain 2 key insights from the Pandas Profile report</a:t>
            </a:r>
          </a:p>
          <a:p>
            <a:pPr marL="285750" indent="-285750">
              <a:buFont typeface="Wingdings" panose="05000000000000000000" pitchFamily="2" charset="2"/>
              <a:buChar char="§"/>
            </a:pPr>
            <a:endParaRPr lang="en-CA" sz="2400" b="1" dirty="0"/>
          </a:p>
          <a:p>
            <a:pPr marL="285750" indent="-285750">
              <a:buFont typeface="Wingdings" panose="05000000000000000000" pitchFamily="2" charset="2"/>
              <a:buChar char="§"/>
            </a:pPr>
            <a:r>
              <a:rPr lang="en-CA" sz="2400" b="1" dirty="0"/>
              <a:t>He wants the confusion Matrix/Classification Report for the optimized LDA and QDA model to be presented with three (3) key insights ( i.e.,  Precision, Recall, F1.)</a:t>
            </a:r>
          </a:p>
          <a:p>
            <a:pPr marL="285750" indent="-285750">
              <a:buFont typeface="Wingdings" panose="05000000000000000000" pitchFamily="2" charset="2"/>
              <a:buChar char="§"/>
            </a:pPr>
            <a:endParaRPr lang="en-CA" sz="2400" b="1" dirty="0"/>
          </a:p>
          <a:p>
            <a:pPr marL="285750" indent="-285750">
              <a:buFont typeface="Wingdings" panose="05000000000000000000" pitchFamily="2" charset="2"/>
              <a:buChar char="§"/>
            </a:pPr>
            <a:r>
              <a:rPr lang="en-CA" sz="2400" b="1" dirty="0"/>
              <a:t>He wants a comparison of the optimized LDA to the optimized QDA with three (3) key insights (i.e., Precision, Recall, F1)</a:t>
            </a:r>
          </a:p>
          <a:p>
            <a:pPr marL="285750" indent="-285750">
              <a:buFont typeface="Wingdings" panose="05000000000000000000" pitchFamily="2" charset="2"/>
              <a:buChar char="§"/>
            </a:pPr>
            <a:endParaRPr lang="en-CA" sz="2400" b="1" dirty="0"/>
          </a:p>
          <a:p>
            <a:pPr marL="285750" indent="-285750">
              <a:buFont typeface="Wingdings" panose="05000000000000000000" pitchFamily="2" charset="2"/>
              <a:buChar char="§"/>
            </a:pPr>
            <a:r>
              <a:rPr lang="en-CA" sz="2400" b="1" dirty="0"/>
              <a:t>Requested two (2) recommendations, so that he will know the next step to take.</a:t>
            </a:r>
          </a:p>
        </p:txBody>
      </p:sp>
    </p:spTree>
    <p:extLst>
      <p:ext uri="{BB962C8B-B14F-4D97-AF65-F5344CB8AC3E}">
        <p14:creationId xmlns:p14="http://schemas.microsoft.com/office/powerpoint/2010/main" val="247634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AB5D9A-C528-1680-926C-24D35DBBE733}"/>
              </a:ext>
            </a:extLst>
          </p:cNvPr>
          <p:cNvSpPr txBox="1"/>
          <p:nvPr/>
        </p:nvSpPr>
        <p:spPr>
          <a:xfrm>
            <a:off x="128337" y="406944"/>
            <a:ext cx="11886987" cy="1938992"/>
          </a:xfrm>
          <a:prstGeom prst="rect">
            <a:avLst/>
          </a:prstGeom>
          <a:noFill/>
        </p:spPr>
        <p:txBody>
          <a:bodyPr wrap="square">
            <a:spAutoFit/>
          </a:bodyPr>
          <a:lstStyle/>
          <a:p>
            <a:r>
              <a:rPr lang="en-CA" dirty="0"/>
              <a:t>Pandas profiling is a statistical technique utilized in data analysis and machine learning that produces a comprehensive report outlining various aspects of a dataset, such as its distribution, correlation, statistical summary, and presence of missing values. The report incorporates diverse visualizations, including scatterplots, histograms, and correlation matrices, facilitating the identification of trends and patterns within the data.</a:t>
            </a:r>
          </a:p>
          <a:p>
            <a:endParaRPr lang="en-CA" sz="1050" dirty="0"/>
          </a:p>
          <a:p>
            <a:pPr marL="342900" indent="-342900">
              <a:buFont typeface="+mj-lt"/>
              <a:buAutoNum type="arabicPeriod"/>
            </a:pPr>
            <a:r>
              <a:rPr lang="en-CA" dirty="0"/>
              <a:t>Extent and </a:t>
            </a:r>
            <a:r>
              <a:rPr lang="en-CA" dirty="0" err="1"/>
              <a:t>ManorAxisLenght</a:t>
            </a:r>
            <a:r>
              <a:rPr lang="en-CA" dirty="0"/>
              <a:t> are highly correlated and negatively skewed</a:t>
            </a:r>
          </a:p>
          <a:p>
            <a:pPr marL="342900" indent="-342900">
              <a:buFont typeface="+mj-lt"/>
              <a:buAutoNum type="arabicPeriod"/>
            </a:pPr>
            <a:r>
              <a:rPr lang="en-CA" dirty="0"/>
              <a:t>Perimeter is highly correlated with </a:t>
            </a:r>
            <a:r>
              <a:rPr lang="en-CA" dirty="0" err="1"/>
              <a:t>ConvexArea</a:t>
            </a:r>
            <a:r>
              <a:rPr lang="en-CA" dirty="0"/>
              <a:t> and they are positively skewed </a:t>
            </a:r>
          </a:p>
        </p:txBody>
      </p:sp>
      <p:sp>
        <p:nvSpPr>
          <p:cNvPr id="11" name="TextBox 10">
            <a:extLst>
              <a:ext uri="{FF2B5EF4-FFF2-40B4-BE49-F238E27FC236}">
                <a16:creationId xmlns:a16="http://schemas.microsoft.com/office/drawing/2014/main" id="{E963DA60-D230-BCA2-8085-461A62549E59}"/>
              </a:ext>
            </a:extLst>
          </p:cNvPr>
          <p:cNvSpPr txBox="1"/>
          <p:nvPr/>
        </p:nvSpPr>
        <p:spPr>
          <a:xfrm>
            <a:off x="2767146" y="0"/>
            <a:ext cx="6094520" cy="523220"/>
          </a:xfrm>
          <a:prstGeom prst="rect">
            <a:avLst/>
          </a:prstGeom>
          <a:noFill/>
        </p:spPr>
        <p:txBody>
          <a:bodyPr wrap="square">
            <a:spAutoFit/>
          </a:bodyPr>
          <a:lstStyle/>
          <a:p>
            <a:pPr algn="ctr"/>
            <a:r>
              <a:rPr lang="en-CA" sz="2800" b="1" dirty="0">
                <a:solidFill>
                  <a:srgbClr val="7030A0"/>
                </a:solidFill>
              </a:rPr>
              <a:t>Pandas Profile Report</a:t>
            </a:r>
          </a:p>
        </p:txBody>
      </p:sp>
      <p:sp>
        <p:nvSpPr>
          <p:cNvPr id="15" name="TextBox 14">
            <a:extLst>
              <a:ext uri="{FF2B5EF4-FFF2-40B4-BE49-F238E27FC236}">
                <a16:creationId xmlns:a16="http://schemas.microsoft.com/office/drawing/2014/main" id="{DA9A749B-3116-97A4-DEB4-D17983D64A07}"/>
              </a:ext>
            </a:extLst>
          </p:cNvPr>
          <p:cNvSpPr txBox="1"/>
          <p:nvPr/>
        </p:nvSpPr>
        <p:spPr>
          <a:xfrm>
            <a:off x="72190" y="2374101"/>
            <a:ext cx="7411452" cy="4247317"/>
          </a:xfrm>
          <a:prstGeom prst="rect">
            <a:avLst/>
          </a:prstGeom>
          <a:noFill/>
        </p:spPr>
        <p:txBody>
          <a:bodyPr wrap="square">
            <a:spAutoFit/>
          </a:bodyPr>
          <a:lstStyle/>
          <a:p>
            <a:r>
              <a:rPr lang="en-CA" b="1" dirty="0">
                <a:solidFill>
                  <a:srgbClr val="7030A0"/>
                </a:solidFill>
              </a:rPr>
              <a:t>Explanation</a:t>
            </a:r>
          </a:p>
          <a:p>
            <a:r>
              <a:rPr lang="en-CA" b="1" dirty="0">
                <a:solidFill>
                  <a:srgbClr val="0070C0"/>
                </a:solidFill>
              </a:rPr>
              <a:t>1.  Extent and </a:t>
            </a:r>
            <a:r>
              <a:rPr lang="en-CA" b="1" dirty="0" err="1">
                <a:solidFill>
                  <a:srgbClr val="0070C0"/>
                </a:solidFill>
              </a:rPr>
              <a:t>MajorAxisLenght</a:t>
            </a:r>
            <a:r>
              <a:rPr lang="en-CA" b="1" dirty="0">
                <a:solidFill>
                  <a:srgbClr val="0070C0"/>
                </a:solidFill>
              </a:rPr>
              <a:t> are highly correlated and negatively skewed:</a:t>
            </a:r>
          </a:p>
          <a:p>
            <a:r>
              <a:rPr lang="en-US" dirty="0"/>
              <a:t>This means that Extent and </a:t>
            </a:r>
            <a:r>
              <a:rPr lang="en-US" dirty="0" err="1"/>
              <a:t>MajorAxisLength</a:t>
            </a:r>
            <a:r>
              <a:rPr lang="en-US" dirty="0"/>
              <a:t> variables are strongly related to each other, with a high degree of correlation. As one variable increases, the other variable tends to increase as well. Additionally, the data for these variables are negatively skewed, which means that most of the data points have lower values, and fewer data points have higher values.</a:t>
            </a:r>
          </a:p>
          <a:p>
            <a:endParaRPr lang="en-US" dirty="0"/>
          </a:p>
          <a:p>
            <a:r>
              <a:rPr lang="en-CA" b="1" dirty="0">
                <a:solidFill>
                  <a:srgbClr val="0070C0"/>
                </a:solidFill>
              </a:rPr>
              <a:t>2.  Perimeter is highly correlated with </a:t>
            </a:r>
            <a:r>
              <a:rPr lang="en-CA" b="1" dirty="0" err="1">
                <a:solidFill>
                  <a:srgbClr val="0070C0"/>
                </a:solidFill>
              </a:rPr>
              <a:t>ConvexArea</a:t>
            </a:r>
            <a:r>
              <a:rPr lang="en-CA" b="1" dirty="0">
                <a:solidFill>
                  <a:srgbClr val="0070C0"/>
                </a:solidFill>
              </a:rPr>
              <a:t> and they are positively skewed </a:t>
            </a:r>
          </a:p>
          <a:p>
            <a:r>
              <a:rPr lang="en-US" dirty="0"/>
              <a:t>This means that Perimeter and </a:t>
            </a:r>
            <a:r>
              <a:rPr lang="en-US" dirty="0" err="1"/>
              <a:t>ConvexArea</a:t>
            </a:r>
            <a:r>
              <a:rPr lang="en-US" dirty="0"/>
              <a:t> are two variables that have a strong linear relationship with each other, with a high degree of correlation. As one variable increases, the other variable tends to increase as well. The data for these variables is positively skewed, meaning that the majority of the data points have higher values, and fewer data points have lower values.</a:t>
            </a:r>
            <a:endParaRPr lang="en-CA" dirty="0"/>
          </a:p>
        </p:txBody>
      </p:sp>
      <p:pic>
        <p:nvPicPr>
          <p:cNvPr id="17" name="Picture 16">
            <a:extLst>
              <a:ext uri="{FF2B5EF4-FFF2-40B4-BE49-F238E27FC236}">
                <a16:creationId xmlns:a16="http://schemas.microsoft.com/office/drawing/2014/main" id="{56D750F3-10A5-C256-9646-BFE475F5AFCE}"/>
              </a:ext>
            </a:extLst>
          </p:cNvPr>
          <p:cNvPicPr>
            <a:picLocks noChangeAspect="1"/>
          </p:cNvPicPr>
          <p:nvPr/>
        </p:nvPicPr>
        <p:blipFill>
          <a:blip r:embed="rId2"/>
          <a:stretch>
            <a:fillRect/>
          </a:stretch>
        </p:blipFill>
        <p:spPr>
          <a:xfrm>
            <a:off x="7483642" y="2345936"/>
            <a:ext cx="4403347" cy="2045631"/>
          </a:xfrm>
          <a:prstGeom prst="rect">
            <a:avLst/>
          </a:prstGeom>
        </p:spPr>
      </p:pic>
      <p:pic>
        <p:nvPicPr>
          <p:cNvPr id="19" name="Picture 18">
            <a:extLst>
              <a:ext uri="{FF2B5EF4-FFF2-40B4-BE49-F238E27FC236}">
                <a16:creationId xmlns:a16="http://schemas.microsoft.com/office/drawing/2014/main" id="{A0CCE0C7-03CE-2683-73AD-836C50A3EBDF}"/>
              </a:ext>
            </a:extLst>
          </p:cNvPr>
          <p:cNvPicPr>
            <a:picLocks noChangeAspect="1"/>
          </p:cNvPicPr>
          <p:nvPr/>
        </p:nvPicPr>
        <p:blipFill>
          <a:blip r:embed="rId3"/>
          <a:stretch>
            <a:fillRect/>
          </a:stretch>
        </p:blipFill>
        <p:spPr>
          <a:xfrm>
            <a:off x="7796464" y="4497759"/>
            <a:ext cx="4218861" cy="2269958"/>
          </a:xfrm>
          <a:prstGeom prst="rect">
            <a:avLst/>
          </a:prstGeom>
        </p:spPr>
      </p:pic>
    </p:spTree>
    <p:extLst>
      <p:ext uri="{BB962C8B-B14F-4D97-AF65-F5344CB8AC3E}">
        <p14:creationId xmlns:p14="http://schemas.microsoft.com/office/powerpoint/2010/main" val="400064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4B067-AC52-8257-6112-10ED80152AC7}"/>
              </a:ext>
            </a:extLst>
          </p:cNvPr>
          <p:cNvSpPr txBox="1"/>
          <p:nvPr/>
        </p:nvSpPr>
        <p:spPr>
          <a:xfrm>
            <a:off x="1540042" y="0"/>
            <a:ext cx="8157411" cy="369332"/>
          </a:xfrm>
          <a:prstGeom prst="rect">
            <a:avLst/>
          </a:prstGeom>
          <a:noFill/>
        </p:spPr>
        <p:txBody>
          <a:bodyPr wrap="square">
            <a:spAutoFit/>
          </a:bodyPr>
          <a:lstStyle/>
          <a:p>
            <a:pPr algn="ctr"/>
            <a:r>
              <a:rPr lang="en-US" sz="1800" b="1" dirty="0">
                <a:solidFill>
                  <a:srgbClr val="7030A0"/>
                </a:solidFill>
              </a:rPr>
              <a:t>Confusion Matrix/Classification Report for the Optimized LDA and QDA Model</a:t>
            </a:r>
            <a:endParaRPr lang="en-CA" sz="1800" b="1" dirty="0">
              <a:solidFill>
                <a:srgbClr val="7030A0"/>
              </a:solidFill>
            </a:endParaRPr>
          </a:p>
        </p:txBody>
      </p:sp>
      <p:sp>
        <p:nvSpPr>
          <p:cNvPr id="5" name="TextBox 4">
            <a:extLst>
              <a:ext uri="{FF2B5EF4-FFF2-40B4-BE49-F238E27FC236}">
                <a16:creationId xmlns:a16="http://schemas.microsoft.com/office/drawing/2014/main" id="{5C3A6618-BF55-E427-ECC3-65C3C040C315}"/>
              </a:ext>
            </a:extLst>
          </p:cNvPr>
          <p:cNvSpPr txBox="1"/>
          <p:nvPr/>
        </p:nvSpPr>
        <p:spPr>
          <a:xfrm>
            <a:off x="288758" y="596024"/>
            <a:ext cx="11662610" cy="5509200"/>
          </a:xfrm>
          <a:prstGeom prst="rect">
            <a:avLst/>
          </a:prstGeom>
          <a:noFill/>
        </p:spPr>
        <p:txBody>
          <a:bodyPr wrap="square">
            <a:spAutoFit/>
          </a:bodyPr>
          <a:lstStyle/>
          <a:p>
            <a:r>
              <a:rPr lang="en-CA" sz="1600" dirty="0"/>
              <a:t>A confusion matrix is a table that is often used to describe the performance of a classification model on a set of test data for which the true values are known. It allows us to visualize the performance of the model by showing how many examples were correctly or incorrectly classified for each class.</a:t>
            </a:r>
          </a:p>
          <a:p>
            <a:endParaRPr lang="en-CA" sz="1600" dirty="0"/>
          </a:p>
          <a:p>
            <a:r>
              <a:rPr lang="en-CA" sz="1600" dirty="0"/>
              <a:t>The confusion matrix can be used to calculate various evaluation metrics, such as accuracy, precision, recall, and F1 score, that provide insights into the performance of the classification model.</a:t>
            </a:r>
          </a:p>
          <a:p>
            <a:endParaRPr lang="en-CA" sz="1600" dirty="0"/>
          </a:p>
          <a:p>
            <a:r>
              <a:rPr lang="en-US" sz="1600" b="1" dirty="0">
                <a:solidFill>
                  <a:srgbClr val="0070C0"/>
                </a:solidFill>
              </a:rPr>
              <a:t>Accuracy: </a:t>
            </a:r>
            <a:r>
              <a:rPr lang="en-US" sz="1600" dirty="0"/>
              <a:t>This metric measures the overall correctness of the model's predictions, regardless of the class. It is calculated by dividing the sum of true positives and true negatives by the total number of examples. A high accuracy indicates that the model is making correct predictions for most examples.</a:t>
            </a:r>
          </a:p>
          <a:p>
            <a:endParaRPr lang="en-US" sz="1600" dirty="0"/>
          </a:p>
          <a:p>
            <a:r>
              <a:rPr lang="en-US" sz="1600" b="1" dirty="0">
                <a:solidFill>
                  <a:srgbClr val="0070C0"/>
                </a:solidFill>
              </a:rPr>
              <a:t>Precision: </a:t>
            </a:r>
            <a:r>
              <a:rPr lang="en-US" sz="1600" dirty="0"/>
              <a:t>This metric measures the proportion of positive predictions that are correct. It is calculated by dividing true positives by the sum of true positives and false positives. A high precision value indicates that the model is making fewer false positive predictions, which can be important in applications where false positives are costly.</a:t>
            </a:r>
          </a:p>
          <a:p>
            <a:endParaRPr lang="en-US" sz="1600" dirty="0"/>
          </a:p>
          <a:p>
            <a:r>
              <a:rPr lang="en-US" sz="1600" b="1" dirty="0">
                <a:solidFill>
                  <a:srgbClr val="0070C0"/>
                </a:solidFill>
              </a:rPr>
              <a:t>Recall: </a:t>
            </a:r>
            <a:r>
              <a:rPr lang="en-US" sz="1600" dirty="0"/>
              <a:t>This metric measures the proportion of actual positives that are correctly identified by the model. It is calculated by dividing true positives by the sum of true positives and false negatives. A high recall value indicates that the model is good at detecting positive examples.</a:t>
            </a:r>
          </a:p>
          <a:p>
            <a:endParaRPr lang="en-US" sz="1600" dirty="0"/>
          </a:p>
          <a:p>
            <a:r>
              <a:rPr lang="en-US" sz="1600" b="1" dirty="0">
                <a:solidFill>
                  <a:srgbClr val="0070C0"/>
                </a:solidFill>
              </a:rPr>
              <a:t>F1 score: </a:t>
            </a:r>
            <a:r>
              <a:rPr lang="en-US" sz="1600" dirty="0"/>
              <a:t>This metric combines both precisions and recall into a single score that balances both metrics. It is the harmonic mean of precision and recall and is calculated by dividing 2 times the product of precision and recall by the sum of precision and recall. A high F1 score indicates that the model has a good balance between precision and recall.</a:t>
            </a:r>
            <a:endParaRPr lang="en-CA" sz="1600" dirty="0"/>
          </a:p>
        </p:txBody>
      </p:sp>
    </p:spTree>
    <p:extLst>
      <p:ext uri="{BB962C8B-B14F-4D97-AF65-F5344CB8AC3E}">
        <p14:creationId xmlns:p14="http://schemas.microsoft.com/office/powerpoint/2010/main" val="423260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511B6-8638-4F98-C91D-0025BBEFCD20}"/>
              </a:ext>
            </a:extLst>
          </p:cNvPr>
          <p:cNvSpPr txBox="1"/>
          <p:nvPr/>
        </p:nvSpPr>
        <p:spPr>
          <a:xfrm>
            <a:off x="717884" y="120316"/>
            <a:ext cx="10756231" cy="461665"/>
          </a:xfrm>
          <a:prstGeom prst="rect">
            <a:avLst/>
          </a:prstGeom>
          <a:noFill/>
        </p:spPr>
        <p:txBody>
          <a:bodyPr wrap="square">
            <a:spAutoFit/>
          </a:bodyPr>
          <a:lstStyle/>
          <a:p>
            <a:pPr algn="ctr"/>
            <a:r>
              <a:rPr lang="en-US" sz="2400" b="1" dirty="0">
                <a:solidFill>
                  <a:srgbClr val="7030A0"/>
                </a:solidFill>
              </a:rPr>
              <a:t>Confusion Matrix/Classification Report for the Optimized LDA and QDA Model</a:t>
            </a:r>
            <a:endParaRPr lang="en-CA" sz="2400" b="1" dirty="0">
              <a:solidFill>
                <a:srgbClr val="7030A0"/>
              </a:solidFill>
            </a:endParaRPr>
          </a:p>
        </p:txBody>
      </p:sp>
      <p:sp>
        <p:nvSpPr>
          <p:cNvPr id="5" name="TextBox 4">
            <a:extLst>
              <a:ext uri="{FF2B5EF4-FFF2-40B4-BE49-F238E27FC236}">
                <a16:creationId xmlns:a16="http://schemas.microsoft.com/office/drawing/2014/main" id="{72C315D5-7E38-E6E8-CC2A-7BB722606C2D}"/>
              </a:ext>
            </a:extLst>
          </p:cNvPr>
          <p:cNvSpPr txBox="1"/>
          <p:nvPr/>
        </p:nvSpPr>
        <p:spPr>
          <a:xfrm>
            <a:off x="128337" y="674911"/>
            <a:ext cx="5269831" cy="2246769"/>
          </a:xfrm>
          <a:prstGeom prst="rect">
            <a:avLst/>
          </a:prstGeom>
          <a:noFill/>
        </p:spPr>
        <p:txBody>
          <a:bodyPr wrap="square">
            <a:spAutoFit/>
          </a:bodyPr>
          <a:lstStyle/>
          <a:p>
            <a:r>
              <a:rPr lang="en-CA" b="1" dirty="0">
                <a:solidFill>
                  <a:srgbClr val="0070C0"/>
                </a:solidFill>
              </a:rPr>
              <a:t>Linear Discriminant Analysis (LDA)</a:t>
            </a:r>
          </a:p>
          <a:p>
            <a:endParaRPr lang="en-CA" sz="1400" b="1" dirty="0"/>
          </a:p>
          <a:p>
            <a:r>
              <a:rPr lang="en-US" dirty="0"/>
              <a:t>Linear Discriminant Analysis (LDA) is a statistical technique utilized to find a linear combination of variables capable of classifying observations into two or more groups or classes. LDA assumes that the input data is normally distributed and that the covariance matrix is homogenous across all classes.</a:t>
            </a:r>
            <a:endParaRPr lang="en-CA" dirty="0"/>
          </a:p>
        </p:txBody>
      </p:sp>
      <p:pic>
        <p:nvPicPr>
          <p:cNvPr id="7" name="Picture 6">
            <a:extLst>
              <a:ext uri="{FF2B5EF4-FFF2-40B4-BE49-F238E27FC236}">
                <a16:creationId xmlns:a16="http://schemas.microsoft.com/office/drawing/2014/main" id="{1BC586E9-2D73-1EEF-A735-E1EE423C46E8}"/>
              </a:ext>
            </a:extLst>
          </p:cNvPr>
          <p:cNvPicPr>
            <a:picLocks noChangeAspect="1"/>
          </p:cNvPicPr>
          <p:nvPr/>
        </p:nvPicPr>
        <p:blipFill>
          <a:blip r:embed="rId2"/>
          <a:stretch>
            <a:fillRect/>
          </a:stretch>
        </p:blipFill>
        <p:spPr>
          <a:xfrm>
            <a:off x="128336" y="3075630"/>
            <a:ext cx="5269831" cy="3107459"/>
          </a:xfrm>
          <a:prstGeom prst="rect">
            <a:avLst/>
          </a:prstGeom>
        </p:spPr>
      </p:pic>
      <p:sp>
        <p:nvSpPr>
          <p:cNvPr id="13" name="TextBox 12">
            <a:extLst>
              <a:ext uri="{FF2B5EF4-FFF2-40B4-BE49-F238E27FC236}">
                <a16:creationId xmlns:a16="http://schemas.microsoft.com/office/drawing/2014/main" id="{3197A56B-F290-5B0C-6293-939B2D1925BD}"/>
              </a:ext>
            </a:extLst>
          </p:cNvPr>
          <p:cNvSpPr txBox="1"/>
          <p:nvPr/>
        </p:nvSpPr>
        <p:spPr>
          <a:xfrm>
            <a:off x="6689558" y="674911"/>
            <a:ext cx="5269832" cy="2215991"/>
          </a:xfrm>
          <a:prstGeom prst="rect">
            <a:avLst/>
          </a:prstGeom>
          <a:noFill/>
        </p:spPr>
        <p:txBody>
          <a:bodyPr wrap="square">
            <a:spAutoFit/>
          </a:bodyPr>
          <a:lstStyle/>
          <a:p>
            <a:r>
              <a:rPr lang="en-CA" b="1" dirty="0">
                <a:solidFill>
                  <a:srgbClr val="0070C0"/>
                </a:solidFill>
              </a:rPr>
              <a:t>Quadratic Discriminant Analysis (QDA)</a:t>
            </a:r>
          </a:p>
          <a:p>
            <a:endParaRPr lang="en-CA" sz="800" dirty="0"/>
          </a:p>
          <a:p>
            <a:r>
              <a:rPr lang="en-CA" dirty="0"/>
              <a:t>Quadratic Discriminant Analysis (QDA) is a statistical technique used for classification tasks that are similar to Linear Discriminant Analysis (LDA), but it relaxes the assumption of equal covariance matrices across classes that are made by LDA. However, QDA still assumes that the input data is normally distributed.</a:t>
            </a:r>
          </a:p>
        </p:txBody>
      </p:sp>
      <p:pic>
        <p:nvPicPr>
          <p:cNvPr id="15" name="Picture 14">
            <a:extLst>
              <a:ext uri="{FF2B5EF4-FFF2-40B4-BE49-F238E27FC236}">
                <a16:creationId xmlns:a16="http://schemas.microsoft.com/office/drawing/2014/main" id="{B4F46418-E8B0-EFFA-12E0-DA54F92F9A7E}"/>
              </a:ext>
            </a:extLst>
          </p:cNvPr>
          <p:cNvPicPr>
            <a:picLocks noChangeAspect="1"/>
          </p:cNvPicPr>
          <p:nvPr/>
        </p:nvPicPr>
        <p:blipFill>
          <a:blip r:embed="rId3"/>
          <a:stretch>
            <a:fillRect/>
          </a:stretch>
        </p:blipFill>
        <p:spPr>
          <a:xfrm>
            <a:off x="6689558" y="3075629"/>
            <a:ext cx="5374106" cy="3107459"/>
          </a:xfrm>
          <a:prstGeom prst="rect">
            <a:avLst/>
          </a:prstGeom>
        </p:spPr>
      </p:pic>
    </p:spTree>
    <p:extLst>
      <p:ext uri="{BB962C8B-B14F-4D97-AF65-F5344CB8AC3E}">
        <p14:creationId xmlns:p14="http://schemas.microsoft.com/office/powerpoint/2010/main" val="289516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6D41D-C627-FEF8-46DA-BB84BA39055E}"/>
              </a:ext>
            </a:extLst>
          </p:cNvPr>
          <p:cNvSpPr txBox="1"/>
          <p:nvPr/>
        </p:nvSpPr>
        <p:spPr>
          <a:xfrm>
            <a:off x="994610" y="0"/>
            <a:ext cx="10202779" cy="461665"/>
          </a:xfrm>
          <a:prstGeom prst="rect">
            <a:avLst/>
          </a:prstGeom>
          <a:noFill/>
        </p:spPr>
        <p:txBody>
          <a:bodyPr wrap="square">
            <a:spAutoFit/>
          </a:bodyPr>
          <a:lstStyle/>
          <a:p>
            <a:pPr algn="ctr"/>
            <a:r>
              <a:rPr lang="en-US" sz="2400" b="1" dirty="0">
                <a:solidFill>
                  <a:srgbClr val="7030A0"/>
                </a:solidFill>
              </a:rPr>
              <a:t>Confusion Matrix/Classification Report for the Optimized LDA and QDA Model</a:t>
            </a:r>
            <a:endParaRPr lang="en-CA" sz="2400" b="1" dirty="0">
              <a:solidFill>
                <a:srgbClr val="7030A0"/>
              </a:solidFill>
            </a:endParaRPr>
          </a:p>
        </p:txBody>
      </p:sp>
      <p:sp>
        <p:nvSpPr>
          <p:cNvPr id="5" name="TextBox 4">
            <a:extLst>
              <a:ext uri="{FF2B5EF4-FFF2-40B4-BE49-F238E27FC236}">
                <a16:creationId xmlns:a16="http://schemas.microsoft.com/office/drawing/2014/main" id="{449AC222-3DF7-5EEA-B33C-3830CE4130D9}"/>
              </a:ext>
            </a:extLst>
          </p:cNvPr>
          <p:cNvSpPr txBox="1"/>
          <p:nvPr/>
        </p:nvSpPr>
        <p:spPr>
          <a:xfrm>
            <a:off x="770021" y="429537"/>
            <a:ext cx="3449053" cy="369332"/>
          </a:xfrm>
          <a:prstGeom prst="rect">
            <a:avLst/>
          </a:prstGeom>
          <a:noFill/>
        </p:spPr>
        <p:txBody>
          <a:bodyPr wrap="square">
            <a:spAutoFit/>
          </a:bodyPr>
          <a:lstStyle/>
          <a:p>
            <a:r>
              <a:rPr lang="en-CA" b="1" dirty="0">
                <a:solidFill>
                  <a:srgbClr val="0070C0"/>
                </a:solidFill>
              </a:rPr>
              <a:t>Linear Discriminant Analysis (LDA)</a:t>
            </a:r>
          </a:p>
        </p:txBody>
      </p:sp>
      <p:pic>
        <p:nvPicPr>
          <p:cNvPr id="6" name="Picture 5">
            <a:extLst>
              <a:ext uri="{FF2B5EF4-FFF2-40B4-BE49-F238E27FC236}">
                <a16:creationId xmlns:a16="http://schemas.microsoft.com/office/drawing/2014/main" id="{906C8038-4529-0D17-5D24-9F4EE91448EA}"/>
              </a:ext>
            </a:extLst>
          </p:cNvPr>
          <p:cNvPicPr>
            <a:picLocks noChangeAspect="1"/>
          </p:cNvPicPr>
          <p:nvPr/>
        </p:nvPicPr>
        <p:blipFill>
          <a:blip r:embed="rId2"/>
          <a:stretch>
            <a:fillRect/>
          </a:stretch>
        </p:blipFill>
        <p:spPr>
          <a:xfrm>
            <a:off x="68702" y="741022"/>
            <a:ext cx="5598853" cy="2117921"/>
          </a:xfrm>
          <a:prstGeom prst="rect">
            <a:avLst/>
          </a:prstGeom>
        </p:spPr>
      </p:pic>
      <p:sp>
        <p:nvSpPr>
          <p:cNvPr id="8" name="TextBox 7">
            <a:extLst>
              <a:ext uri="{FF2B5EF4-FFF2-40B4-BE49-F238E27FC236}">
                <a16:creationId xmlns:a16="http://schemas.microsoft.com/office/drawing/2014/main" id="{E2293214-D0A2-7F8F-025F-12DF83489073}"/>
              </a:ext>
            </a:extLst>
          </p:cNvPr>
          <p:cNvSpPr txBox="1"/>
          <p:nvPr/>
        </p:nvSpPr>
        <p:spPr>
          <a:xfrm>
            <a:off x="7419472" y="371690"/>
            <a:ext cx="3882189" cy="369332"/>
          </a:xfrm>
          <a:prstGeom prst="rect">
            <a:avLst/>
          </a:prstGeom>
          <a:noFill/>
        </p:spPr>
        <p:txBody>
          <a:bodyPr wrap="square">
            <a:spAutoFit/>
          </a:bodyPr>
          <a:lstStyle/>
          <a:p>
            <a:r>
              <a:rPr lang="en-CA" b="1" dirty="0">
                <a:solidFill>
                  <a:srgbClr val="0070C0"/>
                </a:solidFill>
              </a:rPr>
              <a:t>Quadratic Discriminant Analysis (QDA)</a:t>
            </a:r>
          </a:p>
        </p:txBody>
      </p:sp>
      <p:pic>
        <p:nvPicPr>
          <p:cNvPr id="9" name="Picture 8">
            <a:extLst>
              <a:ext uri="{FF2B5EF4-FFF2-40B4-BE49-F238E27FC236}">
                <a16:creationId xmlns:a16="http://schemas.microsoft.com/office/drawing/2014/main" id="{F0B88469-2372-DCD1-20DF-69C1C9DCFD65}"/>
              </a:ext>
            </a:extLst>
          </p:cNvPr>
          <p:cNvPicPr>
            <a:picLocks noChangeAspect="1"/>
          </p:cNvPicPr>
          <p:nvPr/>
        </p:nvPicPr>
        <p:blipFill>
          <a:blip r:embed="rId3"/>
          <a:stretch>
            <a:fillRect/>
          </a:stretch>
        </p:blipFill>
        <p:spPr>
          <a:xfrm>
            <a:off x="6095999" y="741022"/>
            <a:ext cx="5951620" cy="2043663"/>
          </a:xfrm>
          <a:prstGeom prst="rect">
            <a:avLst/>
          </a:prstGeom>
        </p:spPr>
      </p:pic>
      <p:sp>
        <p:nvSpPr>
          <p:cNvPr id="15" name="TextBox 14">
            <a:extLst>
              <a:ext uri="{FF2B5EF4-FFF2-40B4-BE49-F238E27FC236}">
                <a16:creationId xmlns:a16="http://schemas.microsoft.com/office/drawing/2014/main" id="{26C3D26D-3256-9716-E325-CF527BD4FE6C}"/>
              </a:ext>
            </a:extLst>
          </p:cNvPr>
          <p:cNvSpPr txBox="1"/>
          <p:nvPr/>
        </p:nvSpPr>
        <p:spPr>
          <a:xfrm>
            <a:off x="68702" y="2858943"/>
            <a:ext cx="5598853" cy="38472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CA" sz="1600" dirty="0">
                <a:effectLst>
                  <a:outerShdw blurRad="38100" dist="38100" dir="2700000" algn="tl">
                    <a:srgbClr val="000000">
                      <a:alpha val="43137"/>
                    </a:srgbClr>
                  </a:outerShdw>
                </a:effectLst>
                <a:latin typeface="+mj-lt"/>
              </a:rPr>
              <a:t>Three Key Insights on LDA</a:t>
            </a:r>
            <a:endParaRPr lang="en-US" sz="1600" u="sng" dirty="0">
              <a:effectLst>
                <a:outerShdw blurRad="38100" dist="38100" dir="2700000" algn="tl">
                  <a:srgbClr val="000000">
                    <a:alpha val="43137"/>
                  </a:srgbClr>
                </a:outerShdw>
              </a:effectLst>
              <a:latin typeface="+mj-lt"/>
              <a:cs typeface="Arial" panose="020B0604020202020204" pitchFamily="34" charset="0"/>
            </a:endParaRPr>
          </a:p>
          <a:p>
            <a:r>
              <a:rPr lang="en-US" sz="1600" b="1" u="sng" dirty="0">
                <a:effectLst>
                  <a:outerShdw blurRad="38100" dist="38100" dir="2700000" algn="tl">
                    <a:srgbClr val="000000">
                      <a:alpha val="43137"/>
                    </a:srgbClr>
                  </a:outerShdw>
                </a:effectLst>
                <a:highlight>
                  <a:srgbClr val="FFFF00"/>
                </a:highlight>
                <a:latin typeface="+mj-lt"/>
                <a:cs typeface="Arial" panose="020B0604020202020204" pitchFamily="34" charset="0"/>
              </a:rPr>
              <a:t>Precision</a:t>
            </a:r>
          </a:p>
          <a:p>
            <a:r>
              <a:rPr lang="en-US" sz="1600" dirty="0">
                <a:effectLst>
                  <a:outerShdw blurRad="38100" dist="38100" dir="2700000" algn="tl">
                    <a:srgbClr val="000000">
                      <a:alpha val="43137"/>
                    </a:srgbClr>
                  </a:outerShdw>
                </a:effectLst>
                <a:latin typeface="+mj-lt"/>
                <a:cs typeface="Arial" panose="020B0604020202020204" pitchFamily="34" charset="0"/>
              </a:rPr>
              <a:t>According to the weighted average precision metric, the model exhibits a precision score of 86%. Specifically, it demonstrates a high level of accuracy in predicting the </a:t>
            </a:r>
            <a:r>
              <a:rPr lang="en-US" sz="1600" dirty="0" err="1">
                <a:effectLst>
                  <a:outerShdw blurRad="38100" dist="38100" dir="2700000" algn="tl">
                    <a:srgbClr val="000000">
                      <a:alpha val="43137"/>
                    </a:srgbClr>
                  </a:outerShdw>
                </a:effectLst>
                <a:latin typeface="+mj-lt"/>
                <a:cs typeface="Arial" panose="020B0604020202020204" pitchFamily="34" charset="0"/>
              </a:rPr>
              <a:t>Besni</a:t>
            </a:r>
            <a:r>
              <a:rPr lang="en-US" sz="1600" dirty="0">
                <a:effectLst>
                  <a:outerShdw blurRad="38100" dist="38100" dir="2700000" algn="tl">
                    <a:srgbClr val="000000">
                      <a:alpha val="43137"/>
                    </a:srgbClr>
                  </a:outerShdw>
                </a:effectLst>
                <a:latin typeface="+mj-lt"/>
                <a:cs typeface="Arial" panose="020B0604020202020204" pitchFamily="34" charset="0"/>
              </a:rPr>
              <a:t> outcome (Outcome 0) at a rate of 86%, while it demonstrates a relatively lower accuracy rate of 85% in predicting the </a:t>
            </a:r>
            <a:r>
              <a:rPr lang="en-US" sz="1600" dirty="0" err="1">
                <a:effectLst>
                  <a:outerShdw blurRad="38100" dist="38100" dir="2700000" algn="tl">
                    <a:srgbClr val="000000">
                      <a:alpha val="43137"/>
                    </a:srgbClr>
                  </a:outerShdw>
                </a:effectLst>
                <a:latin typeface="+mj-lt"/>
                <a:cs typeface="Arial" panose="020B0604020202020204" pitchFamily="34" charset="0"/>
              </a:rPr>
              <a:t>Kecimen</a:t>
            </a:r>
            <a:r>
              <a:rPr lang="en-US" sz="1600" dirty="0">
                <a:effectLst>
                  <a:outerShdw blurRad="38100" dist="38100" dir="2700000" algn="tl">
                    <a:srgbClr val="000000">
                      <a:alpha val="43137"/>
                    </a:srgbClr>
                  </a:outerShdw>
                </a:effectLst>
                <a:latin typeface="+mj-lt"/>
                <a:cs typeface="Arial" panose="020B0604020202020204" pitchFamily="34" charset="0"/>
              </a:rPr>
              <a:t> outcome (Outcome 1).</a:t>
            </a:r>
          </a:p>
          <a:p>
            <a:r>
              <a:rPr lang="en-CA" sz="1600" b="1" u="sng" dirty="0">
                <a:effectLst>
                  <a:outerShdw blurRad="38100" dist="38100" dir="2700000" algn="tl">
                    <a:srgbClr val="000000">
                      <a:alpha val="43137"/>
                    </a:srgbClr>
                  </a:outerShdw>
                </a:effectLst>
                <a:highlight>
                  <a:srgbClr val="FFFF00"/>
                </a:highlight>
                <a:latin typeface="+mj-lt"/>
                <a:cs typeface="Arial" panose="020B0604020202020204" pitchFamily="34" charset="0"/>
              </a:rPr>
              <a:t>Recall</a:t>
            </a:r>
            <a:endParaRPr lang="en-US" sz="1400" b="1" dirty="0">
              <a:effectLst>
                <a:outerShdw blurRad="38100" dist="38100" dir="2700000" algn="tl">
                  <a:srgbClr val="000000">
                    <a:alpha val="43137"/>
                  </a:srgbClr>
                </a:outerShdw>
              </a:effectLst>
              <a:latin typeface="+mj-lt"/>
              <a:cs typeface="Arial" panose="020B0604020202020204" pitchFamily="34" charset="0"/>
            </a:endParaRPr>
          </a:p>
          <a:p>
            <a:r>
              <a:rPr lang="en-US" sz="1400" dirty="0">
                <a:effectLst>
                  <a:outerShdw blurRad="38100" dist="38100" dir="2700000" algn="tl">
                    <a:srgbClr val="000000">
                      <a:alpha val="43137"/>
                    </a:srgbClr>
                  </a:outerShdw>
                </a:effectLst>
                <a:latin typeface="+mj-lt"/>
                <a:cs typeface="Arial" panose="020B0604020202020204" pitchFamily="34" charset="0"/>
              </a:rPr>
              <a:t>The model has a weighted average recall of 86%, with an accuracy of 84% in predicting </a:t>
            </a:r>
            <a:r>
              <a:rPr lang="en-US" sz="1400" dirty="0" err="1">
                <a:effectLst>
                  <a:outerShdw blurRad="38100" dist="38100" dir="2700000" algn="tl">
                    <a:srgbClr val="000000">
                      <a:alpha val="43137"/>
                    </a:srgbClr>
                  </a:outerShdw>
                </a:effectLst>
                <a:latin typeface="+mj-lt"/>
                <a:cs typeface="Arial" panose="020B0604020202020204" pitchFamily="34" charset="0"/>
              </a:rPr>
              <a:t>Besni</a:t>
            </a:r>
            <a:r>
              <a:rPr lang="en-US" sz="1400" dirty="0">
                <a:effectLst>
                  <a:outerShdw blurRad="38100" dist="38100" dir="2700000" algn="tl">
                    <a:srgbClr val="000000">
                      <a:alpha val="43137"/>
                    </a:srgbClr>
                  </a:outerShdw>
                </a:effectLst>
                <a:latin typeface="+mj-lt"/>
                <a:cs typeface="Arial" panose="020B0604020202020204" pitchFamily="34" charset="0"/>
              </a:rPr>
              <a:t> (Outcome 0 ) and 87% in predicting </a:t>
            </a:r>
            <a:r>
              <a:rPr lang="en-US" sz="1400" dirty="0" err="1">
                <a:effectLst>
                  <a:outerShdw blurRad="38100" dist="38100" dir="2700000" algn="tl">
                    <a:srgbClr val="000000">
                      <a:alpha val="43137"/>
                    </a:srgbClr>
                  </a:outerShdw>
                </a:effectLst>
                <a:latin typeface="+mj-lt"/>
                <a:cs typeface="Arial" panose="020B0604020202020204" pitchFamily="34" charset="0"/>
              </a:rPr>
              <a:t>Kecimen</a:t>
            </a:r>
            <a:r>
              <a:rPr lang="en-US" sz="1400" dirty="0">
                <a:effectLst>
                  <a:outerShdw blurRad="38100" dist="38100" dir="2700000" algn="tl">
                    <a:srgbClr val="000000">
                      <a:alpha val="43137"/>
                    </a:srgbClr>
                  </a:outerShdw>
                </a:effectLst>
                <a:latin typeface="+mj-lt"/>
                <a:cs typeface="Arial" panose="020B0604020202020204" pitchFamily="34" charset="0"/>
              </a:rPr>
              <a:t> (Outcome 1).</a:t>
            </a:r>
          </a:p>
          <a:p>
            <a:r>
              <a:rPr lang="en-CA" sz="1600" b="1" u="sng" dirty="0">
                <a:effectLst>
                  <a:outerShdw blurRad="38100" dist="38100" dir="2700000" algn="tl">
                    <a:srgbClr val="000000">
                      <a:alpha val="43137"/>
                    </a:srgbClr>
                  </a:outerShdw>
                </a:effectLst>
                <a:highlight>
                  <a:srgbClr val="FFFF00"/>
                </a:highlight>
                <a:latin typeface="+mj-lt"/>
                <a:cs typeface="Arial" panose="020B0604020202020204" pitchFamily="34" charset="0"/>
              </a:rPr>
              <a:t>F1</a:t>
            </a:r>
          </a:p>
          <a:p>
            <a:r>
              <a:rPr lang="en-US" sz="1400" dirty="0">
                <a:effectLst>
                  <a:outerShdw blurRad="38100" dist="38100" dir="2700000" algn="tl">
                    <a:srgbClr val="000000">
                      <a:alpha val="43137"/>
                    </a:srgbClr>
                  </a:outerShdw>
                </a:effectLst>
                <a:latin typeface="+mj-lt"/>
                <a:cs typeface="Arial" panose="020B0604020202020204" pitchFamily="34" charset="0"/>
              </a:rPr>
              <a:t>The model's F1 score, based on the weighted average, is 86%. Specifically, it demonstrates a prediction accuracy of 84% for the </a:t>
            </a:r>
            <a:r>
              <a:rPr lang="en-US" sz="1400" dirty="0" err="1">
                <a:effectLst>
                  <a:outerShdw blurRad="38100" dist="38100" dir="2700000" algn="tl">
                    <a:srgbClr val="000000">
                      <a:alpha val="43137"/>
                    </a:srgbClr>
                  </a:outerShdw>
                </a:effectLst>
                <a:latin typeface="+mj-lt"/>
                <a:cs typeface="Arial" panose="020B0604020202020204" pitchFamily="34" charset="0"/>
              </a:rPr>
              <a:t>Besni</a:t>
            </a:r>
            <a:r>
              <a:rPr lang="en-US" sz="1400" dirty="0">
                <a:effectLst>
                  <a:outerShdw blurRad="38100" dist="38100" dir="2700000" algn="tl">
                    <a:srgbClr val="000000">
                      <a:alpha val="43137"/>
                    </a:srgbClr>
                  </a:outerShdw>
                </a:effectLst>
                <a:latin typeface="+mj-lt"/>
                <a:cs typeface="Arial" panose="020B0604020202020204" pitchFamily="34" charset="0"/>
              </a:rPr>
              <a:t> outcome (Outcome 0) and a prediction accuracy rate of 85% for the </a:t>
            </a:r>
            <a:r>
              <a:rPr lang="en-US" sz="1400" dirty="0" err="1">
                <a:effectLst>
                  <a:outerShdw blurRad="38100" dist="38100" dir="2700000" algn="tl">
                    <a:srgbClr val="000000">
                      <a:alpha val="43137"/>
                    </a:srgbClr>
                  </a:outerShdw>
                </a:effectLst>
                <a:latin typeface="+mj-lt"/>
                <a:cs typeface="Arial" panose="020B0604020202020204" pitchFamily="34" charset="0"/>
              </a:rPr>
              <a:t>Kecimen</a:t>
            </a:r>
            <a:r>
              <a:rPr lang="en-US" sz="1400" dirty="0">
                <a:effectLst>
                  <a:outerShdw blurRad="38100" dist="38100" dir="2700000" algn="tl">
                    <a:srgbClr val="000000">
                      <a:alpha val="43137"/>
                    </a:srgbClr>
                  </a:outerShdw>
                </a:effectLst>
                <a:latin typeface="+mj-lt"/>
                <a:cs typeface="Arial" panose="020B0604020202020204" pitchFamily="34" charset="0"/>
              </a:rPr>
              <a:t> outcome (Outcome 1).</a:t>
            </a:r>
            <a:endParaRPr lang="en-CA" sz="1400" dirty="0">
              <a:effectLst>
                <a:outerShdw blurRad="38100" dist="38100" dir="2700000" algn="tl">
                  <a:srgbClr val="000000">
                    <a:alpha val="43137"/>
                  </a:srgbClr>
                </a:outerShdw>
              </a:effectLst>
              <a:latin typeface="+mj-lt"/>
              <a:cs typeface="Arial" panose="020B0604020202020204" pitchFamily="34" charset="0"/>
            </a:endParaRPr>
          </a:p>
        </p:txBody>
      </p:sp>
      <p:sp>
        <p:nvSpPr>
          <p:cNvPr id="17" name="TextBox 16">
            <a:extLst>
              <a:ext uri="{FF2B5EF4-FFF2-40B4-BE49-F238E27FC236}">
                <a16:creationId xmlns:a16="http://schemas.microsoft.com/office/drawing/2014/main" id="{5C5218B1-ADD4-F1D7-EDAE-B9ED829692EB}"/>
              </a:ext>
            </a:extLst>
          </p:cNvPr>
          <p:cNvSpPr txBox="1"/>
          <p:nvPr/>
        </p:nvSpPr>
        <p:spPr>
          <a:xfrm>
            <a:off x="6258486" y="2851472"/>
            <a:ext cx="5864812" cy="384720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CA" sz="1800" dirty="0">
                <a:effectLst>
                  <a:outerShdw blurRad="38100" dist="38100" dir="2700000" algn="tl">
                    <a:srgbClr val="000000">
                      <a:alpha val="43137"/>
                    </a:srgbClr>
                  </a:outerShdw>
                </a:effectLst>
                <a:latin typeface="+mj-lt"/>
              </a:rPr>
              <a:t>Three Key Insights on QDA</a:t>
            </a:r>
            <a:endParaRPr lang="en-US" sz="1800" u="sng" dirty="0">
              <a:effectLst>
                <a:outerShdw blurRad="38100" dist="38100" dir="2700000" algn="tl">
                  <a:srgbClr val="000000">
                    <a:alpha val="43137"/>
                  </a:srgbClr>
                </a:outerShdw>
              </a:effectLst>
              <a:latin typeface="+mj-lt"/>
              <a:cs typeface="Arial" panose="020B0604020202020204" pitchFamily="34" charset="0"/>
            </a:endParaRPr>
          </a:p>
          <a:p>
            <a:r>
              <a:rPr lang="en-US" sz="1800" b="1" u="sng" dirty="0">
                <a:effectLst>
                  <a:outerShdw blurRad="38100" dist="38100" dir="2700000" algn="tl">
                    <a:srgbClr val="000000">
                      <a:alpha val="43137"/>
                    </a:srgbClr>
                  </a:outerShdw>
                </a:effectLst>
                <a:highlight>
                  <a:srgbClr val="FFFF00"/>
                </a:highlight>
                <a:latin typeface="+mj-lt"/>
                <a:cs typeface="Arial" panose="020B0604020202020204" pitchFamily="34" charset="0"/>
              </a:rPr>
              <a:t>Precision</a:t>
            </a:r>
          </a:p>
          <a:p>
            <a:r>
              <a:rPr lang="en-US" sz="1600" dirty="0">
                <a:effectLst>
                  <a:outerShdw blurRad="38100" dist="38100" dir="2700000" algn="tl">
                    <a:srgbClr val="000000">
                      <a:alpha val="43137"/>
                    </a:srgbClr>
                  </a:outerShdw>
                </a:effectLst>
                <a:latin typeface="+mj-lt"/>
                <a:cs typeface="Arial" panose="020B0604020202020204" pitchFamily="34" charset="0"/>
              </a:rPr>
              <a:t>According to the weighted average precision metric, the model exhibits a precision score of 90%. Specifically, it demonstrates a high level of accuracy in predicting the </a:t>
            </a:r>
            <a:r>
              <a:rPr lang="en-US" sz="1600" dirty="0" err="1">
                <a:effectLst>
                  <a:outerShdw blurRad="38100" dist="38100" dir="2700000" algn="tl">
                    <a:srgbClr val="000000">
                      <a:alpha val="43137"/>
                    </a:srgbClr>
                  </a:outerShdw>
                </a:effectLst>
                <a:latin typeface="+mj-lt"/>
                <a:cs typeface="Arial" panose="020B0604020202020204" pitchFamily="34" charset="0"/>
              </a:rPr>
              <a:t>Besni</a:t>
            </a:r>
            <a:r>
              <a:rPr lang="en-US" sz="1600" dirty="0">
                <a:effectLst>
                  <a:outerShdw blurRad="38100" dist="38100" dir="2700000" algn="tl">
                    <a:srgbClr val="000000">
                      <a:alpha val="43137"/>
                    </a:srgbClr>
                  </a:outerShdw>
                </a:effectLst>
                <a:latin typeface="+mj-lt"/>
                <a:cs typeface="Arial" panose="020B0604020202020204" pitchFamily="34" charset="0"/>
              </a:rPr>
              <a:t> outcome (Outcome 0) at a rate of 96%, while it demonstrates a relatively lower accuracy rate of 84% in predicting the </a:t>
            </a:r>
            <a:r>
              <a:rPr lang="en-US" sz="1600" dirty="0" err="1">
                <a:effectLst>
                  <a:outerShdw blurRad="38100" dist="38100" dir="2700000" algn="tl">
                    <a:srgbClr val="000000">
                      <a:alpha val="43137"/>
                    </a:srgbClr>
                  </a:outerShdw>
                </a:effectLst>
                <a:latin typeface="+mj-lt"/>
                <a:cs typeface="Arial" panose="020B0604020202020204" pitchFamily="34" charset="0"/>
              </a:rPr>
              <a:t>Kecimen</a:t>
            </a:r>
            <a:r>
              <a:rPr lang="en-US" sz="1600" dirty="0">
                <a:effectLst>
                  <a:outerShdw blurRad="38100" dist="38100" dir="2700000" algn="tl">
                    <a:srgbClr val="000000">
                      <a:alpha val="43137"/>
                    </a:srgbClr>
                  </a:outerShdw>
                </a:effectLst>
                <a:latin typeface="+mj-lt"/>
                <a:cs typeface="Arial" panose="020B0604020202020204" pitchFamily="34" charset="0"/>
              </a:rPr>
              <a:t> outcome (Outcome 1).</a:t>
            </a:r>
            <a:endParaRPr lang="en-US" sz="1200" dirty="0">
              <a:effectLst>
                <a:outerShdw blurRad="38100" dist="38100" dir="2700000" algn="tl">
                  <a:srgbClr val="000000">
                    <a:alpha val="43137"/>
                  </a:srgbClr>
                </a:outerShdw>
              </a:effectLst>
              <a:latin typeface="+mj-lt"/>
              <a:cs typeface="Arial" panose="020B0604020202020204" pitchFamily="34" charset="0"/>
            </a:endParaRPr>
          </a:p>
          <a:p>
            <a:r>
              <a:rPr lang="en-CA" sz="1800" b="1" u="sng" dirty="0">
                <a:effectLst>
                  <a:outerShdw blurRad="38100" dist="38100" dir="2700000" algn="tl">
                    <a:srgbClr val="000000">
                      <a:alpha val="43137"/>
                    </a:srgbClr>
                  </a:outerShdw>
                </a:effectLst>
                <a:highlight>
                  <a:srgbClr val="FFFF00"/>
                </a:highlight>
                <a:latin typeface="+mj-lt"/>
                <a:cs typeface="Arial" panose="020B0604020202020204" pitchFamily="34" charset="0"/>
              </a:rPr>
              <a:t>Recall</a:t>
            </a:r>
          </a:p>
          <a:p>
            <a:r>
              <a:rPr lang="en-US" sz="1600" dirty="0">
                <a:effectLst>
                  <a:outerShdw blurRad="38100" dist="38100" dir="2700000" algn="tl">
                    <a:srgbClr val="000000">
                      <a:alpha val="43137"/>
                    </a:srgbClr>
                  </a:outerShdw>
                </a:effectLst>
                <a:latin typeface="+mj-lt"/>
                <a:cs typeface="Arial" panose="020B0604020202020204" pitchFamily="34" charset="0"/>
              </a:rPr>
              <a:t>The model has a weighted average recall of 89%, with an accuracy of 81% in predicting </a:t>
            </a:r>
            <a:r>
              <a:rPr lang="en-US" sz="1600" dirty="0" err="1">
                <a:effectLst>
                  <a:outerShdw blurRad="38100" dist="38100" dir="2700000" algn="tl">
                    <a:srgbClr val="000000">
                      <a:alpha val="43137"/>
                    </a:srgbClr>
                  </a:outerShdw>
                </a:effectLst>
                <a:latin typeface="+mj-lt"/>
                <a:cs typeface="Arial" panose="020B0604020202020204" pitchFamily="34" charset="0"/>
              </a:rPr>
              <a:t>Besni</a:t>
            </a:r>
            <a:r>
              <a:rPr lang="en-US" sz="1600" dirty="0">
                <a:effectLst>
                  <a:outerShdw blurRad="38100" dist="38100" dir="2700000" algn="tl">
                    <a:srgbClr val="000000">
                      <a:alpha val="43137"/>
                    </a:srgbClr>
                  </a:outerShdw>
                </a:effectLst>
                <a:latin typeface="+mj-lt"/>
                <a:cs typeface="Arial" panose="020B0604020202020204" pitchFamily="34" charset="0"/>
              </a:rPr>
              <a:t> (Outcome 0 ) and 97% in predicting </a:t>
            </a:r>
            <a:r>
              <a:rPr lang="en-US" sz="1600" dirty="0" err="1">
                <a:effectLst>
                  <a:outerShdw blurRad="38100" dist="38100" dir="2700000" algn="tl">
                    <a:srgbClr val="000000">
                      <a:alpha val="43137"/>
                    </a:srgbClr>
                  </a:outerShdw>
                </a:effectLst>
                <a:latin typeface="+mj-lt"/>
                <a:cs typeface="Arial" panose="020B0604020202020204" pitchFamily="34" charset="0"/>
              </a:rPr>
              <a:t>Kecimen</a:t>
            </a:r>
            <a:r>
              <a:rPr lang="en-US" sz="1600" dirty="0">
                <a:effectLst>
                  <a:outerShdw blurRad="38100" dist="38100" dir="2700000" algn="tl">
                    <a:srgbClr val="000000">
                      <a:alpha val="43137"/>
                    </a:srgbClr>
                  </a:outerShdw>
                </a:effectLst>
                <a:latin typeface="+mj-lt"/>
                <a:cs typeface="Arial" panose="020B0604020202020204" pitchFamily="34" charset="0"/>
              </a:rPr>
              <a:t> (Outcome 1).</a:t>
            </a:r>
          </a:p>
          <a:p>
            <a:r>
              <a:rPr lang="en-CA" sz="1800" b="1" u="sng" dirty="0">
                <a:effectLst>
                  <a:outerShdw blurRad="38100" dist="38100" dir="2700000" algn="tl">
                    <a:srgbClr val="000000">
                      <a:alpha val="43137"/>
                    </a:srgbClr>
                  </a:outerShdw>
                </a:effectLst>
                <a:highlight>
                  <a:srgbClr val="FFFF00"/>
                </a:highlight>
                <a:latin typeface="+mj-lt"/>
                <a:cs typeface="Arial" panose="020B0604020202020204" pitchFamily="34" charset="0"/>
              </a:rPr>
              <a:t>F1</a:t>
            </a:r>
          </a:p>
          <a:p>
            <a:r>
              <a:rPr lang="en-US" sz="1400" dirty="0">
                <a:effectLst>
                  <a:outerShdw blurRad="38100" dist="38100" dir="2700000" algn="tl">
                    <a:srgbClr val="000000">
                      <a:alpha val="43137"/>
                    </a:srgbClr>
                  </a:outerShdw>
                </a:effectLst>
                <a:latin typeface="+mj-lt"/>
                <a:cs typeface="Arial" panose="020B0604020202020204" pitchFamily="34" charset="0"/>
              </a:rPr>
              <a:t>The model's F1 score, based on the weighted average, is 89%. Specifically, it demonstrates a prediction accuracy of 88% for the </a:t>
            </a:r>
            <a:r>
              <a:rPr lang="en-US" sz="1400" dirty="0" err="1">
                <a:effectLst>
                  <a:outerShdw blurRad="38100" dist="38100" dir="2700000" algn="tl">
                    <a:srgbClr val="000000">
                      <a:alpha val="43137"/>
                    </a:srgbClr>
                  </a:outerShdw>
                </a:effectLst>
                <a:latin typeface="+mj-lt"/>
                <a:cs typeface="Arial" panose="020B0604020202020204" pitchFamily="34" charset="0"/>
              </a:rPr>
              <a:t>Besni</a:t>
            </a:r>
            <a:r>
              <a:rPr lang="en-US" sz="1400" dirty="0">
                <a:effectLst>
                  <a:outerShdw blurRad="38100" dist="38100" dir="2700000" algn="tl">
                    <a:srgbClr val="000000">
                      <a:alpha val="43137"/>
                    </a:srgbClr>
                  </a:outerShdw>
                </a:effectLst>
                <a:latin typeface="+mj-lt"/>
                <a:cs typeface="Arial" panose="020B0604020202020204" pitchFamily="34" charset="0"/>
              </a:rPr>
              <a:t> outcome (Outcome 0) and a prediction accuracy rate of 89% for the </a:t>
            </a:r>
            <a:r>
              <a:rPr lang="en-US" sz="1400" dirty="0" err="1">
                <a:effectLst>
                  <a:outerShdw blurRad="38100" dist="38100" dir="2700000" algn="tl">
                    <a:srgbClr val="000000">
                      <a:alpha val="43137"/>
                    </a:srgbClr>
                  </a:outerShdw>
                </a:effectLst>
                <a:latin typeface="+mj-lt"/>
                <a:cs typeface="Arial" panose="020B0604020202020204" pitchFamily="34" charset="0"/>
              </a:rPr>
              <a:t>Kecimen</a:t>
            </a:r>
            <a:r>
              <a:rPr lang="en-US" sz="1400" dirty="0">
                <a:effectLst>
                  <a:outerShdw blurRad="38100" dist="38100" dir="2700000" algn="tl">
                    <a:srgbClr val="000000">
                      <a:alpha val="43137"/>
                    </a:srgbClr>
                  </a:outerShdw>
                </a:effectLst>
                <a:latin typeface="+mj-lt"/>
                <a:cs typeface="Arial" panose="020B0604020202020204" pitchFamily="34" charset="0"/>
              </a:rPr>
              <a:t> outcome (Outcome 1).</a:t>
            </a:r>
            <a:endParaRPr lang="en-CA" sz="1400" dirty="0">
              <a:effectLst>
                <a:outerShdw blurRad="38100" dist="38100" dir="2700000" algn="tl">
                  <a:srgbClr val="000000">
                    <a:alpha val="43137"/>
                  </a:srgbClr>
                </a:outerShdw>
              </a:effectLst>
              <a:latin typeface="+mj-lt"/>
              <a:cs typeface="Arial" panose="020B0604020202020204" pitchFamily="34" charset="0"/>
            </a:endParaRPr>
          </a:p>
        </p:txBody>
      </p:sp>
    </p:spTree>
    <p:extLst>
      <p:ext uri="{BB962C8B-B14F-4D97-AF65-F5344CB8AC3E}">
        <p14:creationId xmlns:p14="http://schemas.microsoft.com/office/powerpoint/2010/main" val="284447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B0E78-C4BF-0AA8-D3FB-410970E7D1FF}"/>
              </a:ext>
            </a:extLst>
          </p:cNvPr>
          <p:cNvSpPr txBox="1"/>
          <p:nvPr/>
        </p:nvSpPr>
        <p:spPr>
          <a:xfrm>
            <a:off x="216569" y="0"/>
            <a:ext cx="11871157" cy="830997"/>
          </a:xfrm>
          <a:prstGeom prst="rect">
            <a:avLst/>
          </a:prstGeom>
          <a:noFill/>
        </p:spPr>
        <p:txBody>
          <a:bodyPr wrap="square">
            <a:spAutoFit/>
          </a:bodyPr>
          <a:lstStyle/>
          <a:p>
            <a:r>
              <a:rPr lang="en-US" sz="2400" b="1" dirty="0">
                <a:solidFill>
                  <a:srgbClr val="7030A0"/>
                </a:solidFill>
              </a:rPr>
              <a:t>Compare the Optimized LDA to the Optimized QDA identifying three (3) key insights (i.e., Precision, Recall, F1)</a:t>
            </a:r>
            <a:endParaRPr lang="en-CA" sz="2400" b="1" dirty="0">
              <a:solidFill>
                <a:srgbClr val="7030A0"/>
              </a:solidFill>
            </a:endParaRPr>
          </a:p>
        </p:txBody>
      </p:sp>
      <p:pic>
        <p:nvPicPr>
          <p:cNvPr id="4" name="Picture 3">
            <a:extLst>
              <a:ext uri="{FF2B5EF4-FFF2-40B4-BE49-F238E27FC236}">
                <a16:creationId xmlns:a16="http://schemas.microsoft.com/office/drawing/2014/main" id="{71FEA836-2306-DED3-A713-39C2169AE402}"/>
              </a:ext>
            </a:extLst>
          </p:cNvPr>
          <p:cNvPicPr>
            <a:picLocks noChangeAspect="1"/>
          </p:cNvPicPr>
          <p:nvPr/>
        </p:nvPicPr>
        <p:blipFill>
          <a:blip r:embed="rId2"/>
          <a:stretch>
            <a:fillRect/>
          </a:stretch>
        </p:blipFill>
        <p:spPr>
          <a:xfrm>
            <a:off x="0" y="756739"/>
            <a:ext cx="5598853" cy="2117921"/>
          </a:xfrm>
          <a:prstGeom prst="rect">
            <a:avLst/>
          </a:prstGeom>
        </p:spPr>
      </p:pic>
      <p:pic>
        <p:nvPicPr>
          <p:cNvPr id="5" name="Picture 4">
            <a:extLst>
              <a:ext uri="{FF2B5EF4-FFF2-40B4-BE49-F238E27FC236}">
                <a16:creationId xmlns:a16="http://schemas.microsoft.com/office/drawing/2014/main" id="{710CE9D0-98E7-DC5F-551D-77DEAE80DCEF}"/>
              </a:ext>
            </a:extLst>
          </p:cNvPr>
          <p:cNvPicPr>
            <a:picLocks noChangeAspect="1"/>
          </p:cNvPicPr>
          <p:nvPr/>
        </p:nvPicPr>
        <p:blipFill>
          <a:blip r:embed="rId3"/>
          <a:stretch>
            <a:fillRect/>
          </a:stretch>
        </p:blipFill>
        <p:spPr>
          <a:xfrm>
            <a:off x="6023811" y="830997"/>
            <a:ext cx="5951620" cy="2043663"/>
          </a:xfrm>
          <a:prstGeom prst="rect">
            <a:avLst/>
          </a:prstGeom>
        </p:spPr>
      </p:pic>
      <p:sp>
        <p:nvSpPr>
          <p:cNvPr id="7" name="TextBox 6">
            <a:extLst>
              <a:ext uri="{FF2B5EF4-FFF2-40B4-BE49-F238E27FC236}">
                <a16:creationId xmlns:a16="http://schemas.microsoft.com/office/drawing/2014/main" id="{64208387-D2A6-23FC-548D-3BD672367244}"/>
              </a:ext>
            </a:extLst>
          </p:cNvPr>
          <p:cNvSpPr txBox="1"/>
          <p:nvPr/>
        </p:nvSpPr>
        <p:spPr>
          <a:xfrm>
            <a:off x="0" y="2977190"/>
            <a:ext cx="5598853" cy="3508653"/>
          </a:xfrm>
          <a:prstGeom prst="rect">
            <a:avLst/>
          </a:prstGeom>
          <a:noFill/>
        </p:spPr>
        <p:txBody>
          <a:bodyPr wrap="square">
            <a:spAutoFit/>
          </a:bodyPr>
          <a:lstStyle/>
          <a:p>
            <a:pPr algn="ctr"/>
            <a:r>
              <a:rPr lang="en-CA" sz="1400" b="1" u="sng" dirty="0">
                <a:solidFill>
                  <a:srgbClr val="0070C0"/>
                </a:solidFill>
                <a:latin typeface="+mj-lt"/>
              </a:rPr>
              <a:t>Precision Comparison for LDA and QDA</a:t>
            </a:r>
          </a:p>
          <a:p>
            <a:r>
              <a:rPr lang="en-CA" sz="1600" dirty="0">
                <a:latin typeface="+mj-lt"/>
              </a:rPr>
              <a:t>The precision-weighted Avg for </a:t>
            </a:r>
            <a:r>
              <a:rPr lang="en-CA" sz="1600" b="1" dirty="0">
                <a:latin typeface="+mj-lt"/>
              </a:rPr>
              <a:t>LDA</a:t>
            </a:r>
            <a:r>
              <a:rPr lang="en-CA" sz="1600" dirty="0">
                <a:latin typeface="+mj-lt"/>
              </a:rPr>
              <a:t> has an overall precision score of 86%, while the Precision weighted Avg for </a:t>
            </a:r>
            <a:r>
              <a:rPr lang="en-CA" sz="1600" b="1" dirty="0">
                <a:latin typeface="+mj-lt"/>
              </a:rPr>
              <a:t>QDA</a:t>
            </a:r>
            <a:r>
              <a:rPr lang="en-CA" sz="1600" dirty="0">
                <a:latin typeface="+mj-lt"/>
              </a:rPr>
              <a:t> has an overall precision score of 90%. This suggests that Precision </a:t>
            </a:r>
            <a:r>
              <a:rPr lang="en-CA" sz="1600" b="1" dirty="0">
                <a:latin typeface="+mj-lt"/>
              </a:rPr>
              <a:t>QDA</a:t>
            </a:r>
            <a:r>
              <a:rPr lang="en-CA" sz="1600" dirty="0">
                <a:latin typeface="+mj-lt"/>
              </a:rPr>
              <a:t> is performing better than Precision </a:t>
            </a:r>
            <a:r>
              <a:rPr lang="en-CA" sz="1600" b="1" dirty="0">
                <a:latin typeface="+mj-lt"/>
              </a:rPr>
              <a:t>LDA</a:t>
            </a:r>
            <a:r>
              <a:rPr lang="en-CA" sz="1600" dirty="0">
                <a:latin typeface="+mj-lt"/>
              </a:rPr>
              <a:t> overall. However, the difference in precision scores between the two models is relatively small.</a:t>
            </a:r>
          </a:p>
          <a:p>
            <a:r>
              <a:rPr lang="en-CA" sz="1600" dirty="0">
                <a:latin typeface="+mj-lt"/>
              </a:rPr>
              <a:t>In terms of individual outcomes, Precision </a:t>
            </a:r>
            <a:r>
              <a:rPr lang="en-CA" sz="1600" b="1" dirty="0">
                <a:latin typeface="+mj-lt"/>
              </a:rPr>
              <a:t>LDA</a:t>
            </a:r>
            <a:r>
              <a:rPr lang="en-CA" sz="1600" dirty="0">
                <a:latin typeface="+mj-lt"/>
              </a:rPr>
              <a:t> has a higher accuracy rate of (86%) for predicting </a:t>
            </a:r>
            <a:r>
              <a:rPr lang="en-CA" sz="1600" dirty="0" err="1">
                <a:latin typeface="+mj-lt"/>
              </a:rPr>
              <a:t>Besni</a:t>
            </a:r>
            <a:r>
              <a:rPr lang="en-CA" sz="1600" dirty="0">
                <a:latin typeface="+mj-lt"/>
              </a:rPr>
              <a:t> (Outcome 0) compared to </a:t>
            </a:r>
            <a:r>
              <a:rPr lang="en-CA" sz="1600" dirty="0" err="1">
                <a:latin typeface="+mj-lt"/>
              </a:rPr>
              <a:t>Kecimen</a:t>
            </a:r>
            <a:r>
              <a:rPr lang="en-CA" sz="1600" dirty="0">
                <a:latin typeface="+mj-lt"/>
              </a:rPr>
              <a:t> (Outcome 1) at 85%. On the other hand, Precision </a:t>
            </a:r>
            <a:r>
              <a:rPr lang="en-CA" sz="1600" b="1" dirty="0">
                <a:latin typeface="+mj-lt"/>
              </a:rPr>
              <a:t>QDA</a:t>
            </a:r>
            <a:r>
              <a:rPr lang="en-CA" sz="1600" dirty="0">
                <a:latin typeface="+mj-lt"/>
              </a:rPr>
              <a:t> has a higher accuracy rate (96%) for predicting </a:t>
            </a:r>
            <a:r>
              <a:rPr lang="en-CA" sz="1600" dirty="0" err="1">
                <a:latin typeface="+mj-lt"/>
              </a:rPr>
              <a:t>Besni</a:t>
            </a:r>
            <a:r>
              <a:rPr lang="en-CA" sz="1600" dirty="0">
                <a:latin typeface="+mj-lt"/>
              </a:rPr>
              <a:t> (Outcome 0) compared to </a:t>
            </a:r>
            <a:r>
              <a:rPr lang="en-CA" sz="1600" dirty="0" err="1">
                <a:latin typeface="+mj-lt"/>
              </a:rPr>
              <a:t>Kecimen</a:t>
            </a:r>
            <a:r>
              <a:rPr lang="en-CA" sz="1600" dirty="0">
                <a:latin typeface="+mj-lt"/>
              </a:rPr>
              <a:t> (Outcome 1) at 84%.</a:t>
            </a:r>
          </a:p>
          <a:p>
            <a:r>
              <a:rPr lang="en-CA" sz="1600" dirty="0">
                <a:latin typeface="+mj-lt"/>
              </a:rPr>
              <a:t>These findings suggest that both models may have varying levels of effectiveness in predicting the different outcomes.</a:t>
            </a:r>
          </a:p>
        </p:txBody>
      </p:sp>
      <p:sp>
        <p:nvSpPr>
          <p:cNvPr id="11" name="TextBox 10">
            <a:extLst>
              <a:ext uri="{FF2B5EF4-FFF2-40B4-BE49-F238E27FC236}">
                <a16:creationId xmlns:a16="http://schemas.microsoft.com/office/drawing/2014/main" id="{8B52F94B-FD62-F7F6-CEF1-2D0A9C0B2138}"/>
              </a:ext>
            </a:extLst>
          </p:cNvPr>
          <p:cNvSpPr txBox="1"/>
          <p:nvPr/>
        </p:nvSpPr>
        <p:spPr>
          <a:xfrm>
            <a:off x="5598852" y="2720517"/>
            <a:ext cx="6593147" cy="4031873"/>
          </a:xfrm>
          <a:prstGeom prst="rect">
            <a:avLst/>
          </a:prstGeom>
          <a:noFill/>
        </p:spPr>
        <p:txBody>
          <a:bodyPr wrap="square">
            <a:spAutoFit/>
          </a:bodyPr>
          <a:lstStyle/>
          <a:p>
            <a:r>
              <a:rPr lang="en-CA" sz="1400" b="1" u="sng" dirty="0">
                <a:solidFill>
                  <a:srgbClr val="0070C0"/>
                </a:solidFill>
                <a:latin typeface="+mj-lt"/>
              </a:rPr>
              <a:t>Recall Comparison for LDA and QDA</a:t>
            </a:r>
          </a:p>
          <a:p>
            <a:r>
              <a:rPr lang="en-US" sz="1400" dirty="0">
                <a:latin typeface="+mj-lt"/>
              </a:rPr>
              <a:t>Both models have relatively high accuracy rates, although QDA has a higher accuracy rate for predicting </a:t>
            </a:r>
            <a:r>
              <a:rPr lang="en-US" sz="1400" dirty="0" err="1">
                <a:latin typeface="+mj-lt"/>
              </a:rPr>
              <a:t>Kecimen</a:t>
            </a:r>
            <a:r>
              <a:rPr lang="en-US" sz="1400" dirty="0">
                <a:latin typeface="+mj-lt"/>
              </a:rPr>
              <a:t> than LDA. This suggests that QDA may be a better model for predicting positive cases accurately.</a:t>
            </a:r>
          </a:p>
          <a:p>
            <a:endParaRPr lang="en-US" sz="1400" dirty="0">
              <a:latin typeface="+mj-lt"/>
            </a:endParaRPr>
          </a:p>
          <a:p>
            <a:r>
              <a:rPr lang="en-CA" sz="1400" b="1" u="sng" dirty="0">
                <a:solidFill>
                  <a:srgbClr val="0070C0"/>
                </a:solidFill>
                <a:latin typeface="+mj-lt"/>
              </a:rPr>
              <a:t>F1 Comparison for LDA and QDA</a:t>
            </a:r>
          </a:p>
          <a:p>
            <a:r>
              <a:rPr lang="en-US" sz="1400" dirty="0">
                <a:latin typeface="+mj-lt"/>
              </a:rPr>
              <a:t>F1-score: The QDA model has a higher overall F1-score (89%) compared to the LDA model (86%). Specifically, the QDA model demonstrates a higher F1-score for predicting the </a:t>
            </a:r>
            <a:r>
              <a:rPr lang="en-US" sz="1400" dirty="0" err="1">
                <a:latin typeface="+mj-lt"/>
              </a:rPr>
              <a:t>Kecimen</a:t>
            </a:r>
            <a:r>
              <a:rPr lang="en-US" sz="1400" dirty="0">
                <a:latin typeface="+mj-lt"/>
              </a:rPr>
              <a:t> outcome (90%) than the LDA model (86%). However, the QDA model's F1-score for predicting the </a:t>
            </a:r>
            <a:r>
              <a:rPr lang="en-US" sz="1400" dirty="0" err="1">
                <a:latin typeface="+mj-lt"/>
              </a:rPr>
              <a:t>Besni</a:t>
            </a:r>
            <a:r>
              <a:rPr lang="en-US" sz="1400" dirty="0">
                <a:latin typeface="+mj-lt"/>
              </a:rPr>
              <a:t> outcome is lower (88%) compared to the LDA model (85%).</a:t>
            </a:r>
          </a:p>
          <a:p>
            <a:endParaRPr lang="en-US" sz="1400" dirty="0">
              <a:latin typeface="+mj-lt"/>
            </a:endParaRPr>
          </a:p>
          <a:p>
            <a:r>
              <a:rPr lang="en-US" sz="1400" dirty="0">
                <a:latin typeface="+mj-lt"/>
              </a:rPr>
              <a:t>the QDA model outperforms the LDA model in terms of precision, recall, and F1-score. However, it's important to note that the performance difference is relatively small, and the choice between the two models ultimately depends on the specific requirements and constraints of the problem at hand. Additionally, it's worth noting that the QDA model has a higher number of false negatives for the </a:t>
            </a:r>
            <a:r>
              <a:rPr lang="en-US" sz="1400" dirty="0" err="1">
                <a:latin typeface="+mj-lt"/>
              </a:rPr>
              <a:t>Besni</a:t>
            </a:r>
            <a:r>
              <a:rPr lang="en-US" sz="1400" dirty="0">
                <a:latin typeface="+mj-lt"/>
              </a:rPr>
              <a:t> outcome compared to the LDA model, which may be a factor to consider depending on the importance of correctly identifying that outcome.</a:t>
            </a:r>
            <a:endParaRPr lang="en-CA" sz="1400" dirty="0">
              <a:latin typeface="+mj-lt"/>
            </a:endParaRPr>
          </a:p>
        </p:txBody>
      </p:sp>
    </p:spTree>
    <p:extLst>
      <p:ext uri="{BB962C8B-B14F-4D97-AF65-F5344CB8AC3E}">
        <p14:creationId xmlns:p14="http://schemas.microsoft.com/office/powerpoint/2010/main" val="209652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9352A-B48C-CDAE-7AF8-2304F6FF65A7}"/>
              </a:ext>
            </a:extLst>
          </p:cNvPr>
          <p:cNvSpPr txBox="1"/>
          <p:nvPr/>
        </p:nvSpPr>
        <p:spPr>
          <a:xfrm>
            <a:off x="2374232" y="108102"/>
            <a:ext cx="6096000" cy="461665"/>
          </a:xfrm>
          <a:prstGeom prst="rect">
            <a:avLst/>
          </a:prstGeom>
          <a:noFill/>
        </p:spPr>
        <p:txBody>
          <a:bodyPr wrap="square">
            <a:spAutoFit/>
          </a:bodyPr>
          <a:lstStyle/>
          <a:p>
            <a:pPr algn="ctr"/>
            <a:r>
              <a:rPr lang="en-US" sz="2400" b="1" dirty="0">
                <a:solidFill>
                  <a:srgbClr val="7030A0"/>
                </a:solidFill>
              </a:rPr>
              <a:t>State and explain two (2) recommendations</a:t>
            </a:r>
            <a:endParaRPr lang="en-CA" sz="2400" b="1" dirty="0">
              <a:solidFill>
                <a:srgbClr val="7030A0"/>
              </a:solidFill>
            </a:endParaRPr>
          </a:p>
        </p:txBody>
      </p:sp>
      <p:sp>
        <p:nvSpPr>
          <p:cNvPr id="7" name="TextBox 6">
            <a:extLst>
              <a:ext uri="{FF2B5EF4-FFF2-40B4-BE49-F238E27FC236}">
                <a16:creationId xmlns:a16="http://schemas.microsoft.com/office/drawing/2014/main" id="{F038B2F9-2819-7E36-564E-A06094917B9A}"/>
              </a:ext>
            </a:extLst>
          </p:cNvPr>
          <p:cNvSpPr txBox="1"/>
          <p:nvPr/>
        </p:nvSpPr>
        <p:spPr>
          <a:xfrm>
            <a:off x="3890209" y="3333578"/>
            <a:ext cx="8053137" cy="3416320"/>
          </a:xfrm>
          <a:prstGeom prst="rect">
            <a:avLst/>
          </a:prstGeom>
          <a:noFill/>
        </p:spPr>
        <p:txBody>
          <a:bodyPr wrap="square">
            <a:spAutoFit/>
          </a:bodyPr>
          <a:lstStyle/>
          <a:p>
            <a:r>
              <a:rPr lang="en-CA" b="1" dirty="0">
                <a:solidFill>
                  <a:srgbClr val="0070C0"/>
                </a:solidFill>
              </a:rPr>
              <a:t>Gather more data: </a:t>
            </a:r>
            <a:r>
              <a:rPr lang="en-CA" dirty="0"/>
              <a:t>Both the LDA and QDA models exhibit relatively low support for the Outcome 1 class, which means the model has a smaller amount of data to learn from, which could lead to overfitting. Therefore, it is recommended to collect more data for the Outcome 1 class to improve the models' accuracy in predicting this outcome. This could lead to a more balanced dataset and more accurate predictions for both outcomes.</a:t>
            </a:r>
          </a:p>
          <a:p>
            <a:endParaRPr lang="en-CA" dirty="0"/>
          </a:p>
          <a:p>
            <a:r>
              <a:rPr lang="en-CA" dirty="0"/>
              <a:t>The performance of machine learning models is largely dependent on the quality and quantity of data used for training. Therefore, collecting more data can help improve the accuracy and robustness of the models. It is recommended to collect data that is representative of the target population and includes a wide range of predictor variables.</a:t>
            </a:r>
          </a:p>
        </p:txBody>
      </p:sp>
      <p:sp>
        <p:nvSpPr>
          <p:cNvPr id="11" name="TextBox 10">
            <a:extLst>
              <a:ext uri="{FF2B5EF4-FFF2-40B4-BE49-F238E27FC236}">
                <a16:creationId xmlns:a16="http://schemas.microsoft.com/office/drawing/2014/main" id="{A1FC1129-DD10-9F06-1606-453809D7316B}"/>
              </a:ext>
            </a:extLst>
          </p:cNvPr>
          <p:cNvSpPr txBox="1"/>
          <p:nvPr/>
        </p:nvSpPr>
        <p:spPr>
          <a:xfrm>
            <a:off x="0" y="569767"/>
            <a:ext cx="8783054" cy="2754600"/>
          </a:xfrm>
          <a:prstGeom prst="rect">
            <a:avLst/>
          </a:prstGeom>
          <a:noFill/>
        </p:spPr>
        <p:txBody>
          <a:bodyPr wrap="square">
            <a:spAutoFit/>
          </a:bodyPr>
          <a:lstStyle/>
          <a:p>
            <a:pPr algn="ctr"/>
            <a:r>
              <a:rPr lang="en-CA" b="1" dirty="0">
                <a:solidFill>
                  <a:srgbClr val="0070C0"/>
                </a:solidFill>
              </a:rPr>
              <a:t>Feature Selection and Regularization</a:t>
            </a:r>
          </a:p>
          <a:p>
            <a:pPr algn="ctr"/>
            <a:r>
              <a:rPr lang="en-US" b="1" dirty="0">
                <a:solidFill>
                  <a:srgbClr val="0070C0"/>
                </a:solidFill>
              </a:rPr>
              <a:t>Feature Selection: </a:t>
            </a:r>
            <a:r>
              <a:rPr lang="en-US" dirty="0"/>
              <a:t>The models used in this analysis were based on all available predictor variables. However, it is possible that some of these variables may not be relevant or may even introduce noise to the model. Thus, it is recommended to perform feature selection techniques to identify the most informative predictors for the model.</a:t>
            </a:r>
            <a:endParaRPr lang="en-CA" b="1" dirty="0"/>
          </a:p>
          <a:p>
            <a:endParaRPr lang="en-CA" sz="1100" b="1" dirty="0"/>
          </a:p>
          <a:p>
            <a:r>
              <a:rPr lang="en-CA" b="1" dirty="0">
                <a:solidFill>
                  <a:srgbClr val="0070C0"/>
                </a:solidFill>
              </a:rPr>
              <a:t>Regularization: </a:t>
            </a:r>
            <a:r>
              <a:rPr lang="en-CA" dirty="0"/>
              <a:t>Regularization techniques such as L1 or L2 regularization can be used to reduce overfitting and improve the generalization performance of the models. It is recommended to test these regularization techniques on the current models to see if they can improve performance.</a:t>
            </a:r>
          </a:p>
        </p:txBody>
      </p:sp>
    </p:spTree>
    <p:extLst>
      <p:ext uri="{BB962C8B-B14F-4D97-AF65-F5344CB8AC3E}">
        <p14:creationId xmlns:p14="http://schemas.microsoft.com/office/powerpoint/2010/main" val="167212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1839</Words>
  <Application>Microsoft Office PowerPoint</Application>
  <PresentationFormat>Widescreen</PresentationFormat>
  <Paragraphs>84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Abdulrahman Ramsey Momodu</dc:creator>
  <cp:lastModifiedBy>Abdulrahman Ramsey Momodu</cp:lastModifiedBy>
  <cp:revision>2</cp:revision>
  <dcterms:created xsi:type="dcterms:W3CDTF">2023-03-25T04:46:31Z</dcterms:created>
  <dcterms:modified xsi:type="dcterms:W3CDTF">2023-03-25T04:49:18Z</dcterms:modified>
</cp:coreProperties>
</file>