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90" r:id="rId4"/>
    <p:sldId id="294" r:id="rId5"/>
    <p:sldId id="291" r:id="rId6"/>
    <p:sldId id="293" r:id="rId7"/>
    <p:sldId id="292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006-0FDA-B6F7-ED2C-8817C02F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C51D7-148F-B674-E678-BD5931F6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C21B-E5C7-C650-FD26-2DDCCE8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470E-2F8D-4CC8-679B-BAE6F4E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A0E0-2DA0-28ED-2E91-F94FFD1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58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1BBD-0DFB-F1BA-B625-603CEA87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792F-36BE-8248-AD54-CB0C0FC8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6EB9-7E57-31D8-7C97-8B1C2D6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45F2-BF77-2BD6-A402-A78100B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5FDC-4C65-B415-C7A6-0615554A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6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86D5F-C20B-E642-87AE-8FE107F11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A6D31-5D25-C921-F8C2-5752797A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13A4-39E0-678A-439C-384C09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5C9A4-3979-AD73-205C-9B8A91D8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BC27-966E-0F29-E052-3BB51F85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2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44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3688-C3AB-0BC2-97EE-EC8CEF67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65C-87D6-32BA-452A-3B2082DA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FE3C-C377-82B2-75F4-66795876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37DB-5DEC-E7B1-D2DB-32D2733C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E15C-1A22-4D7F-71AF-C8892511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A531-02D1-F72E-39BE-57B59457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0A2C-307D-42BB-E37F-F65EDFC9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756A-D7BC-0489-513F-5DBB5A87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393D-7431-BDF1-9F55-87E51B43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F530-1AD4-9196-396A-861FD7BF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0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755-EFBA-DEFD-C447-1B51EBC9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7F6C-2816-D2D8-1E9B-D90D9752D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F01B-A7D8-4F1B-B43C-3771F661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9B20-AAC5-DD07-48F2-F6493D4A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90AF-10E1-B1A7-14A1-3CA5C9A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72534-E01F-BFF4-2761-0BDE419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7025-95F1-1BA3-691C-1002AF7D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7239-44CB-06DD-80BD-C870CD69C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38EC8-FC8C-F855-0494-905BD396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7FA91-17A3-9A7E-4410-02FF86819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285A-423B-53B3-48E4-64B8AE55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A7131-7CF8-8B84-0EB2-897A0C3F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CA85A-1CB6-469F-4F47-D4C3E65C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7CD46-D80C-F467-114B-4F4B85E2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EBF0-9B8B-CBD5-EFD7-9479372F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1BE9C-5E8B-692C-BAA1-ED831D9E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F8D4-02D8-AB56-ABD7-DA62601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20D51-9318-742E-D0DE-6F99C05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9D46C-931E-71C5-7CB9-467E5325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BBFC7-0B56-E304-BC21-65DAEAF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8DEC-94B4-A1C8-FE4C-DED6E291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5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A2D9-769B-EC4A-A38B-359AB22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06F6-C4A5-BF77-EC43-2A86924C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D82-A729-491E-9B06-3DB6CE2F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8DB43-C95B-3D10-136D-48953B7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22AD-4F5F-48F0-000E-914ECAE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EF1B2-A460-2414-5EB2-9B836D38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5E62-E02C-EF44-38AC-F995A5C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D3F0D-3749-1556-00D3-FF5F48865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DD00-907B-07EE-8207-B3B9F413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0C42-617E-DECD-501F-BAE82818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9AF30-08F1-B984-1987-83702F6E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4C969-7EAB-E868-9A76-DD80D4E6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3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A53DF-5CF4-453F-5E61-1C08AA44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0FA6-7E6A-3F56-E7F9-0D6FB694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1B0A-BDA9-C294-324F-DA598D430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FE4C-CDE6-4C8A-A36B-048796EC049A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C7B1-7CEF-13B7-1882-4A687E924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E860-43F7-95A3-1529-AFB6C488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AA1F-2336-4236-8012-40FE4FC80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1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2" descr="See the source image">
            <a:extLst>
              <a:ext uri="{FF2B5EF4-FFF2-40B4-BE49-F238E27FC236}">
                <a16:creationId xmlns:a16="http://schemas.microsoft.com/office/drawing/2014/main" id="{E4E938C3-0A5F-3963-D258-A4DACE29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77" y="643200"/>
            <a:ext cx="4876800" cy="41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itle 1">
            <a:extLst>
              <a:ext uri="{FF2B5EF4-FFF2-40B4-BE49-F238E27FC236}">
                <a16:creationId xmlns:a16="http://schemas.microsoft.com/office/drawing/2014/main" id="{98B9C459-BA5C-6C94-629F-01A21DF9B416}"/>
              </a:ext>
            </a:extLst>
          </p:cNvPr>
          <p:cNvSpPr txBox="1">
            <a:spLocks/>
          </p:cNvSpPr>
          <p:nvPr/>
        </p:nvSpPr>
        <p:spPr>
          <a:xfrm>
            <a:off x="2886765" y="2852999"/>
            <a:ext cx="5599487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br>
              <a:rPr lang="en-US" sz="4000" dirty="0"/>
            </a:br>
            <a:r>
              <a:rPr lang="en-CA" sz="105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Regression Model</a:t>
            </a:r>
            <a:endParaRPr lang="en-ZA" sz="105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139078D8-1445-81E6-CB23-E4C96AA4FB6B}"/>
              </a:ext>
            </a:extLst>
          </p:cNvPr>
          <p:cNvSpPr txBox="1">
            <a:spLocks/>
          </p:cNvSpPr>
          <p:nvPr/>
        </p:nvSpPr>
        <p:spPr>
          <a:xfrm>
            <a:off x="2886765" y="1479316"/>
            <a:ext cx="5599487" cy="1373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510"/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Abdulrahman Ramsey  Momodu</a:t>
            </a:r>
            <a:endParaRPr lang="en-CA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/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ID: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100864843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94FE4-84C6-D197-ABED-8AE65F690529}"/>
              </a:ext>
            </a:extLst>
          </p:cNvPr>
          <p:cNvSpPr txBox="1"/>
          <p:nvPr/>
        </p:nvSpPr>
        <p:spPr>
          <a:xfrm>
            <a:off x="2622232" y="4675404"/>
            <a:ext cx="586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Sam Plati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5D2623-2570-8A5A-5851-191138BC94FB}"/>
              </a:ext>
            </a:extLst>
          </p:cNvPr>
          <p:cNvSpPr txBox="1"/>
          <p:nvPr/>
        </p:nvSpPr>
        <p:spPr>
          <a:xfrm>
            <a:off x="394635" y="751344"/>
            <a:ext cx="107321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Mr. John Hughes wants a multivariate regression model to be created for him, using the HousingDB.csv dataset that he provided.</a:t>
            </a:r>
          </a:p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Mr. John Hughes wants the price of houses to be forecasted using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ultivariant Regression Model</a:t>
            </a:r>
          </a:p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Mr. John Hughes wants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Jupyter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 notebook used in building his model</a:t>
            </a:r>
          </a:p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Mr. 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ohn Hughes wants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OneHotEncoding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 to be used to convert the object categorial variables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. John Hughes wants his work to be presented with PowerPoint (PPT)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The present explanation for all the coefficients ( i.e., weights and effect)</a:t>
            </a:r>
          </a:p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State and explain the recommendation </a:t>
            </a:r>
          </a:p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Present the model equation  ( regression model)</a:t>
            </a:r>
          </a:p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Present the model output and give an explanation ( i.e., Adj, R^2, MAE and RMSE)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BCC8F-2685-349B-4035-C07DB7ADADAC}"/>
              </a:ext>
            </a:extLst>
          </p:cNvPr>
          <p:cNvSpPr txBox="1"/>
          <p:nvPr/>
        </p:nvSpPr>
        <p:spPr>
          <a:xfrm>
            <a:off x="2886389" y="15195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Rational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147446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07FD9D-DDA7-4ED0-3A37-C9FBD22771C4}"/>
              </a:ext>
            </a:extLst>
          </p:cNvPr>
          <p:cNvSpPr txBox="1"/>
          <p:nvPr/>
        </p:nvSpPr>
        <p:spPr>
          <a:xfrm>
            <a:off x="724100" y="697648"/>
            <a:ext cx="10268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multilinear regression formula bellow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11868-C1B2-1769-D32F-CA3D485C332E}"/>
              </a:ext>
            </a:extLst>
          </p:cNvPr>
          <p:cNvSpPr txBox="1"/>
          <p:nvPr/>
        </p:nvSpPr>
        <p:spPr>
          <a:xfrm>
            <a:off x="0" y="3457301"/>
            <a:ext cx="12192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(Price) = 68860.08 + 8634.475677(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lotsize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1368.299630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(bedroom) +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7127.520695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bathrms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6567.390507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(stories) +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4597.365623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garagepl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2054.126514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recroom_yes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+ 3661.398670(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fullbase_yes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+ 5736.782817(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airco_yes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63225-E77A-99A8-9A08-CD5E42E2639B}"/>
              </a:ext>
            </a:extLst>
          </p:cNvPr>
          <p:cNvSpPr txBox="1"/>
          <p:nvPr/>
        </p:nvSpPr>
        <p:spPr>
          <a:xfrm>
            <a:off x="688489" y="1183312"/>
            <a:ext cx="8078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β0 + β1x1 + β2x2 + β3x3 + β4x4 +… + β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pxp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B92BB-DDEF-82C5-AC30-6FA19B21D837}"/>
              </a:ext>
            </a:extLst>
          </p:cNvPr>
          <p:cNvSpPr txBox="1"/>
          <p:nvPr/>
        </p:nvSpPr>
        <p:spPr>
          <a:xfrm>
            <a:off x="688489" y="2030467"/>
            <a:ext cx="7892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that Y is a dependent variable,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β0, is an intersect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β1, β2, β3, and β4 are the coefficients of X,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are independent variables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25615-8ECC-E597-7D5A-D4E9388071CE}"/>
              </a:ext>
            </a:extLst>
          </p:cNvPr>
          <p:cNvSpPr txBox="1"/>
          <p:nvPr/>
        </p:nvSpPr>
        <p:spPr>
          <a:xfrm>
            <a:off x="3186952" y="219004"/>
            <a:ext cx="618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LINEAR REGRESSION FORMULAR</a:t>
            </a:r>
            <a:endParaRPr lang="en-C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8E750-9698-9AA7-B4C3-9539490DD017}"/>
              </a:ext>
            </a:extLst>
          </p:cNvPr>
          <p:cNvSpPr txBox="1"/>
          <p:nvPr/>
        </p:nvSpPr>
        <p:spPr>
          <a:xfrm>
            <a:off x="754242" y="4211213"/>
            <a:ext cx="11153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means for every unit increase 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lotssize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will be an increase of 8634.48 in prices,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unit increase in bedroom, there will be an increase of 1368.3 in price,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unit increase 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bathrm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will be an increase of 7127.52 in price,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unit increase in stories, there will be an increase of 6567.4 in price,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unit increase 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garagepl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will be an increase of 4597.4 in price,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 every unit increase 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recroom_yes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will be an increase of 2054.12 in price,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unit  increase 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fullbase_yes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will be an increase of 3661.5 in price,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unit increase 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airco_yes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will be an increase of 5736.8 in price.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7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46D49-3320-E7F6-8C7A-0140F8FE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2" y="1323681"/>
            <a:ext cx="9671124" cy="421063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8F391-D40E-288A-B05E-77D7EFF021BC}"/>
              </a:ext>
            </a:extLst>
          </p:cNvPr>
          <p:cNvSpPr txBox="1"/>
          <p:nvPr/>
        </p:nvSpPr>
        <p:spPr>
          <a:xfrm>
            <a:off x="2143461" y="34245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0077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369F5-0A89-D083-CEAE-DE02DD5B7B8B}"/>
              </a:ext>
            </a:extLst>
          </p:cNvPr>
          <p:cNvSpPr txBox="1"/>
          <p:nvPr/>
        </p:nvSpPr>
        <p:spPr>
          <a:xfrm>
            <a:off x="1072366" y="456765"/>
            <a:ext cx="941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for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Adj_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MAE, and RMSE</a:t>
            </a:r>
            <a:endParaRPr lang="en-C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49602E-D194-4062-230C-62D81D12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" y="1309311"/>
            <a:ext cx="2157242" cy="1221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05C7F7-2DC4-BF93-4C60-3B3A438B2393}"/>
              </a:ext>
            </a:extLst>
          </p:cNvPr>
          <p:cNvSpPr txBox="1"/>
          <p:nvPr/>
        </p:nvSpPr>
        <p:spPr>
          <a:xfrm>
            <a:off x="2224313" y="1046358"/>
            <a:ext cx="98109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And Adj_</a:t>
            </a:r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The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adjusted_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results indicate how many data points fall within the regression equation's line; this also indicates how well a set of predictor variables can explain variation in the response variable. Also, R-square and adjusted R-square are used to assess the goodness of fit of a regression model. As a result, a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R_Square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 that the model is a good fit, whereas a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R-Square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 that the model is not a good fit. 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MAE is a measure of error between paired observations expressing the same phenomenon. The Mean Absolute Errors is the absolute error of the absolute value between the projected value and the actual value; the mean helps us in determining how large the size of error we can expect from the forecast on average/mean, and it has the useful property of being expressed in the same units as the response variable.</a:t>
            </a:r>
          </a:p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RMSE: Root Mean Square Error between the predicted value and the actual values.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it's the square root of the average squared differences between prediction and the actual and the actual observation of Mean Absolute Error,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is an absolute measure of fit 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R_Square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relative measure of fit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5C8B47-4D2A-0208-6705-A557DFB6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0890"/>
            <a:ext cx="2157242" cy="15051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860687-4B8F-A4B8-C3D1-A2BE5892C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" y="3780752"/>
            <a:ext cx="2162260" cy="16671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4A0CB3-CDD4-343D-448F-8C8D6CD37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3" y="5211903"/>
            <a:ext cx="200052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281A3-E531-B486-96BE-C5EDCACE9DA9}"/>
              </a:ext>
            </a:extLst>
          </p:cNvPr>
          <p:cNvSpPr txBox="1"/>
          <p:nvPr/>
        </p:nvSpPr>
        <p:spPr>
          <a:xfrm>
            <a:off x="1345348" y="589184"/>
            <a:ext cx="97652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R_Squared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and Adjusted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R_Squared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Adj_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(R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this Analysis,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0.54, the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indicates that the model is not a good fit.</a:t>
            </a:r>
          </a:p>
          <a:p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Adj_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Adj_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= 53,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value of adj_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are almost the same or close to each other, this means that there is a relationship, but indicates that the model is not fit.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The results from the multiple linear regression show that </a:t>
            </a:r>
            <a:r>
              <a:rPr lang="en-US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R_Square</a:t>
            </a:r>
            <a:r>
              <a:rPr lang="en-US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Adjusted_R_square</a:t>
            </a:r>
            <a:r>
              <a:rPr lang="en-US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have a low value, which is 0.54 and 53 respectively, hence the model is not significant or not viable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Absolute Error (MAE) and Root Mean Squared Error (RMSE)</a:t>
            </a:r>
          </a:p>
          <a:p>
            <a:pPr algn="ctr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Mean Absolute Error and the Root Mean Squared Error are used to determine the viability of a model. When the Mean Absolute Error and the Root Mean Square Error are greater than 10 percent of the mean of Y (Price), then the model is not viable </a:t>
            </a:r>
          </a:p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case…</a:t>
            </a:r>
          </a:p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MAE = 12127.85  and RMSE = 15921.56</a:t>
            </a:r>
          </a:p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mean of price (Y) = 68121.597070 and 10% of Y(Price) =&gt; 6,812.2</a:t>
            </a:r>
          </a:p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MAE and RMSE are greater than 10% of the mean of (Y) Price, therefore the model is not viable </a:t>
            </a:r>
          </a:p>
          <a:p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F4EFA-3169-CB93-E521-886E5AC094AE}"/>
              </a:ext>
            </a:extLst>
          </p:cNvPr>
          <p:cNvSpPr txBox="1"/>
          <p:nvPr/>
        </p:nvSpPr>
        <p:spPr>
          <a:xfrm>
            <a:off x="2767405" y="14882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Report for 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Adj_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 R</a:t>
            </a:r>
            <a:r>
              <a:rPr lang="en-US" sz="1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MAE and MAE RMSE </a:t>
            </a:r>
          </a:p>
        </p:txBody>
      </p:sp>
    </p:spTree>
    <p:extLst>
      <p:ext uri="{BB962C8B-B14F-4D97-AF65-F5344CB8AC3E}">
        <p14:creationId xmlns:p14="http://schemas.microsoft.com/office/powerpoint/2010/main" val="82255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1D42A9-52EB-FB51-A64B-B926506AF192}"/>
              </a:ext>
            </a:extLst>
          </p:cNvPr>
          <p:cNvSpPr txBox="1"/>
          <p:nvPr/>
        </p:nvSpPr>
        <p:spPr>
          <a:xfrm>
            <a:off x="858931" y="441523"/>
            <a:ext cx="1047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Explain two (2) Recommendations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84B2B-1EE3-61CA-F608-37CFC9A5A7FD}"/>
              </a:ext>
            </a:extLst>
          </p:cNvPr>
          <p:cNvSpPr txBox="1"/>
          <p:nvPr/>
        </p:nvSpPr>
        <p:spPr>
          <a:xfrm>
            <a:off x="1341120" y="1997839"/>
            <a:ext cx="1021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this model, I will recommend the following for Mr. John Hughes </a:t>
            </a:r>
          </a:p>
          <a:p>
            <a:pPr marL="342900" indent="-342900">
              <a:buAutoNum type="arabicPeriod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selection.</a:t>
            </a:r>
          </a:p>
          <a:p>
            <a:pPr marL="342900" indent="-342900">
              <a:buAutoNum type="arabicPeriod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Regularization.</a:t>
            </a: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of the Above Recommendation </a:t>
            </a:r>
          </a:p>
          <a:p>
            <a:pPr marL="342900" indent="-342900">
              <a:buAutoNum type="arabicPeriod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selection: Identify and select the most relevant features for the model, as irrelevant or redundant features can decrease model accuracy.</a:t>
            </a:r>
          </a:p>
          <a:p>
            <a:pPr marL="342900" indent="-342900">
              <a:buAutoNum type="arabicPeriod"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 is a procedure for trying to prevent overfitting by penalizing forecasts with high coefficients. The most common types of regularization in linear regression are ridge and lasso.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2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3B4A5C-4C6C-15A3-8BB5-E0DC2D392175}"/>
              </a:ext>
            </a:extLst>
          </p:cNvPr>
          <p:cNvSpPr txBox="1"/>
          <p:nvPr/>
        </p:nvSpPr>
        <p:spPr>
          <a:xfrm>
            <a:off x="3048838" y="12180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8800D-959E-E9A2-22DC-1BD29B1EBA3C}"/>
              </a:ext>
            </a:extLst>
          </p:cNvPr>
          <p:cNvSpPr txBox="1"/>
          <p:nvPr/>
        </p:nvSpPr>
        <p:spPr>
          <a:xfrm>
            <a:off x="1962150" y="1391335"/>
            <a:ext cx="8772525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Note, Week #12 – Linear Regression Part II -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Tetikoglu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F. (2022). </a:t>
            </a: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800"/>
              </a:spcAft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Note, Week #13 –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Tetikoglu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F. (2022). </a:t>
            </a:r>
          </a:p>
          <a:p>
            <a:pPr marL="342900" indent="-342900">
              <a:spcAft>
                <a:spcPts val="800"/>
              </a:spcAft>
              <a:buFont typeface="+mj-lt"/>
              <a:buAutoNum type="romanUcPeriod"/>
            </a:pP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800"/>
              </a:spcAft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Week 7-Data1203-F22: Inference of Numerical Data   Part I -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Tetikoglu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 F. (2022). </a:t>
            </a:r>
          </a:p>
          <a:p>
            <a:pPr>
              <a:spcAft>
                <a:spcPts val="800"/>
              </a:spcAft>
            </a:pP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Multivariate/Multiple Regression</a:t>
            </a:r>
          </a:p>
          <a:p>
            <a:pPr>
              <a:spcAft>
                <a:spcPts val="800"/>
              </a:spcAft>
            </a:pP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800"/>
              </a:spcAft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#13 – Multivariate/Multiple Regression Tutorials -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Tetikoglu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F. (2022). 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800"/>
              </a:spcAft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2 </a:t>
            </a:r>
            <a:r>
              <a:rPr lang="en-CA" sz="1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Modeling Techniques – Data 2204</a:t>
            </a:r>
            <a:endParaRPr lang="en-CA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8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1068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Black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Momodu</dc:creator>
  <cp:lastModifiedBy>Abdulrahman Ramsey Momodu</cp:lastModifiedBy>
  <cp:revision>4</cp:revision>
  <dcterms:created xsi:type="dcterms:W3CDTF">2023-01-17T02:41:31Z</dcterms:created>
  <dcterms:modified xsi:type="dcterms:W3CDTF">2023-01-26T07:46:44Z</dcterms:modified>
</cp:coreProperties>
</file>