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4" r:id="rId3"/>
    <p:sldId id="305" r:id="rId4"/>
    <p:sldId id="306" r:id="rId5"/>
    <p:sldId id="307" r:id="rId6"/>
    <p:sldId id="308" r:id="rId7"/>
    <p:sldId id="321" r:id="rId8"/>
    <p:sldId id="322" r:id="rId9"/>
    <p:sldId id="323" r:id="rId10"/>
    <p:sldId id="309" r:id="rId11"/>
    <p:sldId id="310" r:id="rId12"/>
    <p:sldId id="312" r:id="rId13"/>
    <p:sldId id="318" r:id="rId14"/>
    <p:sldId id="313" r:id="rId15"/>
    <p:sldId id="319" r:id="rId16"/>
    <p:sldId id="320" r:id="rId17"/>
    <p:sldId id="315" r:id="rId18"/>
    <p:sldId id="316" r:id="rId19"/>
    <p:sldId id="317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10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26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0AF22-D9A2-4229-BC54-340ABDA3E1B1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E8BD3-7FA9-4A67-81BC-F4DFD383A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47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30E85-4A12-2740-BF88-7211D45E7749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BCEA7-8AEC-7343-AA14-1B714AD704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7136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762C-D6B6-4F48-87C4-1C3F690165CF}" type="datetime1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9" y="92076"/>
            <a:ext cx="1057275" cy="97155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7281333" y="2781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人工智能导论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FF75-F984-48AB-9E3C-745B98A20932}" type="datetime1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94C-095A-4C61-BB8B-2AF3B555E06D}" type="datetime1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27B3-F0F6-4A1C-AF7A-B23637D7A90A}" type="datetime1">
              <a:rPr kumimoji="1" lang="zh-CN" altLang="en-US" smtClean="0"/>
              <a:t>2017/10/23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实验一：文本数据集的读写和简单处理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9" y="46921"/>
            <a:ext cx="1057275" cy="971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D97-DD86-4387-A492-2E6CC6F4AC80}" type="datetime1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实验一：文本数据集的读写和简单处理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09B-61CC-4441-B832-3AA0AD3B2A22}" type="datetime1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9A1B-1701-4534-960A-EF3ED3ADD87D}" type="datetime1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3732-14C1-42D0-AB16-03D940C45E80}" type="datetime1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实验一：文本数据集的读写和简单处理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C4DC-EF98-483B-8DAF-AA5EF1A4F62C}" type="datetime1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实验一：文本数据集的读写和简单处理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A4B3-890C-4BBD-9680-577C86443D66}" type="datetime1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F0F9-C993-4B25-AA4D-567DCA3CA444}" type="datetime1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432F5-092E-43B4-90B4-AC018D61F2A4}" type="datetime1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tp://39.108.233.3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4180" y="17780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实验三</a:t>
            </a:r>
            <a:r>
              <a:rPr kumimoji="1"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1"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感知机学习算法</a:t>
            </a:r>
            <a:br>
              <a:rPr kumimoji="1"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kumimoji="1"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Perceptron Learning Algorithm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99018" y="4364182"/>
            <a:ext cx="2697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PPT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制作：陈昱夫 郑铠奇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38716"/>
            <a:ext cx="7180729" cy="5117634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PLA</a:t>
            </a:r>
            <a:r>
              <a:rPr lang="zh-CN" altLang="en-US" b="1" dirty="0" smtClean="0"/>
              <a:t>不适用</a:t>
            </a:r>
            <a:r>
              <a:rPr lang="zh-CN" altLang="en-US" b="1" dirty="0"/>
              <a:t>非线性的问题，</a:t>
            </a:r>
            <a:r>
              <a:rPr lang="zh-CN" altLang="en-US" dirty="0"/>
              <a:t>很多时候w无法满足全部点，这时候有两种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endParaRPr lang="zh-CN" altLang="en-US" dirty="0"/>
          </a:p>
          <a:p>
            <a:pPr lvl="1"/>
            <a:r>
              <a:rPr lang="zh-CN" altLang="en-US" dirty="0"/>
              <a:t>1. 设置迭代次数，到一定程度就返回此时的w, 不管它到底满不满足所有训练集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2. 找一个w，使得在训练集里以此w来划分后，分类错误的样本最少。即相当于有一个口袋放着一个</a:t>
            </a:r>
            <a:r>
              <a:rPr lang="en-US" altLang="zh-CN" dirty="0"/>
              <a:t>w</a:t>
            </a:r>
            <a:r>
              <a:rPr lang="zh-CN" altLang="en-US" dirty="0"/>
              <a:t>，把算到的w跟口袋里的w比对，放入比较好的一个w，这种算法又被称为口袋（pocket）算法。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80729" y="2318897"/>
            <a:ext cx="176156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思考题：</a:t>
            </a:r>
            <a:r>
              <a:rPr lang="zh-CN" altLang="en-US" sz="2400" dirty="0">
                <a:solidFill>
                  <a:srgbClr val="FF0000"/>
                </a:solidFill>
              </a:rPr>
              <a:t>有什么其他的手段可以解决数据集非线性可分的问题？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21" y="1187450"/>
            <a:ext cx="8636000" cy="54336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简单的例子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62125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标签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Train1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Train2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415552"/>
            <a:ext cx="8229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步骤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：样本数据加常数项</a:t>
            </a:r>
            <a:r>
              <a:rPr lang="en-US" altLang="zh-CN" sz="3600" dirty="0" smtClean="0"/>
              <a:t>1</a:t>
            </a:r>
          </a:p>
          <a:p>
            <a:r>
              <a:rPr lang="en-US" altLang="zh-CN" sz="3600" dirty="0" smtClean="0"/>
              <a:t>	train1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>	x</a:t>
            </a:r>
            <a:r>
              <a:rPr lang="en-US" altLang="zh-CN" sz="3600" baseline="-25000" dirty="0" smtClean="0"/>
              <a:t>1</a:t>
            </a:r>
            <a:r>
              <a:rPr lang="en-US" altLang="zh-CN" sz="3600" dirty="0" smtClean="0"/>
              <a:t> = {1, -4, -1} 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train2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>	x</a:t>
            </a:r>
            <a:r>
              <a:rPr lang="en-US" altLang="zh-CN" sz="3600" baseline="-25000" dirty="0" smtClean="0"/>
              <a:t>2</a:t>
            </a:r>
            <a:r>
              <a:rPr lang="en-US" altLang="zh-CN" sz="3600" dirty="0" smtClean="0"/>
              <a:t> = {1, 0, 3}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test1</a:t>
            </a:r>
            <a:r>
              <a:rPr lang="zh-CN" altLang="en-US" sz="3600" dirty="0" smtClean="0"/>
              <a:t>： </a:t>
            </a:r>
            <a:r>
              <a:rPr lang="en-US" altLang="zh-CN" sz="3600" dirty="0" smtClean="0"/>
              <a:t>	x</a:t>
            </a:r>
            <a:r>
              <a:rPr lang="en-US" altLang="zh-CN" sz="3600" baseline="-25000" dirty="0" smtClean="0"/>
              <a:t>3</a:t>
            </a:r>
            <a:r>
              <a:rPr lang="en-US" altLang="zh-CN" sz="3600" dirty="0" smtClean="0"/>
              <a:t> = {1, -2, 3}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4853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简单的例子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8" y="1225689"/>
            <a:ext cx="822960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	train1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	x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 = {1, -4, -1}		y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 = +1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smtClean="0"/>
              <a:t>train2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	x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 = {1, 0, 3}    	y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 = -1  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smtClean="0"/>
              <a:t>test1</a:t>
            </a:r>
            <a:r>
              <a:rPr lang="zh-CN" altLang="en-US" sz="3200" dirty="0" smtClean="0"/>
              <a:t>： </a:t>
            </a:r>
            <a:r>
              <a:rPr lang="en-US" altLang="zh-CN" sz="3200" dirty="0" smtClean="0"/>
              <a:t>		x</a:t>
            </a:r>
            <a:r>
              <a:rPr lang="en-US" altLang="zh-CN" sz="3200" baseline="-25000" dirty="0" smtClean="0"/>
              <a:t>3</a:t>
            </a:r>
            <a:r>
              <a:rPr lang="en-US" altLang="zh-CN" sz="3200" dirty="0" smtClean="0"/>
              <a:t> = {1, -2, 3}		y</a:t>
            </a:r>
            <a:r>
              <a:rPr lang="en-US" altLang="zh-CN" sz="3200" baseline="-25000" dirty="0" smtClean="0"/>
              <a:t>3</a:t>
            </a:r>
            <a:r>
              <a:rPr lang="en-US" altLang="zh-CN" sz="3200" dirty="0" smtClean="0"/>
              <a:t> = 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r>
              <a:rPr lang="zh-CN" altLang="en-US" sz="2800" dirty="0" smtClean="0"/>
              <a:t>步骤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初始化向量</a:t>
            </a:r>
            <a:r>
              <a:rPr lang="en-US" altLang="zh-CN" sz="2800" b="1" dirty="0" smtClean="0"/>
              <a:t>w </a:t>
            </a:r>
            <a:r>
              <a:rPr lang="en-US" altLang="zh-CN" sz="2800" dirty="0" smtClean="0"/>
              <a:t>= {1, </a:t>
            </a:r>
            <a:r>
              <a:rPr lang="en-US" altLang="zh-CN" sz="2800" dirty="0"/>
              <a:t>1</a:t>
            </a:r>
            <a:r>
              <a:rPr lang="en-US" altLang="zh-CN" sz="2800" dirty="0" smtClean="0"/>
              <a:t>, 1}</a:t>
            </a:r>
          </a:p>
          <a:p>
            <a:r>
              <a:rPr lang="zh-CN" altLang="en-US" sz="2800" dirty="0" smtClean="0"/>
              <a:t>步骤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计算</a:t>
            </a:r>
            <a:r>
              <a:rPr lang="en-US" altLang="zh-CN" sz="2800" dirty="0" smtClean="0"/>
              <a:t>sign(</a:t>
            </a:r>
            <a:r>
              <a:rPr lang="en-US" altLang="zh-CN" sz="2800" b="1" dirty="0" smtClean="0"/>
              <a:t>w</a:t>
            </a:r>
            <a:r>
              <a:rPr lang="en-US" altLang="zh-CN" sz="2800" baseline="30000" dirty="0" smtClean="0"/>
              <a:t>T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) = -1 </a:t>
            </a:r>
            <a:r>
              <a:rPr lang="zh-CN" altLang="en-US" sz="2800" dirty="0" smtClean="0"/>
              <a:t>≠ </a:t>
            </a:r>
            <a:r>
              <a:rPr lang="en-US" altLang="zh-CN" sz="2800" dirty="0" smtClean="0"/>
              <a:t>y</a:t>
            </a:r>
            <a:r>
              <a:rPr lang="en-US" altLang="zh-CN" sz="2800" baseline="-25000" dirty="0" smtClean="0"/>
              <a:t>1 </a:t>
            </a:r>
            <a:r>
              <a:rPr lang="zh-CN" altLang="en-US" sz="2800" dirty="0" smtClean="0"/>
              <a:t>→ </a:t>
            </a:r>
            <a:r>
              <a:rPr lang="en-US" altLang="zh-CN" sz="2800" dirty="0" smtClean="0"/>
              <a:t>train1</a:t>
            </a:r>
            <a:r>
              <a:rPr lang="zh-CN" altLang="en-US" sz="2800" dirty="0" smtClean="0"/>
              <a:t>错误</a:t>
            </a:r>
            <a:endParaRPr lang="en-US" altLang="zh-CN" sz="2800" baseline="-25000" dirty="0" smtClean="0"/>
          </a:p>
          <a:p>
            <a:r>
              <a:rPr lang="en-US" altLang="zh-CN" sz="2800" dirty="0" smtClean="0"/>
              <a:t>			</a:t>
            </a:r>
            <a:r>
              <a:rPr lang="zh-CN" altLang="en-US" sz="2800" dirty="0" smtClean="0"/>
              <a:t>更新</a:t>
            </a:r>
            <a:r>
              <a:rPr lang="en-US" altLang="zh-CN" sz="2800" b="1" dirty="0" smtClean="0"/>
              <a:t>w</a:t>
            </a:r>
            <a:r>
              <a:rPr lang="zh-CN" altLang="en-US" sz="2800" dirty="0" smtClean="0"/>
              <a:t>得</a:t>
            </a:r>
            <a:r>
              <a:rPr lang="en-US" altLang="zh-CN" sz="2800" b="1" dirty="0" smtClean="0"/>
              <a:t>w</a:t>
            </a:r>
            <a:r>
              <a:rPr lang="en-US" altLang="zh-CN" sz="2800" dirty="0" smtClean="0"/>
              <a:t> = </a:t>
            </a:r>
            <a:r>
              <a:rPr lang="en-US" altLang="zh-CN" sz="2800" b="1" dirty="0" smtClean="0"/>
              <a:t>w</a:t>
            </a:r>
            <a:r>
              <a:rPr lang="en-US" altLang="zh-CN" sz="2800" dirty="0" smtClean="0"/>
              <a:t> + y</a:t>
            </a:r>
            <a:r>
              <a:rPr lang="en-US" altLang="zh-CN" sz="2800" baseline="-25000" dirty="0"/>
              <a:t>1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 = {2, -3, 0}</a:t>
            </a:r>
          </a:p>
          <a:p>
            <a:r>
              <a:rPr lang="en-US" altLang="zh-CN" sz="2800" dirty="0" smtClean="0"/>
              <a:t>			</a:t>
            </a:r>
            <a:r>
              <a:rPr lang="zh-CN" altLang="en-US" sz="2800" dirty="0" smtClean="0"/>
              <a:t>计算</a:t>
            </a:r>
            <a:r>
              <a:rPr lang="en-US" altLang="zh-CN" sz="2800" dirty="0" smtClean="0"/>
              <a:t>sign(</a:t>
            </a:r>
            <a:r>
              <a:rPr lang="en-US" altLang="zh-CN" sz="2800" b="1" dirty="0" smtClean="0"/>
              <a:t>w</a:t>
            </a:r>
            <a:r>
              <a:rPr lang="en-US" altLang="zh-CN" sz="2800" baseline="30000" dirty="0" smtClean="0"/>
              <a:t>T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)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+1 </a:t>
            </a:r>
            <a:r>
              <a:rPr lang="zh-CN" altLang="en-US" sz="2800" dirty="0"/>
              <a:t>≠ </a:t>
            </a:r>
            <a:r>
              <a:rPr lang="en-US" altLang="zh-CN" sz="2800" dirty="0" smtClean="0"/>
              <a:t>y</a:t>
            </a:r>
            <a:r>
              <a:rPr lang="en-US" altLang="zh-CN" sz="2800" baseline="-25000" dirty="0" smtClean="0"/>
              <a:t>2 </a:t>
            </a:r>
            <a:r>
              <a:rPr lang="zh-CN" altLang="en-US" sz="2800" dirty="0" smtClean="0"/>
              <a:t>→ </a:t>
            </a:r>
            <a:r>
              <a:rPr lang="en-US" altLang="zh-CN" sz="2800" dirty="0" smtClean="0"/>
              <a:t>train2</a:t>
            </a:r>
            <a:r>
              <a:rPr lang="zh-CN" altLang="en-US" sz="2800" dirty="0" smtClean="0"/>
              <a:t>错误</a:t>
            </a:r>
            <a:endParaRPr lang="en-US" altLang="zh-CN" sz="2800" baseline="-25000" dirty="0"/>
          </a:p>
          <a:p>
            <a:r>
              <a:rPr lang="en-US" altLang="zh-CN" sz="2800" dirty="0"/>
              <a:t>			</a:t>
            </a:r>
            <a:r>
              <a:rPr lang="zh-CN" altLang="en-US" sz="2800" dirty="0" smtClean="0"/>
              <a:t>更新</a:t>
            </a:r>
            <a:r>
              <a:rPr lang="en-US" altLang="zh-CN" sz="2800" b="1" dirty="0"/>
              <a:t>w</a:t>
            </a:r>
            <a:r>
              <a:rPr lang="zh-CN" altLang="en-US" sz="2800" dirty="0"/>
              <a:t>得</a:t>
            </a:r>
            <a:r>
              <a:rPr lang="en-US" altLang="zh-CN" sz="2800" b="1" dirty="0"/>
              <a:t>w</a:t>
            </a:r>
            <a:r>
              <a:rPr lang="en-US" altLang="zh-CN" sz="2800" dirty="0"/>
              <a:t> = </a:t>
            </a:r>
            <a:r>
              <a:rPr lang="en-US" altLang="zh-CN" sz="2800" b="1" dirty="0"/>
              <a:t>w</a:t>
            </a:r>
            <a:r>
              <a:rPr lang="en-US" altLang="zh-CN" sz="2800" dirty="0"/>
              <a:t> + </a:t>
            </a:r>
            <a:r>
              <a:rPr lang="en-US" altLang="zh-CN" sz="2800" dirty="0" smtClean="0"/>
              <a:t>y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{1, -3, -3}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		</a:t>
            </a:r>
            <a:r>
              <a:rPr lang="zh-CN" altLang="en-US" sz="2800" dirty="0" smtClean="0"/>
              <a:t>计算得</a:t>
            </a:r>
            <a:r>
              <a:rPr lang="en-US" altLang="zh-CN" sz="2800" dirty="0"/>
              <a:t>sign(</a:t>
            </a:r>
            <a:r>
              <a:rPr lang="en-US" altLang="zh-CN" sz="2800" b="1" dirty="0"/>
              <a:t>w</a:t>
            </a:r>
            <a:r>
              <a:rPr lang="en-US" altLang="zh-CN" sz="2800" baseline="30000" dirty="0"/>
              <a:t>T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 smtClean="0"/>
              <a:t>) = y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且</a:t>
            </a:r>
            <a:r>
              <a:rPr lang="en-US" altLang="zh-CN" sz="2800" dirty="0" smtClean="0"/>
              <a:t>sign(</a:t>
            </a:r>
            <a:r>
              <a:rPr lang="en-US" altLang="zh-CN" sz="2800" b="1" dirty="0" smtClean="0"/>
              <a:t>w</a:t>
            </a:r>
            <a:r>
              <a:rPr lang="en-US" altLang="zh-CN" sz="2800" baseline="30000" dirty="0" smtClean="0"/>
              <a:t>T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/>
              <a:t>) = </a:t>
            </a:r>
            <a:r>
              <a:rPr lang="en-US" altLang="zh-CN" sz="2800" dirty="0" smtClean="0"/>
              <a:t>y</a:t>
            </a:r>
            <a:r>
              <a:rPr lang="en-US" altLang="zh-CN" sz="2800" baseline="-25000" dirty="0" smtClean="0"/>
              <a:t>2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		</a:t>
            </a:r>
            <a:r>
              <a:rPr lang="zh-CN" altLang="en-US" sz="2800" dirty="0" smtClean="0"/>
              <a:t>预测全正确，停止迭代</a:t>
            </a:r>
            <a:endParaRPr lang="en-US" altLang="zh-CN" sz="2800" dirty="0" smtClean="0"/>
          </a:p>
          <a:p>
            <a:r>
              <a:rPr lang="zh-CN" altLang="en-US" sz="2800" dirty="0" smtClean="0"/>
              <a:t>预测：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计算</a:t>
            </a:r>
            <a:r>
              <a:rPr lang="en-US" altLang="zh-CN" sz="2800" dirty="0" smtClean="0">
                <a:solidFill>
                  <a:prstClr val="black"/>
                </a:solidFill>
              </a:rPr>
              <a:t>sign(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w</a:t>
            </a:r>
            <a:r>
              <a:rPr lang="en-US" altLang="zh-CN" sz="2800" baseline="30000" dirty="0" smtClean="0">
                <a:solidFill>
                  <a:prstClr val="black"/>
                </a:solidFill>
              </a:rPr>
              <a:t>T</a:t>
            </a:r>
            <a:r>
              <a:rPr lang="en-US" altLang="zh-CN" sz="2800" dirty="0" smtClean="0">
                <a:solidFill>
                  <a:prstClr val="black"/>
                </a:solidFill>
              </a:rPr>
              <a:t>x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3</a:t>
            </a:r>
            <a:r>
              <a:rPr lang="en-US" altLang="zh-CN" sz="2800" dirty="0" smtClean="0">
                <a:solidFill>
                  <a:prstClr val="black"/>
                </a:solidFill>
              </a:rPr>
              <a:t>) </a:t>
            </a:r>
            <a:r>
              <a:rPr lang="en-US" altLang="zh-CN" sz="2800" dirty="0">
                <a:solidFill>
                  <a:prstClr val="black"/>
                </a:solidFill>
              </a:rPr>
              <a:t>= </a:t>
            </a:r>
            <a:r>
              <a:rPr lang="en-US" altLang="zh-CN" sz="2800" dirty="0" smtClean="0">
                <a:solidFill>
                  <a:prstClr val="black"/>
                </a:solidFill>
              </a:rPr>
              <a:t>-1</a:t>
            </a:r>
            <a:r>
              <a:rPr lang="zh-CN" altLang="en-US" sz="2800" dirty="0" smtClean="0">
                <a:solidFill>
                  <a:prstClr val="black"/>
                </a:solidFill>
              </a:rPr>
              <a:t>，所以</a:t>
            </a:r>
            <a:r>
              <a:rPr lang="en-US" altLang="zh-CN" sz="2800" dirty="0" smtClean="0">
                <a:solidFill>
                  <a:prstClr val="black"/>
                </a:solidFill>
              </a:rPr>
              <a:t>y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3</a:t>
            </a:r>
            <a:r>
              <a:rPr lang="zh-CN" altLang="en-US" sz="2800" dirty="0" smtClean="0">
                <a:solidFill>
                  <a:prstClr val="black"/>
                </a:solidFill>
              </a:rPr>
              <a:t>预测为</a:t>
            </a:r>
            <a:r>
              <a:rPr lang="en-US" altLang="zh-CN" sz="2800" dirty="0" smtClean="0">
                <a:solidFill>
                  <a:prstClr val="black"/>
                </a:solidFill>
              </a:rPr>
              <a:t>-1</a:t>
            </a:r>
            <a:endParaRPr lang="en-US" altLang="zh-CN" sz="3600" dirty="0" smtClean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329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评测指标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本次实验共有四个指标：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Accuracy(</a:t>
            </a:r>
            <a:r>
              <a:rPr lang="zh-CN" altLang="en-US" dirty="0" smtClean="0"/>
              <a:t>准确率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Precision(</a:t>
            </a:r>
            <a:r>
              <a:rPr lang="zh-CN" altLang="en-US" dirty="0" smtClean="0"/>
              <a:t>精确率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Recall(</a:t>
            </a:r>
            <a:r>
              <a:rPr lang="zh-CN" altLang="en-US" dirty="0" smtClean="0"/>
              <a:t>召回率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F1(F</a:t>
            </a:r>
            <a:r>
              <a:rPr lang="zh-CN" altLang="en-US" dirty="0" smtClean="0"/>
              <a:t>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9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评测指标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对于二元分类：</a:t>
            </a:r>
            <a:endParaRPr lang="en-US" altLang="zh-CN" dirty="0" smtClean="0"/>
          </a:p>
          <a:p>
            <a:pPr lvl="1"/>
            <a:r>
              <a:rPr lang="en-US" altLang="zh-CN" dirty="0"/>
              <a:t>TP</a:t>
            </a:r>
            <a:r>
              <a:rPr lang="zh-CN" altLang="en-US" dirty="0"/>
              <a:t>：本来为</a:t>
            </a:r>
            <a:r>
              <a:rPr lang="en-US" altLang="zh-CN" dirty="0"/>
              <a:t>+1</a:t>
            </a:r>
            <a:r>
              <a:rPr lang="zh-CN" altLang="en-US" dirty="0"/>
              <a:t>，预测为</a:t>
            </a:r>
            <a:r>
              <a:rPr lang="en-US" altLang="zh-CN" dirty="0"/>
              <a:t>+1</a:t>
            </a:r>
          </a:p>
          <a:p>
            <a:pPr lvl="1"/>
            <a:r>
              <a:rPr lang="en-US" altLang="zh-CN" dirty="0"/>
              <a:t>FN</a:t>
            </a:r>
            <a:r>
              <a:rPr lang="zh-CN" altLang="en-US" dirty="0"/>
              <a:t>：本来为</a:t>
            </a:r>
            <a:r>
              <a:rPr lang="en-US" altLang="zh-CN" dirty="0"/>
              <a:t>+1</a:t>
            </a:r>
            <a:r>
              <a:rPr lang="zh-CN" altLang="en-US" dirty="0"/>
              <a:t>，预测为</a:t>
            </a:r>
            <a:r>
              <a:rPr lang="en-US" altLang="zh-CN" dirty="0"/>
              <a:t>-1</a:t>
            </a:r>
          </a:p>
          <a:p>
            <a:pPr lvl="1"/>
            <a:r>
              <a:rPr lang="en-US" altLang="zh-CN" dirty="0"/>
              <a:t>TN</a:t>
            </a:r>
            <a:r>
              <a:rPr lang="zh-CN" altLang="en-US" dirty="0"/>
              <a:t>：本来为</a:t>
            </a:r>
            <a:r>
              <a:rPr lang="en-US" altLang="zh-CN" dirty="0"/>
              <a:t>-1</a:t>
            </a:r>
            <a:r>
              <a:rPr lang="zh-CN" altLang="en-US" dirty="0"/>
              <a:t>，预测为</a:t>
            </a:r>
            <a:r>
              <a:rPr lang="en-US" altLang="zh-CN" dirty="0"/>
              <a:t>-1</a:t>
            </a:r>
          </a:p>
          <a:p>
            <a:pPr lvl="1"/>
            <a:r>
              <a:rPr lang="en-US" altLang="zh-CN" dirty="0"/>
              <a:t>FP</a:t>
            </a:r>
            <a:r>
              <a:rPr lang="zh-CN" altLang="en-US" dirty="0"/>
              <a:t>：本来为</a:t>
            </a:r>
            <a:r>
              <a:rPr lang="en-US" altLang="zh-CN" dirty="0"/>
              <a:t>-1</a:t>
            </a:r>
            <a:r>
              <a:rPr lang="zh-CN" altLang="en-US" dirty="0"/>
              <a:t>，预测为</a:t>
            </a:r>
            <a:r>
              <a:rPr lang="en-US" altLang="zh-CN" dirty="0"/>
              <a:t>+1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True   F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False 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negative  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positive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34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评测指标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四个指标：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TP</a:t>
                </a:r>
                <a:r>
                  <a:rPr lang="zh-CN" altLang="en-US" dirty="0"/>
                  <a:t>：本来为</a:t>
                </a:r>
                <a:r>
                  <a:rPr lang="en-US" altLang="zh-CN" dirty="0"/>
                  <a:t>+1</a:t>
                </a:r>
                <a:r>
                  <a:rPr lang="zh-CN" altLang="en-US" dirty="0"/>
                  <a:t>，预测为</a:t>
                </a:r>
                <a:r>
                  <a:rPr lang="en-US" altLang="zh-CN" dirty="0"/>
                  <a:t>+1</a:t>
                </a:r>
              </a:p>
              <a:p>
                <a:pPr lvl="1"/>
                <a:r>
                  <a:rPr lang="en-US" altLang="zh-CN" dirty="0"/>
                  <a:t>FN</a:t>
                </a:r>
                <a:r>
                  <a:rPr lang="zh-CN" altLang="en-US" dirty="0"/>
                  <a:t>：本来为</a:t>
                </a:r>
                <a:r>
                  <a:rPr lang="en-US" altLang="zh-CN" dirty="0"/>
                  <a:t>+1</a:t>
                </a:r>
                <a:r>
                  <a:rPr lang="zh-CN" altLang="en-US" dirty="0"/>
                  <a:t>，预测为</a:t>
                </a:r>
                <a:r>
                  <a:rPr lang="en-US" altLang="zh-CN" dirty="0"/>
                  <a:t>-1</a:t>
                </a:r>
              </a:p>
              <a:p>
                <a:pPr lvl="1"/>
                <a:r>
                  <a:rPr lang="en-US" altLang="zh-CN" dirty="0"/>
                  <a:t>TN</a:t>
                </a:r>
                <a:r>
                  <a:rPr lang="zh-CN" altLang="en-US" dirty="0"/>
                  <a:t>：本来为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，预测为</a:t>
                </a:r>
                <a:r>
                  <a:rPr lang="en-US" altLang="zh-CN" dirty="0"/>
                  <a:t>-1</a:t>
                </a:r>
              </a:p>
              <a:p>
                <a:pPr lvl="1"/>
                <a:r>
                  <a:rPr lang="en-US" altLang="zh-CN" dirty="0"/>
                  <a:t>FP</a:t>
                </a:r>
                <a:r>
                  <a:rPr lang="zh-CN" altLang="en-US" dirty="0"/>
                  <a:t>：本来为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，预测为</a:t>
                </a:r>
                <a:r>
                  <a:rPr lang="en-US" altLang="zh-CN" dirty="0"/>
                  <a:t>+</a:t>
                </a:r>
                <a:r>
                  <a:rPr lang="en-US" altLang="zh-CN" dirty="0" smtClean="0"/>
                  <a:t>1</a:t>
                </a:r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𝐴𝑐𝑐𝑢𝑟𝑎𝑐𝑦</m:t>
                      </m:r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𝑇𝑁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35463"/>
            <a:ext cx="8275637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62917" y="1600200"/>
            <a:ext cx="3065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思考题：</a:t>
            </a:r>
            <a:r>
              <a:rPr lang="zh-CN" altLang="zh-CN" sz="2800" dirty="0" smtClean="0">
                <a:solidFill>
                  <a:srgbClr val="FF0000"/>
                </a:solidFill>
              </a:rPr>
              <a:t>请</a:t>
            </a:r>
            <a:r>
              <a:rPr lang="zh-CN" altLang="zh-CN" sz="2800" dirty="0">
                <a:solidFill>
                  <a:srgbClr val="FF0000"/>
                </a:solidFill>
              </a:rPr>
              <a:t>查询相关资料</a:t>
            </a:r>
            <a:r>
              <a:rPr lang="zh-CN" altLang="zh-CN" sz="2800" dirty="0" smtClean="0">
                <a:solidFill>
                  <a:srgbClr val="FF0000"/>
                </a:solidFill>
              </a:rPr>
              <a:t>，</a:t>
            </a:r>
            <a:r>
              <a:rPr lang="zh-CN" altLang="en-US" sz="2800" dirty="0" smtClean="0">
                <a:solidFill>
                  <a:srgbClr val="FF0000"/>
                </a:solidFill>
              </a:rPr>
              <a:t>解释为什么要用</a:t>
            </a:r>
            <a:r>
              <a:rPr lang="zh-CN" altLang="zh-CN" sz="2800" dirty="0" smtClean="0">
                <a:solidFill>
                  <a:srgbClr val="FF0000"/>
                </a:solidFill>
              </a:rPr>
              <a:t>这</a:t>
            </a:r>
            <a:r>
              <a:rPr lang="zh-CN" altLang="zh-CN" sz="2800" dirty="0">
                <a:solidFill>
                  <a:srgbClr val="FF0000"/>
                </a:solidFill>
              </a:rPr>
              <a:t>四种评测</a:t>
            </a:r>
            <a:r>
              <a:rPr lang="zh-CN" altLang="zh-CN" sz="2800" dirty="0" smtClean="0">
                <a:solidFill>
                  <a:srgbClr val="FF0000"/>
                </a:solidFill>
              </a:rPr>
              <a:t>指标</a:t>
            </a:r>
            <a:r>
              <a:rPr lang="zh-CN" altLang="en-US" sz="2800" dirty="0" smtClean="0">
                <a:solidFill>
                  <a:srgbClr val="FF0000"/>
                </a:solidFill>
              </a:rPr>
              <a:t>，各自的意义是什么。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0737" y="6126163"/>
            <a:ext cx="1665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F1</a:t>
            </a:r>
            <a:r>
              <a:rPr lang="zh-CN" altLang="en-US" dirty="0" smtClean="0">
                <a:solidFill>
                  <a:srgbClr val="FF0000"/>
                </a:solidFill>
              </a:rPr>
              <a:t>的分母的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>
                <a:solidFill>
                  <a:srgbClr val="FF0000"/>
                </a:solidFill>
              </a:rPr>
              <a:t>号改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PLA</a:t>
            </a:r>
            <a:r>
              <a:rPr lang="zh-CN" altLang="en-US" dirty="0" smtClean="0"/>
              <a:t>原始算法和口袋算法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种指标评价并分析你的实验结果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尝试优化，并对优化后的结果进行分析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在报告中回答两个思考题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验收使用的模型是：权重全部初始化为一的</a:t>
            </a:r>
            <a:r>
              <a:rPr lang="en-US" altLang="zh-CN" dirty="0" smtClean="0"/>
              <a:t>PLA</a:t>
            </a:r>
            <a:r>
              <a:rPr lang="zh-CN" altLang="en-US" dirty="0" smtClean="0"/>
              <a:t>原始算法。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9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23335"/>
            <a:ext cx="8686800" cy="47085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一份报告</a:t>
            </a:r>
            <a:endParaRPr lang="en-US" altLang="zh-CN" dirty="0" smtClean="0"/>
          </a:p>
          <a:p>
            <a:r>
              <a:rPr lang="zh-CN" altLang="en-US" dirty="0" smtClean="0"/>
              <a:t>两份代码：</a:t>
            </a:r>
            <a:endParaRPr lang="en-US" altLang="zh-CN" dirty="0" smtClean="0"/>
          </a:p>
          <a:p>
            <a:pPr marL="914400" lvl="1" indent="-514350">
              <a:buAutoNum type="arabicPeriod"/>
            </a:pPr>
            <a:r>
              <a:rPr lang="zh-CN" altLang="en-US" dirty="0" smtClean="0"/>
              <a:t>原始</a:t>
            </a:r>
            <a:r>
              <a:rPr lang="en-US" altLang="zh-CN" dirty="0" smtClean="0"/>
              <a:t>PLA</a:t>
            </a:r>
            <a:r>
              <a:rPr lang="zh-CN" altLang="en-US" dirty="0" smtClean="0"/>
              <a:t>算法（若有优化，请交最优版本）</a:t>
            </a:r>
            <a:endParaRPr lang="en-US" altLang="zh-CN" dirty="0" smtClean="0"/>
          </a:p>
          <a:p>
            <a:pPr marL="914400" lvl="1" indent="-514350">
              <a:buAutoNum type="arabicPeriod"/>
            </a:pPr>
            <a:r>
              <a:rPr lang="zh-CN" altLang="en-US" dirty="0" smtClean="0"/>
              <a:t>口袋</a:t>
            </a:r>
            <a:r>
              <a:rPr lang="en-US" altLang="zh-CN" dirty="0" smtClean="0"/>
              <a:t>PLA</a:t>
            </a:r>
            <a:r>
              <a:rPr lang="zh-CN" altLang="en-US" dirty="0" smtClean="0"/>
              <a:t>算法</a:t>
            </a:r>
            <a:r>
              <a:rPr lang="zh-CN" altLang="en-US" dirty="0"/>
              <a:t>（若有优化，请交最优版本）</a:t>
            </a:r>
            <a:endParaRPr lang="en-US" altLang="zh-CN" dirty="0" smtClean="0"/>
          </a:p>
          <a:p>
            <a:pPr marL="914400" lvl="1" indent="-514350">
              <a:buAutoNum type="arabicPeriod"/>
            </a:pPr>
            <a:r>
              <a:rPr lang="zh-CN" altLang="en-US" dirty="0" smtClean="0"/>
              <a:t>命名格式为</a:t>
            </a:r>
            <a:r>
              <a:rPr lang="en-US" altLang="zh-CN" dirty="0" smtClean="0"/>
              <a:t>PLA_initial_1535XXXX.xxx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PLA_pocket_1535XXXX.xxx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一份结果：</a:t>
            </a:r>
            <a:endParaRPr lang="en-US" altLang="zh-CN" dirty="0" smtClean="0"/>
          </a:p>
          <a:p>
            <a:pPr marL="914400" lvl="1" indent="-514350">
              <a:buAutoNum type="arabicPeriod"/>
            </a:pPr>
            <a:r>
              <a:rPr lang="zh-CN" altLang="en-US" dirty="0" smtClean="0"/>
              <a:t>你认为最优的模型下，对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数据的预测结果。</a:t>
            </a:r>
            <a:endParaRPr lang="en-US" altLang="zh-CN" dirty="0" smtClean="0"/>
          </a:p>
          <a:p>
            <a:pPr marL="914400" lvl="1" indent="-514350">
              <a:buAutoNum type="arabicPeriod"/>
            </a:pPr>
            <a:r>
              <a:rPr lang="zh-CN" altLang="en-US" dirty="0" smtClean="0"/>
              <a:t>命名格式为 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姓名拼音</a:t>
            </a:r>
            <a:r>
              <a:rPr lang="en-US" altLang="zh-CN" dirty="0" smtClean="0"/>
              <a:t>_PLA.csv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9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047" y="1404191"/>
            <a:ext cx="8686800" cy="475615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、作业提交地址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	FTP</a:t>
            </a:r>
            <a:r>
              <a:rPr kumimoji="1" lang="zh-CN" altLang="en-US" dirty="0"/>
              <a:t>地址：</a:t>
            </a:r>
            <a:r>
              <a:rPr kumimoji="1" lang="en-US" altLang="zh-CN" dirty="0">
                <a:hlinkClick r:id="rId2"/>
              </a:rPr>
              <a:t>ftp://39.108.233.34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登录用户名与密码均为 </a:t>
            </a:r>
            <a:r>
              <a:rPr kumimoji="1" lang="en-US" altLang="zh-CN" dirty="0"/>
              <a:t>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zh-CN" dirty="0" smtClean="0"/>
              <a:t>2</a:t>
            </a:r>
            <a:r>
              <a:rPr kumimoji="1" lang="zh-CN" altLang="en-US" dirty="0"/>
              <a:t>、命名方式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查询“实验课须知”，实验报告，所有代码文件以及结果文件都需要上交 。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zh-CN" altLang="hu-HU" dirty="0"/>
              <a:t>编程语言可用</a:t>
            </a:r>
            <a:r>
              <a:rPr kumimoji="1" lang="en-US" altLang="zh-CN" dirty="0"/>
              <a:t> C</a:t>
            </a:r>
            <a:r>
              <a:rPr kumimoji="1" lang="hu-HU" altLang="zh-CN" dirty="0"/>
              <a:t>++, python, matlab, java</a:t>
            </a:r>
            <a:r>
              <a:rPr kumimoji="1" lang="zh-CN" altLang="en-US" dirty="0"/>
              <a:t>等</a:t>
            </a:r>
            <a:r>
              <a:rPr kumimoji="1" lang="zh-CN" altLang="hu-HU" dirty="0"/>
              <a:t>，</a:t>
            </a:r>
            <a:r>
              <a:rPr kumimoji="1" lang="zh-CN" altLang="hu-HU" b="1" dirty="0">
                <a:solidFill>
                  <a:srgbClr val="FF0000"/>
                </a:solidFill>
              </a:rPr>
              <a:t>不能使用现成库</a:t>
            </a:r>
            <a:r>
              <a:rPr kumimoji="1" lang="zh-CN" altLang="en-US" b="1" dirty="0">
                <a:solidFill>
                  <a:srgbClr val="FF0000"/>
                </a:solidFill>
              </a:rPr>
              <a:t>（如 </a:t>
            </a:r>
            <a:r>
              <a:rPr kumimoji="1" lang="en-US" altLang="zh-CN" b="1" dirty="0" err="1">
                <a:solidFill>
                  <a:srgbClr val="FF0000"/>
                </a:solidFill>
              </a:rPr>
              <a:t>sklearn</a:t>
            </a:r>
            <a:r>
              <a:rPr kumimoji="1" lang="en-US" altLang="zh-CN" b="1" dirty="0">
                <a:solidFill>
                  <a:srgbClr val="FF0000"/>
                </a:solidFill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</a:rPr>
              <a:t>等）</a:t>
            </a:r>
            <a:r>
              <a:rPr kumimoji="1" lang="zh-CN" altLang="en-US" dirty="0"/>
              <a:t>，否则扣分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4</a:t>
            </a:r>
            <a:r>
              <a:rPr kumimoji="1" lang="zh-CN" altLang="en-US" dirty="0"/>
              <a:t>、 提交截止时间</a:t>
            </a:r>
            <a:r>
              <a:rPr kumimoji="1" lang="zh-CN" altLang="hu-HU" dirty="0"/>
              <a:t> 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	</a:t>
            </a:r>
            <a:r>
              <a:rPr kumimoji="1" lang="en-US" altLang="zh-CN" sz="4800" b="1" dirty="0"/>
              <a:t>2017</a:t>
            </a:r>
            <a:r>
              <a:rPr kumimoji="1" lang="zh-CN" altLang="en-US" sz="4800" b="1" dirty="0"/>
              <a:t>年</a:t>
            </a:r>
            <a:r>
              <a:rPr kumimoji="1" lang="en-US" altLang="zh-CN" sz="4800" b="1" dirty="0"/>
              <a:t>10</a:t>
            </a:r>
            <a:r>
              <a:rPr kumimoji="1" lang="zh-CN" altLang="en-US" sz="4800" b="1" dirty="0" smtClean="0"/>
              <a:t>月</a:t>
            </a:r>
            <a:r>
              <a:rPr kumimoji="1" lang="en-US" altLang="zh-CN" sz="4800" b="1" dirty="0" smtClean="0"/>
              <a:t>25</a:t>
            </a:r>
            <a:r>
              <a:rPr kumimoji="1" lang="zh-CN" altLang="en-US" sz="4800" b="1" dirty="0" smtClean="0"/>
              <a:t>日</a:t>
            </a:r>
            <a:r>
              <a:rPr kumimoji="1" lang="en-US" altLang="zh-CN" sz="4800" b="1" dirty="0"/>
              <a:t>23</a:t>
            </a:r>
            <a:r>
              <a:rPr kumimoji="1" lang="zh-CN" altLang="en-US" sz="4800" b="1" dirty="0"/>
              <a:t>：</a:t>
            </a:r>
            <a:r>
              <a:rPr kumimoji="1" lang="en-US" altLang="zh-CN" sz="4800" b="1" dirty="0"/>
              <a:t>59</a:t>
            </a:r>
            <a:r>
              <a:rPr kumimoji="1" lang="zh-CN" altLang="en-US" sz="4800" b="1" dirty="0"/>
              <a:t>：</a:t>
            </a:r>
            <a:r>
              <a:rPr kumimoji="1" lang="en-US" altLang="zh-CN" sz="4800" b="1" dirty="0"/>
              <a:t>59</a:t>
            </a:r>
            <a:r>
              <a:rPr kumimoji="1" lang="zh-CN" altLang="en-US" sz="4800" b="1" dirty="0" smtClean="0"/>
              <a:t>前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9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上节课的一些问题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什么是过拟合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什么是归一化</a:t>
            </a:r>
            <a:r>
              <a:rPr lang="en-US" altLang="zh-CN" dirty="0"/>
              <a:t>/</a:t>
            </a:r>
            <a:r>
              <a:rPr lang="zh-CN" altLang="en-US" dirty="0" smtClean="0"/>
              <a:t>标准化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实验原理写的不是怎么实现的流程，而是对算法的分析和</a:t>
            </a:r>
            <a:r>
              <a:rPr lang="zh-CN" altLang="en-US" dirty="0" smtClean="0"/>
              <a:t>理解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伪代码的规范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思考题从网上粘贴复制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36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1" y="1214438"/>
            <a:ext cx="8852298" cy="49336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15" y="1417955"/>
            <a:ext cx="8878570" cy="4396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75" y="1417955"/>
            <a:ext cx="7459980" cy="4636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22375"/>
            <a:ext cx="7780020" cy="4074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0236"/>
            <a:ext cx="8229600" cy="4915928"/>
          </a:xfrm>
        </p:spPr>
        <p:txBody>
          <a:bodyPr/>
          <a:lstStyle/>
          <a:p>
            <a:r>
              <a:rPr lang="en-US" altLang="zh-CN" dirty="0" smtClean="0"/>
              <a:t>W</a:t>
            </a:r>
            <a:r>
              <a:rPr lang="en-US" altLang="zh-CN" baseline="-25000" dirty="0" smtClean="0"/>
              <a:t>t+1</a:t>
            </a:r>
            <a:r>
              <a:rPr lang="en-US" altLang="zh-CN" dirty="0" smtClean="0"/>
              <a:t> </a:t>
            </a:r>
            <a:r>
              <a:rPr lang="zh-CN" altLang="zh-CN" dirty="0"/>
              <a:t>←</a:t>
            </a:r>
            <a:r>
              <a:rPr lang="en-US" altLang="zh-CN" dirty="0"/>
              <a:t> 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 </a:t>
            </a:r>
            <a:r>
              <a:rPr lang="en-US" altLang="zh-CN" dirty="0"/>
              <a:t>+ [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zh-CN" altLang="zh-CN" dirty="0"/>
              <a:t>≠</a:t>
            </a:r>
            <a:r>
              <a:rPr lang="en-US" altLang="zh-CN" dirty="0"/>
              <a:t>sign(W</a:t>
            </a:r>
            <a:r>
              <a:rPr lang="en-US" altLang="zh-CN" baseline="30000" dirty="0"/>
              <a:t>T</a:t>
            </a:r>
            <a:r>
              <a:rPr lang="en-US" altLang="zh-CN" dirty="0"/>
              <a:t>X</a:t>
            </a:r>
            <a:r>
              <a:rPr lang="en-US" altLang="zh-CN" dirty="0" smtClean="0"/>
              <a:t>)] * (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正</a:t>
            </a:r>
            <a:r>
              <a:rPr lang="zh-CN" altLang="en-US" dirty="0"/>
              <a:t>样</a:t>
            </a:r>
            <a:r>
              <a:rPr lang="zh-CN" altLang="en-US" dirty="0" smtClean="0"/>
              <a:t>例被预测为负的情况下：</a:t>
            </a:r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pic>
        <p:nvPicPr>
          <p:cNvPr id="6" name="图片 5" descr="http://img.blog.csdn.net/201503050853408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93" y="3199745"/>
            <a:ext cx="4595561" cy="2926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94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3682"/>
            <a:ext cx="8229600" cy="4902481"/>
          </a:xfrm>
        </p:spPr>
        <p:txBody>
          <a:bodyPr/>
          <a:lstStyle/>
          <a:p>
            <a:r>
              <a:rPr lang="en-US" altLang="zh-CN" dirty="0"/>
              <a:t>W</a:t>
            </a:r>
            <a:r>
              <a:rPr lang="en-US" altLang="zh-CN" baseline="-25000" dirty="0"/>
              <a:t>t+1</a:t>
            </a:r>
            <a:r>
              <a:rPr lang="en-US" altLang="zh-CN" dirty="0"/>
              <a:t> </a:t>
            </a:r>
            <a:r>
              <a:rPr lang="zh-CN" altLang="zh-CN" dirty="0"/>
              <a:t>←</a:t>
            </a:r>
            <a:r>
              <a:rPr lang="en-US" altLang="zh-CN" dirty="0"/>
              <a:t>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t</a:t>
            </a:r>
            <a:r>
              <a:rPr lang="en-US" altLang="zh-CN" dirty="0"/>
              <a:t> + [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zh-CN" altLang="zh-CN" dirty="0"/>
              <a:t>≠</a:t>
            </a:r>
            <a:r>
              <a:rPr lang="en-US" altLang="zh-CN" dirty="0"/>
              <a:t>sign(W</a:t>
            </a:r>
            <a:r>
              <a:rPr lang="en-US" altLang="zh-CN" baseline="30000" dirty="0"/>
              <a:t>T</a:t>
            </a:r>
            <a:r>
              <a:rPr lang="en-US" altLang="zh-CN" dirty="0"/>
              <a:t>X)] * (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负样</a:t>
            </a:r>
            <a:r>
              <a:rPr lang="zh-CN" altLang="en-US" dirty="0"/>
              <a:t>例被预测</a:t>
            </a:r>
            <a:r>
              <a:rPr lang="zh-CN" altLang="en-US" dirty="0" smtClean="0"/>
              <a:t>为正的</a:t>
            </a:r>
            <a:r>
              <a:rPr lang="zh-CN" altLang="en-US" dirty="0"/>
              <a:t>情况</a:t>
            </a:r>
            <a:r>
              <a:rPr lang="zh-CN" altLang="en-US" dirty="0" smtClean="0"/>
              <a:t>下：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pic>
        <p:nvPicPr>
          <p:cNvPr id="6" name="图片 5" descr="http://img.blog.csdn.net/2015030508551479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451" y="3089070"/>
            <a:ext cx="4531659" cy="3037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63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95" y="1045333"/>
            <a:ext cx="5352769" cy="517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37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664</Words>
  <Application>Microsoft Office PowerPoint</Application>
  <PresentationFormat>全屏显示(4:3)</PresentationFormat>
  <Paragraphs>133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宋体</vt:lpstr>
      <vt:lpstr>Arial</vt:lpstr>
      <vt:lpstr>Calibri</vt:lpstr>
      <vt:lpstr>Cambria Math</vt:lpstr>
      <vt:lpstr>Office 主题</vt:lpstr>
      <vt:lpstr>实验三——感知机学习算法 Perceptron Learning Algorithm</vt:lpstr>
      <vt:lpstr>上节课的一些问题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简单的例子</vt:lpstr>
      <vt:lpstr>简单的例子</vt:lpstr>
      <vt:lpstr>评测指标</vt:lpstr>
      <vt:lpstr>评测指标</vt:lpstr>
      <vt:lpstr>评测指标</vt:lpstr>
      <vt:lpstr>实验任务</vt:lpstr>
      <vt:lpstr>提交要求</vt:lpstr>
      <vt:lpstr>注意事项</vt:lpstr>
    </vt:vector>
  </TitlesOfParts>
  <Company>micro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实验一：文本数据集的读写和简单处理</dc:title>
  <dc:creator>MQ L</dc:creator>
  <cp:lastModifiedBy>Windows 用户</cp:lastModifiedBy>
  <cp:revision>180</cp:revision>
  <dcterms:created xsi:type="dcterms:W3CDTF">2016-09-10T14:24:00Z</dcterms:created>
  <dcterms:modified xsi:type="dcterms:W3CDTF">2017-10-23T16:06:08Z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