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78" r:id="rId4"/>
    <p:sldId id="28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  <p:sldId id="296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99" autoAdjust="0"/>
  </p:normalViewPr>
  <p:slideViewPr>
    <p:cSldViewPr>
      <p:cViewPr varScale="1">
        <p:scale>
          <a:sx n="73" d="100"/>
          <a:sy n="73" d="100"/>
        </p:scale>
        <p:origin x="-170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22225"/>
            <a:ext cx="2152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571647" y="4500570"/>
            <a:ext cx="6143625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2800" b="1" dirty="0" smtClean="0">
                <a:solidFill>
                  <a:srgbClr val="3A7877"/>
                </a:solidFill>
              </a:rPr>
              <a:t>Algorithm</a:t>
            </a:r>
            <a:r>
              <a:rPr lang="en-US" altLang="zh-CN" sz="2800" b="1" baseline="0" dirty="0" smtClean="0">
                <a:solidFill>
                  <a:srgbClr val="3A7877"/>
                </a:solidFill>
              </a:rPr>
              <a:t> Design</a:t>
            </a:r>
            <a:endParaRPr lang="en-US" altLang="zh-CN" sz="28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600" b="1" dirty="0" smtClean="0">
                <a:solidFill>
                  <a:srgbClr val="3A7877"/>
                </a:solidFill>
                <a:hlinkClick r:id="rId3"/>
              </a:rPr>
              <a:t>zhangzizhen@gmail.com</a:t>
            </a:r>
            <a:endParaRPr lang="en-US" altLang="zh-CN" sz="1600" b="1" dirty="0" smtClean="0">
              <a:solidFill>
                <a:srgbClr val="3A7877"/>
              </a:solidFill>
            </a:endParaRP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600" b="1" dirty="0" smtClean="0">
                <a:solidFill>
                  <a:srgbClr val="3A7877"/>
                </a:solidFill>
              </a:rPr>
              <a:t>QQ</a:t>
            </a:r>
            <a:r>
              <a:rPr lang="en-US" altLang="zh-CN" sz="1600" b="1" baseline="0" dirty="0" smtClean="0">
                <a:solidFill>
                  <a:srgbClr val="3A7877"/>
                </a:solidFill>
              </a:rPr>
              <a:t> group: 117282780</a:t>
            </a:r>
            <a:endParaRPr lang="en-US" altLang="zh-CN" sz="1600" b="1" dirty="0" smtClean="0">
              <a:solidFill>
                <a:srgbClr val="3A7877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51924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4313"/>
            <a:ext cx="8429625" cy="85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2813" y="6581775"/>
            <a:ext cx="2476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357188" y="1212835"/>
            <a:ext cx="8429625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3857625" y="71438"/>
            <a:ext cx="5000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Algorithm design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6515100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75" y="66151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May 2, 2017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11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Branch-and-Bound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Problem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1" y="1833585"/>
            <a:ext cx="86772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tspex1"/>
          <p:cNvPicPr>
            <a:picLocks noGrp="1" noChangeAspect="1" noChangeArrowheads="1"/>
          </p:cNvPicPr>
          <p:nvPr>
            <p:ph sz="half" idx="1"/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612" y="1290638"/>
            <a:ext cx="2667000" cy="2209800"/>
          </a:xfrm>
          <a:noFill/>
          <a:ln/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88" y="1357337"/>
            <a:ext cx="8429625" cy="52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28900" lvl="5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charset="0"/>
              </a:rPr>
              <a:t>Generate permutations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Can apply branch &amp; bound if we come up with a reasonable lower bound on tour lengths.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Simple lower bound = finding smallest element in the intercity distance matrix D and multiplying it by number of cities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/>
              <a:t>Another bound: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1-tree bound: a tour consists of a special </a:t>
            </a:r>
            <a:r>
              <a:rPr lang="en-US" altLang="zh-CN" i="1" dirty="0" smtClean="0"/>
              <a:t>spanning tree</a:t>
            </a:r>
            <a:r>
              <a:rPr lang="en-US" altLang="zh-CN" dirty="0" smtClean="0"/>
              <a:t> (namely a path) on the remaining 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 nodes plus two edges connecting node 1 to this spanning tree.</a:t>
            </a:r>
            <a:endParaRPr lang="zh-CN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928934"/>
            <a:ext cx="441052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0-1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subsets</a:t>
            </a:r>
          </a:p>
          <a:p>
            <a:r>
              <a:rPr lang="en-US" altLang="zh-CN" dirty="0" smtClean="0"/>
              <a:t>Fractional knapsack bound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Summary: 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an optimal solution is found to a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, it is a feasible solution to the full problem, but not necessarily globally optimal. </a:t>
            </a:r>
          </a:p>
          <a:p>
            <a:r>
              <a:rPr lang="en-US" altLang="zh-CN" dirty="0" smtClean="0">
                <a:ea typeface="宋体" pitchFamily="2" charset="-122"/>
              </a:rPr>
              <a:t>Since it is feasible, it can be used to prune the rest of the tree.</a:t>
            </a:r>
          </a:p>
          <a:p>
            <a:r>
              <a:rPr lang="en-US" altLang="zh-CN" dirty="0" smtClean="0"/>
              <a:t>The search proceeds until all nodes have been solved or pruned, or until some specified threshold is meet between the best solution found and the lower bounds on all unsolved </a:t>
            </a:r>
            <a:r>
              <a:rPr lang="en-US" altLang="zh-CN" dirty="0" err="1" smtClean="0"/>
              <a:t>subproblems</a:t>
            </a:r>
            <a:r>
              <a:rPr lang="en-US" altLang="zh-CN" dirty="0" smtClean="0"/>
              <a:t>.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1357313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branch-and-bound design strategy is very similar to </a:t>
            </a:r>
            <a:r>
              <a:rPr lang="en-US" altLang="zh-CN" b="1" dirty="0" smtClean="0"/>
              <a:t>backtracking</a:t>
            </a:r>
            <a:r>
              <a:rPr lang="en-US" altLang="zh-CN" dirty="0" smtClean="0"/>
              <a:t> in that a state space tree is used to solve a problem.</a:t>
            </a:r>
          </a:p>
          <a:p>
            <a:r>
              <a:rPr lang="en-US" altLang="zh-CN" dirty="0" smtClean="0"/>
              <a:t>The differences are that the branch-and-bound method 1) does not limit us to any particular way of traversing the tree, and 2) is used for optimization problems.</a:t>
            </a:r>
          </a:p>
          <a:p>
            <a:r>
              <a:rPr lang="en-US" altLang="zh-CN" dirty="0" smtClean="0"/>
              <a:t>A branch-and-bound algorithm computes a number (</a:t>
            </a:r>
            <a:r>
              <a:rPr lang="en-US" altLang="zh-CN" b="1" dirty="0" smtClean="0"/>
              <a:t>bound</a:t>
            </a:r>
            <a:r>
              <a:rPr lang="en-US" altLang="zh-CN" dirty="0" smtClean="0"/>
              <a:t>) at a node to determine whether the node is promising.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 is a bound on the value of the solution that could be obtained by expanding beyond the node.</a:t>
            </a:r>
          </a:p>
          <a:p>
            <a:r>
              <a:rPr lang="en-US" altLang="zh-CN" dirty="0" smtClean="0"/>
              <a:t>If that bound is no better than the value of the best solution found so far, the node is </a:t>
            </a:r>
            <a:r>
              <a:rPr lang="en-US" altLang="zh-CN" b="1" dirty="0" err="1" smtClean="0"/>
              <a:t>nonpromising</a:t>
            </a:r>
            <a:r>
              <a:rPr lang="en-US" altLang="zh-CN" dirty="0" smtClean="0"/>
              <a:t>.  Otherwise, it is </a:t>
            </a:r>
            <a:r>
              <a:rPr lang="en-US" altLang="zh-CN" b="1" dirty="0" smtClean="0"/>
              <a:t>promising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Besides using the bound to determine whether a node is promising, we can compare the bounds of promising nodes and visit the children of the one with the best bound.</a:t>
            </a:r>
          </a:p>
          <a:p>
            <a:r>
              <a:rPr lang="en-US" altLang="zh-CN" dirty="0" smtClean="0"/>
              <a:t>This approach is called </a:t>
            </a:r>
            <a:r>
              <a:rPr lang="en-US" altLang="zh-CN" b="1" dirty="0" smtClean="0"/>
              <a:t>best-first search with branch-and-bound pruning.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Branch-and-bound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enhancement of backtracking</a:t>
            </a:r>
          </a:p>
          <a:p>
            <a:r>
              <a:rPr lang="en-US" altLang="zh-CN" dirty="0" smtClean="0"/>
              <a:t>Applicable to optimization problems</a:t>
            </a:r>
          </a:p>
          <a:p>
            <a:r>
              <a:rPr lang="en-US" altLang="zh-CN" dirty="0" smtClean="0"/>
              <a:t>Uses a bound for the value of the objective function for each node (partial solution) so as to:</a:t>
            </a:r>
          </a:p>
          <a:p>
            <a:pPr lvl="1"/>
            <a:r>
              <a:rPr lang="en-US" altLang="zh-CN" sz="2200" dirty="0" smtClean="0"/>
              <a:t>guide the search through state-space</a:t>
            </a:r>
          </a:p>
          <a:p>
            <a:pPr lvl="1"/>
            <a:r>
              <a:rPr lang="en-US" altLang="zh-CN" sz="2200" dirty="0" smtClean="0"/>
              <a:t>rule out certain branches as “unpromising”</a:t>
            </a:r>
          </a:p>
          <a:p>
            <a:r>
              <a:rPr lang="en-US" altLang="zh-CN" dirty="0" smtClean="0"/>
              <a:t>Many Branch-and-bound methods are adopted using the Depth-First Search (DFS) manner, since it generally consumes little memories.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Breadth-first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Branch-and-bound can also be applied within the Breadth-First Search (BFS) framework.</a:t>
            </a:r>
          </a:p>
          <a:p>
            <a:r>
              <a:rPr lang="en-US" altLang="zh-CN" dirty="0" smtClean="0"/>
              <a:t>We can implement the BFS using a queue.</a:t>
            </a:r>
          </a:p>
          <a:p>
            <a:r>
              <a:rPr lang="en-US" altLang="zh-CN" dirty="0" smtClean="0"/>
              <a:t>All child nodes are placed in the queue for later processing if they are promising.</a:t>
            </a:r>
          </a:p>
          <a:p>
            <a:r>
              <a:rPr lang="en-US" altLang="zh-CN" dirty="0" smtClean="0"/>
              <a:t>Consider the </a:t>
            </a:r>
            <a:r>
              <a:rPr lang="en-US" altLang="zh-CN" b="1" dirty="0" smtClean="0"/>
              <a:t>minimization</a:t>
            </a:r>
            <a:r>
              <a:rPr lang="en-US" altLang="zh-CN" dirty="0" smtClean="0"/>
              <a:t> problems.</a:t>
            </a:r>
          </a:p>
          <a:p>
            <a:r>
              <a:rPr lang="en-US" altLang="zh-CN" dirty="0" smtClean="0"/>
              <a:t>Calculate the value for each node that represents the minimum possible value if we pick that node.</a:t>
            </a:r>
          </a:p>
          <a:p>
            <a:r>
              <a:rPr lang="en-US" altLang="zh-CN" dirty="0" smtClean="0"/>
              <a:t>If the minimum possible value is greater than the global best value, don’t expand the branch.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Best-first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breadth-first search strategy has no advantage over a depth-first search (backtracking).</a:t>
            </a:r>
          </a:p>
          <a:p>
            <a:r>
              <a:rPr lang="en-US" altLang="zh-CN" dirty="0" smtClean="0"/>
              <a:t>However, we can improve our search by using our bound to do more than just determine whether a node is promising.</a:t>
            </a:r>
          </a:p>
          <a:p>
            <a:r>
              <a:rPr lang="en-US" altLang="zh-CN" dirty="0" smtClean="0"/>
              <a:t>Best-first search expands the node with the best bounds next</a:t>
            </a:r>
            <a:r>
              <a:rPr lang="en-US" altLang="zh-CN" dirty="0" smtClean="0"/>
              <a:t>. </a:t>
            </a:r>
            <a:r>
              <a:rPr lang="en-US" altLang="zh-CN" smtClean="0"/>
              <a:t>(A* ?)</a:t>
            </a:r>
            <a:endParaRPr lang="en-US" altLang="zh-CN" dirty="0" smtClean="0"/>
          </a:p>
          <a:p>
            <a:r>
              <a:rPr lang="en-US" altLang="zh-CN" dirty="0" smtClean="0"/>
              <a:t>How would you implement a best-first search?</a:t>
            </a:r>
          </a:p>
          <a:p>
            <a:pPr lvl="1"/>
            <a:r>
              <a:rPr lang="en-US" altLang="zh-CN" sz="2200" dirty="0" smtClean="0"/>
              <a:t>Depth-first is a stack</a:t>
            </a:r>
          </a:p>
          <a:p>
            <a:pPr lvl="1"/>
            <a:r>
              <a:rPr lang="en-US" altLang="zh-CN" sz="2200" dirty="0" smtClean="0"/>
              <a:t>Breadth-first is a queue</a:t>
            </a:r>
          </a:p>
          <a:p>
            <a:pPr lvl="1"/>
            <a:r>
              <a:rPr lang="en-US" altLang="zh-CN" sz="2200" dirty="0" smtClean="0"/>
              <a:t>Best-first is a ???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Enumeration in a search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node is a partial solution, i.e. a part of the solution space</a:t>
            </a:r>
          </a:p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87435" y="2317769"/>
            <a:ext cx="6899275" cy="3897313"/>
            <a:chOff x="733412" y="1643050"/>
            <a:chExt cx="6899275" cy="3897313"/>
          </a:xfrm>
        </p:grpSpPr>
        <p:sp>
          <p:nvSpPr>
            <p:cNvPr id="4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14812" y="2024050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71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457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14812" y="28066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62212" y="40258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81412" y="4025888"/>
              <a:ext cx="457200" cy="4572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" name="AutoShape 10"/>
            <p:cNvCxnSpPr>
              <a:cxnSpLocks noChangeShapeType="1"/>
              <a:stCxn id="4" idx="3"/>
              <a:endCxn id="5" idx="7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562337" y="2414575"/>
              <a:ext cx="8191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1" name="AutoShape 11"/>
            <p:cNvCxnSpPr>
              <a:cxnSpLocks noChangeShapeType="1"/>
              <a:stCxn id="4" idx="5"/>
              <a:endCxn id="6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4705337" y="2414575"/>
              <a:ext cx="819150" cy="458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4" idx="4"/>
              <a:endCxn id="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4543412" y="2481250"/>
              <a:ext cx="0" cy="325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5" idx="3"/>
              <a:endCxn id="8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790812" y="3197213"/>
              <a:ext cx="447675" cy="828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5" idx="5"/>
              <a:endCxn id="9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62337" y="3197213"/>
              <a:ext cx="447675" cy="828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5" name="Text Box 1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78450" y="3721088"/>
              <a:ext cx="381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sz="4000" b="1">
                  <a:latin typeface="Times New Roman" pitchFamily="18" charset="0"/>
                </a:rPr>
                <a:t>...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3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5076812" y="3197213"/>
              <a:ext cx="447675" cy="819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6" idx="5"/>
            </p:cNvCxnSpPr>
            <p:nvPr>
              <p:custDataLst>
                <p:tags r:id="rId14"/>
              </p:custDataLst>
            </p:nvPr>
          </p:nvCxnSpPr>
          <p:spPr bwMode="auto">
            <a:xfrm>
              <a:off x="5848337" y="3197213"/>
              <a:ext cx="438150" cy="819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18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82850" y="4930763"/>
              <a:ext cx="381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sz="4000" b="1">
                  <a:latin typeface="Times New Roman" pitchFamily="18" charset="0"/>
                </a:rPr>
                <a:t>...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8" idx="3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2181212" y="4416413"/>
              <a:ext cx="447675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8" idx="5"/>
            </p:cNvCxnSpPr>
            <p:nvPr>
              <p:custDataLst>
                <p:tags r:id="rId17"/>
              </p:custDataLst>
            </p:nvPr>
          </p:nvCxnSpPr>
          <p:spPr bwMode="auto">
            <a:xfrm>
              <a:off x="2952737" y="4416413"/>
              <a:ext cx="438150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</p:cxnSp>
        <p:sp>
          <p:nvSpPr>
            <p:cNvPr id="21" name="Text Box 2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14612" y="1643050"/>
              <a:ext cx="14843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root node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396987" y="2797163"/>
              <a:ext cx="169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dirty="0">
                  <a:latin typeface="Tahoma" pitchFamily="34" charset="0"/>
                </a:rPr>
                <a:t>child nodes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33412" y="4025888"/>
              <a:ext cx="1698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child nodes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88100" y="1643050"/>
              <a:ext cx="1141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0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83337" y="2786050"/>
              <a:ext cx="1141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1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491275" y="3929050"/>
              <a:ext cx="1141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Tahoma" pitchFamily="34" charset="0"/>
                </a:rPr>
                <a:t>Level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bound on a node is a guarantee that any solution obtained from expanding the node will be:</a:t>
            </a:r>
          </a:p>
          <a:p>
            <a:pPr lvl="1"/>
            <a:r>
              <a:rPr lang="en-US" altLang="zh-CN" dirty="0" smtClean="0"/>
              <a:t>Greater than some number (lower bound)</a:t>
            </a:r>
          </a:p>
          <a:p>
            <a:pPr lvl="1"/>
            <a:r>
              <a:rPr lang="en-US" altLang="zh-CN" dirty="0" smtClean="0"/>
              <a:t>Or less than some number (upper bound)</a:t>
            </a:r>
          </a:p>
          <a:p>
            <a:r>
              <a:rPr lang="en-US" altLang="zh-CN" dirty="0" smtClean="0"/>
              <a:t>If we are looking for a maximal optimal (knapsack problem), then we need an upper bound.</a:t>
            </a:r>
          </a:p>
          <a:p>
            <a:r>
              <a:rPr lang="en-US" altLang="zh-CN" dirty="0" smtClean="0"/>
              <a:t>If we are looking for a minimal optimal (traveling salesman problem), then we need a lower bound. 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337"/>
            <a:ext cx="8501093" cy="52149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prune (via bounding) when: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nodeBound</a:t>
            </a:r>
            <a:r>
              <a:rPr lang="en-US" altLang="zh-CN" dirty="0" smtClean="0"/>
              <a:t> &gt;= </a:t>
            </a:r>
            <a:r>
              <a:rPr lang="en-US" altLang="zh-CN" dirty="0" err="1" smtClean="0"/>
              <a:t>currentBestSolutionCost</a:t>
            </a:r>
            <a:r>
              <a:rPr lang="en-US" altLang="zh-CN" dirty="0" smtClean="0"/>
              <a:t>) for minimization problem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nodeBound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currentBestSolutionCost</a:t>
            </a:r>
            <a:r>
              <a:rPr lang="en-US" altLang="zh-CN" dirty="0" smtClean="0"/>
              <a:t>) for maximization problem</a:t>
            </a:r>
          </a:p>
          <a:p>
            <a:r>
              <a:rPr lang="en-US" altLang="zh-CN" dirty="0" smtClean="0"/>
              <a:t>We want to find a globally good solution quickly.</a:t>
            </a:r>
          </a:p>
          <a:p>
            <a:r>
              <a:rPr lang="en-US" altLang="zh-CN" dirty="0" smtClean="0"/>
              <a:t>We want to find a good bound for each node.</a:t>
            </a:r>
          </a:p>
          <a:p>
            <a:r>
              <a:rPr lang="en-US" altLang="zh-CN" dirty="0" smtClean="0"/>
              <a:t>Initially, a global solution can be obtained by a greedy or an efficient heuristic.</a:t>
            </a:r>
          </a:p>
          <a:p>
            <a:r>
              <a:rPr lang="en-US" altLang="zh-CN" dirty="0" smtClean="0"/>
              <a:t>A bound can be obtained by relaxing some constraints of the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related to the node.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729</Words>
  <PresentationFormat>全屏显示(4:3)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2_Studio</vt:lpstr>
      <vt:lpstr>Lecture 11 Branch-and-Bound</vt:lpstr>
      <vt:lpstr>Branch-and-bound</vt:lpstr>
      <vt:lpstr>Branch-and-bound</vt:lpstr>
      <vt:lpstr>Branch-and-bound</vt:lpstr>
      <vt:lpstr>Breadth-first Search</vt:lpstr>
      <vt:lpstr>Best-first Search</vt:lpstr>
      <vt:lpstr>Enumeration in a search tree</vt:lpstr>
      <vt:lpstr>Bounding</vt:lpstr>
      <vt:lpstr>Bounding</vt:lpstr>
      <vt:lpstr>Traveling Salesman Problem</vt:lpstr>
      <vt:lpstr>TSP Bound</vt:lpstr>
      <vt:lpstr>0-1 Knapsack Problem</vt:lpstr>
      <vt:lpstr>Summary: Branch-and-bound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zzz</cp:lastModifiedBy>
  <cp:revision>665</cp:revision>
  <dcterms:created xsi:type="dcterms:W3CDTF">2014-09-15T06:27:30Z</dcterms:created>
  <dcterms:modified xsi:type="dcterms:W3CDTF">2017-05-02T10:17:46Z</dcterms:modified>
</cp:coreProperties>
</file>