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73" r:id="rId5"/>
    <p:sldId id="259" r:id="rId6"/>
    <p:sldId id="260" r:id="rId7"/>
    <p:sldId id="265" r:id="rId8"/>
    <p:sldId id="266" r:id="rId9"/>
    <p:sldId id="267" r:id="rId10"/>
    <p:sldId id="264" r:id="rId11"/>
    <p:sldId id="269" r:id="rId12"/>
    <p:sldId id="268" r:id="rId13"/>
    <p:sldId id="270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123422" TargetMode="External"/><Relationship Id="rId2" Type="http://schemas.openxmlformats.org/officeDocument/2006/relationships/hyperlink" Target="http://go.microsoft.com/fwlink/?LinkId=12055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n.baidu.com/s/1pKkPeo7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2017/2018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342CCA27-1B80-4E82-AA52-0627324AA949}"/>
              </a:ext>
            </a:extLst>
          </p:cNvPr>
          <p:cNvSpPr txBox="1">
            <a:spLocks/>
          </p:cNvSpPr>
          <p:nvPr/>
        </p:nvSpPr>
        <p:spPr>
          <a:xfrm>
            <a:off x="838200" y="-1158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 Server 2008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主界面介绍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6813F4D-7E03-43BD-ABFE-BF1A1F519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723" y="942740"/>
            <a:ext cx="9203931" cy="555603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FA24619-D804-4CBE-8204-303BE65A1AE4}"/>
              </a:ext>
            </a:extLst>
          </p:cNvPr>
          <p:cNvSpPr/>
          <p:nvPr/>
        </p:nvSpPr>
        <p:spPr>
          <a:xfrm>
            <a:off x="2598778" y="1258349"/>
            <a:ext cx="4525911" cy="176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CD0F01C-A782-4308-BD7A-DFECA67F66FD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flipH="1" flipV="1">
            <a:off x="1704190" y="1343158"/>
            <a:ext cx="894588" cy="3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86C86AF-DDD9-4F0C-96C0-A9A51DA8A871}"/>
              </a:ext>
            </a:extLst>
          </p:cNvPr>
          <p:cNvSpPr txBox="1"/>
          <p:nvPr/>
        </p:nvSpPr>
        <p:spPr>
          <a:xfrm>
            <a:off x="750083" y="114310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菜单栏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303B70E-4F0C-4D8B-B006-CB1A83CE0197}"/>
              </a:ext>
            </a:extLst>
          </p:cNvPr>
          <p:cNvSpPr/>
          <p:nvPr/>
        </p:nvSpPr>
        <p:spPr>
          <a:xfrm>
            <a:off x="2598224" y="1870745"/>
            <a:ext cx="2047468" cy="41189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B6B483B-31BE-4575-B64E-A6540474FF4B}"/>
              </a:ext>
            </a:extLst>
          </p:cNvPr>
          <p:cNvCxnSpPr>
            <a:cxnSpLocks/>
          </p:cNvCxnSpPr>
          <p:nvPr/>
        </p:nvCxnSpPr>
        <p:spPr>
          <a:xfrm flipH="1">
            <a:off x="2024741" y="4754563"/>
            <a:ext cx="5572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CD0F01C-A782-4308-BD7A-DFECA67F66FD}"/>
              </a:ext>
            </a:extLst>
          </p:cNvPr>
          <p:cNvCxnSpPr>
            <a:cxnSpLocks/>
          </p:cNvCxnSpPr>
          <p:nvPr/>
        </p:nvCxnSpPr>
        <p:spPr>
          <a:xfrm flipH="1">
            <a:off x="8999621" y="2556791"/>
            <a:ext cx="475995" cy="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F0E2BC9-EFD4-4FD3-9439-15F4B5CF2713}"/>
              </a:ext>
            </a:extLst>
          </p:cNvPr>
          <p:cNvSpPr txBox="1"/>
          <p:nvPr/>
        </p:nvSpPr>
        <p:spPr>
          <a:xfrm>
            <a:off x="134589" y="4554508"/>
            <a:ext cx="2192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对象资源管理器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985E317-7D26-4FCB-AA1B-9B3A6A490422}"/>
              </a:ext>
            </a:extLst>
          </p:cNvPr>
          <p:cNvSpPr/>
          <p:nvPr/>
        </p:nvSpPr>
        <p:spPr>
          <a:xfrm>
            <a:off x="2598224" y="1476631"/>
            <a:ext cx="798117" cy="172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A2CDB92-2112-434A-93D4-A581243F79F6}"/>
              </a:ext>
            </a:extLst>
          </p:cNvPr>
          <p:cNvCxnSpPr>
            <a:cxnSpLocks/>
          </p:cNvCxnSpPr>
          <p:nvPr/>
        </p:nvCxnSpPr>
        <p:spPr>
          <a:xfrm flipH="1">
            <a:off x="1772201" y="1649184"/>
            <a:ext cx="826024" cy="484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5AE185D-9440-46EF-BBC6-7C34F96CE293}"/>
              </a:ext>
            </a:extLst>
          </p:cNvPr>
          <p:cNvSpPr txBox="1"/>
          <p:nvPr/>
        </p:nvSpPr>
        <p:spPr>
          <a:xfrm>
            <a:off x="147537" y="2156977"/>
            <a:ext cx="2277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查询语句</a:t>
            </a:r>
          </a:p>
        </p:txBody>
      </p:sp>
      <p:sp>
        <p:nvSpPr>
          <p:cNvPr id="34" name="灯片编号占位符 33">
            <a:extLst>
              <a:ext uri="{FF2B5EF4-FFF2-40B4-BE49-F238E27FC236}">
                <a16:creationId xmlns:a16="http://schemas.microsoft.com/office/drawing/2014/main" id="{9A3C3EC0-20EC-4DAD-8E0F-1F621556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19403B-C917-4C9B-9CF4-8DA2FF73D92B}"/>
              </a:ext>
            </a:extLst>
          </p:cNvPr>
          <p:cNvSpPr/>
          <p:nvPr/>
        </p:nvSpPr>
        <p:spPr>
          <a:xfrm>
            <a:off x="9475616" y="1809967"/>
            <a:ext cx="2047468" cy="41189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84EE082-D603-4449-807D-D9732A3B3943}"/>
              </a:ext>
            </a:extLst>
          </p:cNvPr>
          <p:cNvSpPr txBox="1"/>
          <p:nvPr/>
        </p:nvSpPr>
        <p:spPr>
          <a:xfrm>
            <a:off x="8045210" y="235673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属性栏</a:t>
            </a:r>
          </a:p>
        </p:txBody>
      </p:sp>
    </p:spTree>
    <p:extLst>
      <p:ext uri="{BB962C8B-B14F-4D97-AF65-F5344CB8AC3E}">
        <p14:creationId xmlns:p14="http://schemas.microsoft.com/office/powerpoint/2010/main" val="2947469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342CCA27-1B80-4E82-AA52-0627324AA949}"/>
              </a:ext>
            </a:extLst>
          </p:cNvPr>
          <p:cNvSpPr txBox="1">
            <a:spLocks/>
          </p:cNvSpPr>
          <p:nvPr/>
        </p:nvSpPr>
        <p:spPr>
          <a:xfrm>
            <a:off x="838200" y="-1158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实验数据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00B713A-F2FD-43BE-994A-97A5A47DFC9A}"/>
              </a:ext>
            </a:extLst>
          </p:cNvPr>
          <p:cNvSpPr/>
          <p:nvPr/>
        </p:nvSpPr>
        <p:spPr>
          <a:xfrm>
            <a:off x="6530898" y="1209685"/>
            <a:ext cx="54046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本课实验根据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数据库展开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数据库由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组成，如表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A1~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描述一个学校的学生，教师，课程，和选课关系。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注：假设某个学生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选择了由某个老师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开设的某门课程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no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表的主键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另外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表包含了来自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students, teachers, courses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三个表的外键 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07926C-610E-42BC-BBBD-2E7C2FD499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5"/>
          <a:stretch/>
        </p:blipFill>
        <p:spPr>
          <a:xfrm>
            <a:off x="337933" y="1042436"/>
            <a:ext cx="6062867" cy="5432650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26D51E0-81BA-4A9C-9284-08D5FB36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108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342CCA27-1B80-4E82-AA52-0627324AA949}"/>
              </a:ext>
            </a:extLst>
          </p:cNvPr>
          <p:cNvSpPr txBox="1">
            <a:spLocks/>
          </p:cNvSpPr>
          <p:nvPr/>
        </p:nvSpPr>
        <p:spPr>
          <a:xfrm>
            <a:off x="446314" y="-1158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实验数据导入管理器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00B713A-F2FD-43BE-994A-97A5A47DFC9A}"/>
              </a:ext>
            </a:extLst>
          </p:cNvPr>
          <p:cNvSpPr/>
          <p:nvPr/>
        </p:nvSpPr>
        <p:spPr>
          <a:xfrm>
            <a:off x="267972" y="1656053"/>
            <a:ext cx="699061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解压数据，复制文件夹中两个文件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data.MDF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数据文件）和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log.LDF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Server2008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安装目录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 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MSSQL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E:\Program Files (x86)\Microsoft SQL Server2008\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MSSQL10.MSSQLSERVER\MSSQL\DATA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Management studio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展开到“数据库”一级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并在“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”上右击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选择“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”选项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在“附加数据库”对话框中选择“添加”按钮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出现默认的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Server2008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安装目录下的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文件夹下的所有数据文件。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1116C1A-40F4-4276-A9D8-173AB8F6D848}"/>
              </a:ext>
            </a:extLst>
          </p:cNvPr>
          <p:cNvSpPr/>
          <p:nvPr/>
        </p:nvSpPr>
        <p:spPr>
          <a:xfrm>
            <a:off x="446314" y="993666"/>
            <a:ext cx="10063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实验数据下载链接：http://pan.baidu.com/s/1dFpgYGD 密码：tqvz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0BFEE2-AD68-4AD5-9245-9955AB4BC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452" y="1538936"/>
            <a:ext cx="4027057" cy="50994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082EBD9-F0BB-4F6E-8A58-F966ED1908BE}"/>
              </a:ext>
            </a:extLst>
          </p:cNvPr>
          <p:cNvSpPr/>
          <p:nvPr/>
        </p:nvSpPr>
        <p:spPr>
          <a:xfrm>
            <a:off x="8396868" y="4427034"/>
            <a:ext cx="925552" cy="189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EA6F576-84B9-4676-87B2-DCD4224E1C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322420" y="4521820"/>
            <a:ext cx="3679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91EA854-5B62-49B6-82B3-D7598044BD24}"/>
              </a:ext>
            </a:extLst>
          </p:cNvPr>
          <p:cNvSpPr txBox="1"/>
          <p:nvPr/>
        </p:nvSpPr>
        <p:spPr>
          <a:xfrm>
            <a:off x="9624022" y="4383319"/>
            <a:ext cx="1728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data.MDF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E4DD2C82-D6EE-48E6-9053-5D6AB612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93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297104A-433E-4AC3-9FCB-DF0B54691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1278" y="1209684"/>
            <a:ext cx="4085338" cy="51086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2FA501-D123-4FF1-AEC9-EBE99A3822C0}"/>
              </a:ext>
            </a:extLst>
          </p:cNvPr>
          <p:cNvSpPr/>
          <p:nvPr/>
        </p:nvSpPr>
        <p:spPr>
          <a:xfrm>
            <a:off x="834343" y="1209684"/>
            <a:ext cx="531940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 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data.MDF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单击“确定”按钮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回到“附加数据库”对话框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然后单击“确定”按钮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便可以导入数据库。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可在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Management studio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的“数据库”目录下看到新添加的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说明导入成功。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F87B3C-514D-428B-9422-DC416F51F5A0}"/>
              </a:ext>
            </a:extLst>
          </p:cNvPr>
          <p:cNvSpPr/>
          <p:nvPr/>
        </p:nvSpPr>
        <p:spPr>
          <a:xfrm>
            <a:off x="7147931" y="2852484"/>
            <a:ext cx="568713" cy="223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0EBE4E7-0F6B-4E73-A2AC-4101D9665F2D}"/>
              </a:ext>
            </a:extLst>
          </p:cNvPr>
          <p:cNvCxnSpPr>
            <a:cxnSpLocks/>
          </p:cNvCxnSpPr>
          <p:nvPr/>
        </p:nvCxnSpPr>
        <p:spPr>
          <a:xfrm>
            <a:off x="7716644" y="2975145"/>
            <a:ext cx="7375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23DF154-29B0-4594-8E30-983B86EC92D9}"/>
              </a:ext>
            </a:extLst>
          </p:cNvPr>
          <p:cNvSpPr txBox="1"/>
          <p:nvPr/>
        </p:nvSpPr>
        <p:spPr>
          <a:xfrm>
            <a:off x="8585770" y="2810107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School</a:t>
            </a:r>
            <a:r>
              <a:rPr lang="zh-CN" altLang="en-US" sz="1400" dirty="0">
                <a:solidFill>
                  <a:srgbClr val="FF0000"/>
                </a:solidFill>
              </a:rPr>
              <a:t>数据库导入成功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B1249A8-8D98-4A03-B6DF-FEA25D267243}"/>
              </a:ext>
            </a:extLst>
          </p:cNvPr>
          <p:cNvSpPr txBox="1">
            <a:spLocks/>
          </p:cNvSpPr>
          <p:nvPr/>
        </p:nvSpPr>
        <p:spPr>
          <a:xfrm>
            <a:off x="446314" y="-1158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实验数据导入管理器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6CACB16B-F018-4488-AABA-E9F5DAE1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352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E2FA501-D123-4FF1-AEC9-EBE99A3822C0}"/>
              </a:ext>
            </a:extLst>
          </p:cNvPr>
          <p:cNvSpPr/>
          <p:nvPr/>
        </p:nvSpPr>
        <p:spPr>
          <a:xfrm>
            <a:off x="446314" y="991082"/>
            <a:ext cx="682824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新建数据库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 DATABASE 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数据库名字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B1249A8-8D98-4A03-B6DF-FEA25D267243}"/>
              </a:ext>
            </a:extLst>
          </p:cNvPr>
          <p:cNvSpPr txBox="1">
            <a:spLocks/>
          </p:cNvSpPr>
          <p:nvPr/>
        </p:nvSpPr>
        <p:spPr>
          <a:xfrm>
            <a:off x="446314" y="-1158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数据库基本操作简单示例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6CACB16B-F018-4488-AABA-E9F5DAE1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2B5F47-13BA-4022-BF15-B9DF65CD5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086" y="1653198"/>
            <a:ext cx="7685714" cy="488571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3553029-3165-489E-9C57-36274106572E}"/>
              </a:ext>
            </a:extLst>
          </p:cNvPr>
          <p:cNvSpPr/>
          <p:nvPr/>
        </p:nvSpPr>
        <p:spPr>
          <a:xfrm>
            <a:off x="5839259" y="2369908"/>
            <a:ext cx="894443" cy="325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C9571C0-CCC6-44C2-8500-47340888360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356393" y="2532468"/>
            <a:ext cx="2482866" cy="1343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0CE51D3-8C52-4192-95B6-09E1E594EDE5}"/>
              </a:ext>
            </a:extLst>
          </p:cNvPr>
          <p:cNvSpPr txBox="1"/>
          <p:nvPr/>
        </p:nvSpPr>
        <p:spPr>
          <a:xfrm>
            <a:off x="235923" y="2196229"/>
            <a:ext cx="2452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先点击“新建查询”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F48C46-10A4-4DD2-BAE6-FCD217F361D7}"/>
              </a:ext>
            </a:extLst>
          </p:cNvPr>
          <p:cNvSpPr/>
          <p:nvPr/>
        </p:nvSpPr>
        <p:spPr>
          <a:xfrm>
            <a:off x="5506720" y="2722880"/>
            <a:ext cx="3103880" cy="853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51193B7-DE39-47FA-B4DC-0BFE63DD87D0}"/>
              </a:ext>
            </a:extLst>
          </p:cNvPr>
          <p:cNvSpPr txBox="1"/>
          <p:nvPr/>
        </p:nvSpPr>
        <p:spPr>
          <a:xfrm>
            <a:off x="235923" y="2930523"/>
            <a:ext cx="290098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database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My_test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ECC1F53-9B1B-4C32-971A-C4D7ABA75534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2023431" y="4968240"/>
            <a:ext cx="34832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E7C02A4-D1A2-4561-8B21-68CDC1AE5036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3136910" y="3253688"/>
            <a:ext cx="236981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626CE389-B1E3-49BD-8182-77FE947DE6F6}"/>
              </a:ext>
            </a:extLst>
          </p:cNvPr>
          <p:cNvSpPr/>
          <p:nvPr/>
        </p:nvSpPr>
        <p:spPr>
          <a:xfrm>
            <a:off x="5506720" y="4469580"/>
            <a:ext cx="3103880" cy="853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FBCE5C4-7C7C-4F00-87EC-8D498FC63D77}"/>
              </a:ext>
            </a:extLst>
          </p:cNvPr>
          <p:cNvSpPr txBox="1"/>
          <p:nvPr/>
        </p:nvSpPr>
        <p:spPr>
          <a:xfrm>
            <a:off x="263013" y="4783574"/>
            <a:ext cx="17604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显示创建成功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25E04D6-C9B9-413A-886A-C33160E83D59}"/>
              </a:ext>
            </a:extLst>
          </p:cNvPr>
          <p:cNvSpPr/>
          <p:nvPr/>
        </p:nvSpPr>
        <p:spPr>
          <a:xfrm>
            <a:off x="3746028" y="2159062"/>
            <a:ext cx="894443" cy="325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74A782B-436D-406B-B8E7-D457AFAAF7DA}"/>
              </a:ext>
            </a:extLst>
          </p:cNvPr>
          <p:cNvSpPr txBox="1"/>
          <p:nvPr/>
        </p:nvSpPr>
        <p:spPr>
          <a:xfrm>
            <a:off x="235923" y="3817081"/>
            <a:ext cx="312047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点击“执行”，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 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ALT+ X”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快捷键执行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C7D287C-847C-4CDA-BE9C-68887572CF30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2688839" y="2369908"/>
            <a:ext cx="1057190" cy="109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598F242-5BDD-4535-B924-12C815A9542A}"/>
              </a:ext>
            </a:extLst>
          </p:cNvPr>
          <p:cNvSpPr txBox="1"/>
          <p:nvPr/>
        </p:nvSpPr>
        <p:spPr>
          <a:xfrm>
            <a:off x="257063" y="5386508"/>
            <a:ext cx="3329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中关键字不区分字母大小写。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database  =CREATE DATABASE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885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4D7D037-848F-4D05-8DCE-91F36F097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158" y="1667817"/>
            <a:ext cx="7704762" cy="491428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2FA501-D123-4FF1-AEC9-EBE99A3822C0}"/>
              </a:ext>
            </a:extLst>
          </p:cNvPr>
          <p:cNvSpPr/>
          <p:nvPr/>
        </p:nvSpPr>
        <p:spPr>
          <a:xfrm>
            <a:off x="446313" y="991082"/>
            <a:ext cx="8991301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数据库名字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&gt;(&lt;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&gt;,&lt;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&gt;,…) 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B1249A8-8D98-4A03-B6DF-FEA25D267243}"/>
              </a:ext>
            </a:extLst>
          </p:cNvPr>
          <p:cNvSpPr txBox="1">
            <a:spLocks/>
          </p:cNvSpPr>
          <p:nvPr/>
        </p:nvSpPr>
        <p:spPr>
          <a:xfrm>
            <a:off x="446314" y="-1158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数据库基本操作简单示例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6CACB16B-F018-4488-AABA-E9F5DAE1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5720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F48C46-10A4-4DD2-BAE6-FCD217F361D7}"/>
              </a:ext>
            </a:extLst>
          </p:cNvPr>
          <p:cNvSpPr/>
          <p:nvPr/>
        </p:nvSpPr>
        <p:spPr>
          <a:xfrm>
            <a:off x="5831840" y="2722880"/>
            <a:ext cx="3103880" cy="1300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51193B7-DE39-47FA-B4DC-0BFE63DD87D0}"/>
              </a:ext>
            </a:extLst>
          </p:cNvPr>
          <p:cNvSpPr txBox="1"/>
          <p:nvPr/>
        </p:nvSpPr>
        <p:spPr>
          <a:xfrm>
            <a:off x="139389" y="1816636"/>
            <a:ext cx="38347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ROOM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CHAR(8)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UNIQUE,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CHAR(20),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Rarea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FLOAT(10),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PRIMARY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KEY(R#))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ECC1F53-9B1B-4C32-971A-C4D7ABA75534}"/>
              </a:ext>
            </a:extLst>
          </p:cNvPr>
          <p:cNvCxnSpPr>
            <a:cxnSpLocks/>
          </p:cNvCxnSpPr>
          <p:nvPr/>
        </p:nvCxnSpPr>
        <p:spPr>
          <a:xfrm flipH="1">
            <a:off x="2464313" y="4968240"/>
            <a:ext cx="33675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E7C02A4-D1A2-4561-8B21-68CDC1AE5036}"/>
              </a:ext>
            </a:extLst>
          </p:cNvPr>
          <p:cNvCxnSpPr>
            <a:cxnSpLocks/>
          </p:cNvCxnSpPr>
          <p:nvPr/>
        </p:nvCxnSpPr>
        <p:spPr>
          <a:xfrm flipH="1">
            <a:off x="3892492" y="3253688"/>
            <a:ext cx="22352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626CE389-B1E3-49BD-8182-77FE947DE6F6}"/>
              </a:ext>
            </a:extLst>
          </p:cNvPr>
          <p:cNvSpPr/>
          <p:nvPr/>
        </p:nvSpPr>
        <p:spPr>
          <a:xfrm>
            <a:off x="5831840" y="4469580"/>
            <a:ext cx="3103880" cy="853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FBCE5C4-7C7C-4F00-87EC-8D498FC63D77}"/>
              </a:ext>
            </a:extLst>
          </p:cNvPr>
          <p:cNvSpPr txBox="1"/>
          <p:nvPr/>
        </p:nvSpPr>
        <p:spPr>
          <a:xfrm>
            <a:off x="853820" y="4783574"/>
            <a:ext cx="15696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显示创建成功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FA730C-C550-4361-85D3-98F71EDD2A7D}"/>
              </a:ext>
            </a:extLst>
          </p:cNvPr>
          <p:cNvSpPr/>
          <p:nvPr/>
        </p:nvSpPr>
        <p:spPr>
          <a:xfrm>
            <a:off x="192947" y="2416029"/>
            <a:ext cx="3699545" cy="1702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42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5F1635-C361-49A0-BA4D-E7ACD6BA3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077" y="1643674"/>
            <a:ext cx="7514286" cy="48952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2FA501-D123-4FF1-AEC9-EBE99A3822C0}"/>
              </a:ext>
            </a:extLst>
          </p:cNvPr>
          <p:cNvSpPr/>
          <p:nvPr/>
        </p:nvSpPr>
        <p:spPr>
          <a:xfrm>
            <a:off x="446314" y="991082"/>
            <a:ext cx="682824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查询数据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 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from 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表名或视图名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B1249A8-8D98-4A03-B6DF-FEA25D267243}"/>
              </a:ext>
            </a:extLst>
          </p:cNvPr>
          <p:cNvSpPr txBox="1">
            <a:spLocks/>
          </p:cNvSpPr>
          <p:nvPr/>
        </p:nvSpPr>
        <p:spPr>
          <a:xfrm>
            <a:off x="446314" y="-1158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数据库基本操作简单示例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6CACB16B-F018-4488-AABA-E9F5DAE1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5720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F48C46-10A4-4DD2-BAE6-FCD217F361D7}"/>
              </a:ext>
            </a:extLst>
          </p:cNvPr>
          <p:cNvSpPr/>
          <p:nvPr/>
        </p:nvSpPr>
        <p:spPr>
          <a:xfrm>
            <a:off x="5831840" y="2722880"/>
            <a:ext cx="3103880" cy="1300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51193B7-DE39-47FA-B4DC-0BFE63DD87D0}"/>
              </a:ext>
            </a:extLst>
          </p:cNvPr>
          <p:cNvSpPr txBox="1"/>
          <p:nvPr/>
        </p:nvSpPr>
        <p:spPr>
          <a:xfrm>
            <a:off x="668311" y="2941645"/>
            <a:ext cx="2686954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GRADE='2001'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ECC1F53-9B1B-4C32-971A-C4D7ABA75534}"/>
              </a:ext>
            </a:extLst>
          </p:cNvPr>
          <p:cNvCxnSpPr>
            <a:cxnSpLocks/>
          </p:cNvCxnSpPr>
          <p:nvPr/>
        </p:nvCxnSpPr>
        <p:spPr>
          <a:xfrm flipH="1">
            <a:off x="3393440" y="4968240"/>
            <a:ext cx="24384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E7C02A4-D1A2-4561-8B21-68CDC1AE5036}"/>
              </a:ext>
            </a:extLst>
          </p:cNvPr>
          <p:cNvCxnSpPr>
            <a:cxnSpLocks/>
          </p:cNvCxnSpPr>
          <p:nvPr/>
        </p:nvCxnSpPr>
        <p:spPr>
          <a:xfrm flipH="1">
            <a:off x="3596640" y="3253688"/>
            <a:ext cx="22352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626CE389-B1E3-49BD-8182-77FE947DE6F6}"/>
              </a:ext>
            </a:extLst>
          </p:cNvPr>
          <p:cNvSpPr/>
          <p:nvPr/>
        </p:nvSpPr>
        <p:spPr>
          <a:xfrm>
            <a:off x="5831840" y="4469580"/>
            <a:ext cx="3103880" cy="1452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FBCE5C4-7C7C-4F00-87EC-8D498FC63D77}"/>
              </a:ext>
            </a:extLst>
          </p:cNvPr>
          <p:cNvSpPr txBox="1"/>
          <p:nvPr/>
        </p:nvSpPr>
        <p:spPr>
          <a:xfrm>
            <a:off x="666797" y="4783574"/>
            <a:ext cx="256993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6754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个学生的姓名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5663B3-65E3-4C0C-BF41-220548AA56DA}"/>
              </a:ext>
            </a:extLst>
          </p:cNvPr>
          <p:cNvSpPr/>
          <p:nvPr/>
        </p:nvSpPr>
        <p:spPr>
          <a:xfrm>
            <a:off x="9080598" y="3397569"/>
            <a:ext cx="1881316" cy="398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F6E5283-61C8-4721-81EB-192D1B3EF113}"/>
              </a:ext>
            </a:extLst>
          </p:cNvPr>
          <p:cNvCxnSpPr>
            <a:cxnSpLocks/>
          </p:cNvCxnSpPr>
          <p:nvPr/>
        </p:nvCxnSpPr>
        <p:spPr>
          <a:xfrm flipH="1" flipV="1">
            <a:off x="10140421" y="1268081"/>
            <a:ext cx="1" cy="2129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DB89FF0-9D4C-48BA-A698-18BCC4F25C44}"/>
              </a:ext>
            </a:extLst>
          </p:cNvPr>
          <p:cNvSpPr txBox="1"/>
          <p:nvPr/>
        </p:nvSpPr>
        <p:spPr>
          <a:xfrm>
            <a:off x="9236426" y="7808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返回记录行数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75BF6AC-47EB-4CAA-8F8F-17FB9AD8C6BD}"/>
              </a:ext>
            </a:extLst>
          </p:cNvPr>
          <p:cNvSpPr/>
          <p:nvPr/>
        </p:nvSpPr>
        <p:spPr>
          <a:xfrm>
            <a:off x="666797" y="1708344"/>
            <a:ext cx="3295603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查询年级为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的所有学生姓名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8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D878F27-94D5-4646-8A3C-77DCAB71F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775" y="1532868"/>
            <a:ext cx="7561905" cy="490476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2FA501-D123-4FF1-AEC9-EBE99A3822C0}"/>
              </a:ext>
            </a:extLst>
          </p:cNvPr>
          <p:cNvSpPr/>
          <p:nvPr/>
        </p:nvSpPr>
        <p:spPr>
          <a:xfrm>
            <a:off x="446314" y="991082"/>
            <a:ext cx="682824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插入数据操作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values 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B1249A8-8D98-4A03-B6DF-FEA25D267243}"/>
              </a:ext>
            </a:extLst>
          </p:cNvPr>
          <p:cNvSpPr txBox="1">
            <a:spLocks/>
          </p:cNvSpPr>
          <p:nvPr/>
        </p:nvSpPr>
        <p:spPr>
          <a:xfrm>
            <a:off x="446314" y="-1158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数据库基本操作简单示例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6CACB16B-F018-4488-AABA-E9F5DAE1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3080" y="62547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F48C46-10A4-4DD2-BAE6-FCD217F361D7}"/>
              </a:ext>
            </a:extLst>
          </p:cNvPr>
          <p:cNvSpPr/>
          <p:nvPr/>
        </p:nvSpPr>
        <p:spPr>
          <a:xfrm>
            <a:off x="6299200" y="2621280"/>
            <a:ext cx="4023360" cy="1300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51193B7-DE39-47FA-B4DC-0BFE63DD87D0}"/>
              </a:ext>
            </a:extLst>
          </p:cNvPr>
          <p:cNvSpPr txBox="1"/>
          <p:nvPr/>
        </p:nvSpPr>
        <p:spPr>
          <a:xfrm>
            <a:off x="913674" y="1676925"/>
            <a:ext cx="31726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表中插入一条新的学生记录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INTO STUDENTS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 ('700045678','LiMing’,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'LX@cdemg.com',1992)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ECC1F53-9B1B-4C32-971A-C4D7ABA75534}"/>
              </a:ext>
            </a:extLst>
          </p:cNvPr>
          <p:cNvCxnSpPr>
            <a:cxnSpLocks/>
          </p:cNvCxnSpPr>
          <p:nvPr/>
        </p:nvCxnSpPr>
        <p:spPr>
          <a:xfrm flipH="1">
            <a:off x="3464653" y="4513755"/>
            <a:ext cx="28345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E7C02A4-D1A2-4561-8B21-68CDC1AE5036}"/>
              </a:ext>
            </a:extLst>
          </p:cNvPr>
          <p:cNvCxnSpPr>
            <a:cxnSpLocks/>
          </p:cNvCxnSpPr>
          <p:nvPr/>
        </p:nvCxnSpPr>
        <p:spPr>
          <a:xfrm flipH="1">
            <a:off x="4064000" y="3152088"/>
            <a:ext cx="22352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626CE389-B1E3-49BD-8182-77FE947DE6F6}"/>
              </a:ext>
            </a:extLst>
          </p:cNvPr>
          <p:cNvSpPr/>
          <p:nvPr/>
        </p:nvSpPr>
        <p:spPr>
          <a:xfrm>
            <a:off x="6299200" y="4367980"/>
            <a:ext cx="3103880" cy="1452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FBCE5C4-7C7C-4F00-87EC-8D498FC63D77}"/>
              </a:ext>
            </a:extLst>
          </p:cNvPr>
          <p:cNvSpPr txBox="1"/>
          <p:nvPr/>
        </p:nvSpPr>
        <p:spPr>
          <a:xfrm>
            <a:off x="1054690" y="43679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查询，数据已插入成功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BDBBC3-C337-4525-9E3E-E43C31B9D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54" y="4777286"/>
            <a:ext cx="3562062" cy="17141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26B556B-4C9C-4F8F-8484-FC244AD78025}"/>
              </a:ext>
            </a:extLst>
          </p:cNvPr>
          <p:cNvSpPr/>
          <p:nvPr/>
        </p:nvSpPr>
        <p:spPr>
          <a:xfrm>
            <a:off x="609600" y="5820760"/>
            <a:ext cx="2722880" cy="433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E2AF2F8-7229-439C-B7BA-03EE59AC8C05}"/>
              </a:ext>
            </a:extLst>
          </p:cNvPr>
          <p:cNvCxnSpPr>
            <a:cxnSpLocks/>
          </p:cNvCxnSpPr>
          <p:nvPr/>
        </p:nvCxnSpPr>
        <p:spPr>
          <a:xfrm flipV="1">
            <a:off x="3007360" y="4737312"/>
            <a:ext cx="0" cy="108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92CFC66-7EA1-4A24-B2FC-C0A3EC1ADBB8}"/>
              </a:ext>
            </a:extLst>
          </p:cNvPr>
          <p:cNvSpPr/>
          <p:nvPr/>
        </p:nvSpPr>
        <p:spPr>
          <a:xfrm>
            <a:off x="956345" y="2508308"/>
            <a:ext cx="3107655" cy="1719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2EB8C6-D647-4393-BA38-6C56A401A1F7}"/>
              </a:ext>
            </a:extLst>
          </p:cNvPr>
          <p:cNvSpPr/>
          <p:nvPr/>
        </p:nvSpPr>
        <p:spPr>
          <a:xfrm>
            <a:off x="1115736" y="4401536"/>
            <a:ext cx="2348917" cy="296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427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4778D8D-DEC8-47F9-87DD-35CF3837E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57" y="4905486"/>
            <a:ext cx="4047619" cy="185714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D758314-C048-404B-967F-CAD8ED5D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57" y="1676925"/>
            <a:ext cx="7253721" cy="30967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2FA501-D123-4FF1-AEC9-EBE99A3822C0}"/>
              </a:ext>
            </a:extLst>
          </p:cNvPr>
          <p:cNvSpPr/>
          <p:nvPr/>
        </p:nvSpPr>
        <p:spPr>
          <a:xfrm>
            <a:off x="446314" y="991082"/>
            <a:ext cx="68282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删除数据操作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 from 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where 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逻辑条件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B1249A8-8D98-4A03-B6DF-FEA25D267243}"/>
              </a:ext>
            </a:extLst>
          </p:cNvPr>
          <p:cNvSpPr txBox="1">
            <a:spLocks/>
          </p:cNvSpPr>
          <p:nvPr/>
        </p:nvSpPr>
        <p:spPr>
          <a:xfrm>
            <a:off x="446314" y="-1158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数据库基本操作简单示例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6CACB16B-F018-4488-AABA-E9F5DAE1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3080" y="62547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F48C46-10A4-4DD2-BAE6-FCD217F361D7}"/>
              </a:ext>
            </a:extLst>
          </p:cNvPr>
          <p:cNvSpPr/>
          <p:nvPr/>
        </p:nvSpPr>
        <p:spPr>
          <a:xfrm>
            <a:off x="6868160" y="2652040"/>
            <a:ext cx="3454400" cy="822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51193B7-DE39-47FA-B4DC-0BFE63DD87D0}"/>
              </a:ext>
            </a:extLst>
          </p:cNvPr>
          <p:cNvSpPr txBox="1"/>
          <p:nvPr/>
        </p:nvSpPr>
        <p:spPr>
          <a:xfrm>
            <a:off x="913674" y="1676925"/>
            <a:ext cx="3172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表中删除刚刚插入的那条记录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=700045678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ECC1F53-9B1B-4C32-971A-C4D7ABA75534}"/>
              </a:ext>
            </a:extLst>
          </p:cNvPr>
          <p:cNvCxnSpPr>
            <a:cxnSpLocks/>
          </p:cNvCxnSpPr>
          <p:nvPr/>
        </p:nvCxnSpPr>
        <p:spPr>
          <a:xfrm flipH="1">
            <a:off x="3677920" y="4513755"/>
            <a:ext cx="26212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E7C02A4-D1A2-4561-8B21-68CDC1AE5036}"/>
              </a:ext>
            </a:extLst>
          </p:cNvPr>
          <p:cNvCxnSpPr>
            <a:cxnSpLocks/>
          </p:cNvCxnSpPr>
          <p:nvPr/>
        </p:nvCxnSpPr>
        <p:spPr>
          <a:xfrm flipH="1">
            <a:off x="4064001" y="3152088"/>
            <a:ext cx="28041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626CE389-B1E3-49BD-8182-77FE947DE6F6}"/>
              </a:ext>
            </a:extLst>
          </p:cNvPr>
          <p:cNvSpPr/>
          <p:nvPr/>
        </p:nvSpPr>
        <p:spPr>
          <a:xfrm>
            <a:off x="6868160" y="3652137"/>
            <a:ext cx="2534920" cy="533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FBCE5C4-7C7C-4F00-87EC-8D498FC63D77}"/>
              </a:ext>
            </a:extLst>
          </p:cNvPr>
          <p:cNvSpPr txBox="1"/>
          <p:nvPr/>
        </p:nvSpPr>
        <p:spPr>
          <a:xfrm>
            <a:off x="440846" y="4450475"/>
            <a:ext cx="318548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再次查询，数据已删除成功，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检索无结果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6B556B-4C9C-4F8F-8484-FC244AD78025}"/>
              </a:ext>
            </a:extLst>
          </p:cNvPr>
          <p:cNvSpPr/>
          <p:nvPr/>
        </p:nvSpPr>
        <p:spPr>
          <a:xfrm>
            <a:off x="4582337" y="6135307"/>
            <a:ext cx="2722880" cy="433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E2AF2F8-7229-439C-B7BA-03EE59AC8C05}"/>
              </a:ext>
            </a:extLst>
          </p:cNvPr>
          <p:cNvCxnSpPr>
            <a:cxnSpLocks/>
          </p:cNvCxnSpPr>
          <p:nvPr/>
        </p:nvCxnSpPr>
        <p:spPr>
          <a:xfrm flipH="1" flipV="1">
            <a:off x="3626333" y="5069916"/>
            <a:ext cx="925347" cy="1184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A914831-8D8C-47D3-9535-940C13C0E463}"/>
              </a:ext>
            </a:extLst>
          </p:cNvPr>
          <p:cNvSpPr/>
          <p:nvPr/>
        </p:nvSpPr>
        <p:spPr>
          <a:xfrm>
            <a:off x="914400" y="2508308"/>
            <a:ext cx="3149601" cy="1143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2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1" y="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实验课参考教材</a:t>
            </a:r>
          </a:p>
        </p:txBody>
      </p:sp>
      <p:pic>
        <p:nvPicPr>
          <p:cNvPr id="1026" name="Picture 2" descr="http://www.tup.tsinghua.edu.cn/upload/bigbookimg/039528-01.jpg">
            <a:extLst>
              <a:ext uri="{FF2B5EF4-FFF2-40B4-BE49-F238E27FC236}">
                <a16:creationId xmlns:a16="http://schemas.microsoft.com/office/drawing/2014/main" id="{781D5862-EA22-4A7A-A2BE-34D4F70281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329" y="1478416"/>
            <a:ext cx="3253468" cy="457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5283678" y="1478416"/>
            <a:ext cx="5109091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数据库系统实验指导教程（第二版）</a:t>
            </a:r>
            <a:endParaRPr lang="en-US" altLang="zh-CN" sz="2400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作者：汤娜</a:t>
            </a:r>
            <a:endParaRPr lang="en-US" altLang="zh-CN" sz="2400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出版社：清华大学出版社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出版日期：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2011.01.01</a:t>
            </a:r>
            <a:b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印刷日期：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2017.08.10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0F613C-E378-470C-B32C-A7CFC927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08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参考教材主要目录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409699" y="1047978"/>
            <a:ext cx="5598007" cy="51515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ct val="20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</a:t>
            </a:r>
          </a:p>
          <a:p>
            <a:pPr latinLnBrk="1">
              <a:lnSpc>
                <a:spcPct val="20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章数据库的完整性控制</a:t>
            </a:r>
          </a:p>
          <a:p>
            <a:pPr latinLnBrk="1">
              <a:lnSpc>
                <a:spcPct val="20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章数据库的安全性控制</a:t>
            </a:r>
          </a:p>
          <a:p>
            <a:pPr latinLnBrk="1">
              <a:lnSpc>
                <a:spcPct val="20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章数据库事务</a:t>
            </a:r>
          </a:p>
          <a:p>
            <a:pPr latinLnBrk="1">
              <a:lnSpc>
                <a:spcPct val="20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章数据库的备份与还原、导入与导出</a:t>
            </a:r>
          </a:p>
          <a:p>
            <a:pPr latinLnBrk="1">
              <a:lnSpc>
                <a:spcPct val="20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XML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</a:t>
            </a:r>
          </a:p>
          <a:p>
            <a:pPr>
              <a:lnSpc>
                <a:spcPct val="200000"/>
              </a:lnSpc>
            </a:pPr>
            <a:endParaRPr lang="zh-CN" altLang="en-US" sz="2400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53943" y="1003373"/>
            <a:ext cx="4190827" cy="6740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实验环境介绍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 Server 2008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 Server 2008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界面介绍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实验数据下载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实验数据导入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数据库基本操作简单示例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97" y="7121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实验环境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6030397" y="1103365"/>
            <a:ext cx="564968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 Server 2008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一款使用结构化查询语言的关系型数据库服务器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提供了一系列丰富的集成服务，可以对数据进行查询、搜索、 同步、报告和分析等操作。</a:t>
            </a:r>
          </a:p>
        </p:txBody>
      </p:sp>
      <p:pic>
        <p:nvPicPr>
          <p:cNvPr id="3074" name="Picture 2" descr="https://ss0.bdstatic.com/94oJfD_bAAcT8t7mm9GUKT-xh_/timg?image&amp;quality=100&amp;size=b4000_4000&amp;sec=1505218265&amp;di=06ab1a38930045e30282981dcfd181c2&amp;src=http://pic.orsoon.com/2016/0526/20160526030738676.png">
            <a:extLst>
              <a:ext uri="{FF2B5EF4-FFF2-40B4-BE49-F238E27FC236}">
                <a16:creationId xmlns:a16="http://schemas.microsoft.com/office/drawing/2014/main" id="{F0242704-000A-42FD-8F88-7A436964C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721" y="1396773"/>
            <a:ext cx="4760676" cy="476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69CE1-C8BC-4F5C-A3AA-E430CE1C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9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08" y="7121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 Server 2008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540329" y="1396773"/>
            <a:ext cx="9682779" cy="57554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：下载并安装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Microsoft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.Net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 Framework 3.5 SP1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：下载并安装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Windows Installer 4.5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：下载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2008</a:t>
            </a:r>
          </a:p>
          <a:p>
            <a:pPr fontAlgn="base">
              <a:lnSpc>
                <a:spcPct val="20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http://pan.baidu.com/s/1pKkPeo7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dirty="0"/>
            </a:br>
            <a:endParaRPr lang="zh-CN" altLang="en-US" dirty="0"/>
          </a:p>
          <a:p>
            <a:pPr fontAlgn="base">
              <a:lnSpc>
                <a:spcPct val="200000"/>
              </a:lnSpc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CB7E59-B243-4172-B846-994E247F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6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08" y="7121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 Server 2008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903515" y="923244"/>
            <a:ext cx="5242589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：安装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2008</a:t>
            </a:r>
          </a:p>
          <a:p>
            <a:pPr fontAlgn="base">
              <a:lnSpc>
                <a:spcPct val="200000"/>
              </a:lnSpc>
            </a:pPr>
            <a:endParaRPr lang="zh-CN" altLang="en-US" dirty="0"/>
          </a:p>
        </p:txBody>
      </p:sp>
      <p:pic>
        <p:nvPicPr>
          <p:cNvPr id="4098" name="Picture 2" descr="http://img.blog.csdn.net/20160114172137546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id="{0832AF8A-A14A-4D61-99EE-8687CCD71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86" y="1894115"/>
            <a:ext cx="9583504" cy="437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550AC6-A18F-41F4-825B-A67097AF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71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08" y="7121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 Server 2008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</a:p>
        </p:txBody>
      </p:sp>
      <p:pic>
        <p:nvPicPr>
          <p:cNvPr id="7172" name="Picture 4" descr="http://img.blog.csdn.net/20160114173230830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id="{2D50F308-8714-47D3-BFD2-4E3169D89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876" y="1396773"/>
            <a:ext cx="5463081" cy="410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81FCB98-9197-4E74-A103-E75C0B51B047}"/>
              </a:ext>
            </a:extLst>
          </p:cNvPr>
          <p:cNvSpPr/>
          <p:nvPr/>
        </p:nvSpPr>
        <p:spPr>
          <a:xfrm>
            <a:off x="6874328" y="1396773"/>
            <a:ext cx="50291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身份验证模式：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身份验证模式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）混合模式进行验证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Server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中可以指定本机的系统管理员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administrator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11327-A2FF-469A-8E15-EFAD95BD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24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08" y="7121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 Server 2008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启动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1FCB98-9197-4E74-A103-E75C0B51B047}"/>
              </a:ext>
            </a:extLst>
          </p:cNvPr>
          <p:cNvSpPr/>
          <p:nvPr/>
        </p:nvSpPr>
        <p:spPr>
          <a:xfrm>
            <a:off x="6568067" y="1396773"/>
            <a:ext cx="52342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在“开始”菜单上，依次指向“所有程序”、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SQL Server 2008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，再单击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Management Studio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在“连接到服务器”对话框中，验证默认设置，再单击“连接”。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697565-B9C6-4F1F-9866-5C2EB8203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36" y="1140628"/>
            <a:ext cx="5329193" cy="13620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6B577F-E544-490A-A2D1-B3E0FE5BA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37" y="2844262"/>
            <a:ext cx="5329193" cy="3572867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C5451F-69E5-4183-B2EC-948B7D0B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33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685</Words>
  <Application>Microsoft Office PowerPoint</Application>
  <PresentationFormat>宽屏</PresentationFormat>
  <Paragraphs>130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Lecture 1，Fall 2017/2018 数据库系统实验</vt:lpstr>
      <vt:lpstr>实验课参考教材</vt:lpstr>
      <vt:lpstr>参考教材主要目录</vt:lpstr>
      <vt:lpstr>本节课提纲</vt:lpstr>
      <vt:lpstr>实验环境</vt:lpstr>
      <vt:lpstr>SQL Server 2008 安装</vt:lpstr>
      <vt:lpstr>SQL Server 2008 安装</vt:lpstr>
      <vt:lpstr>SQL Server 2008 安装</vt:lpstr>
      <vt:lpstr>SQL Server 2008 启动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Yubao Liu</cp:lastModifiedBy>
  <cp:revision>34</cp:revision>
  <dcterms:created xsi:type="dcterms:W3CDTF">2017-09-12T02:27:40Z</dcterms:created>
  <dcterms:modified xsi:type="dcterms:W3CDTF">2017-09-14T14:31:33Z</dcterms:modified>
</cp:coreProperties>
</file>