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76" r:id="rId9"/>
    <p:sldId id="275" r:id="rId10"/>
    <p:sldId id="265" r:id="rId11"/>
    <p:sldId id="266" r:id="rId12"/>
    <p:sldId id="273" r:id="rId13"/>
    <p:sldId id="268" r:id="rId14"/>
    <p:sldId id="269" r:id="rId15"/>
    <p:sldId id="270" r:id="rId16"/>
    <p:sldId id="271"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69" d="100"/>
          <a:sy n="69" d="100"/>
        </p:scale>
        <p:origin x="756" y="60"/>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12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6861" y="473456"/>
            <a:ext cx="6464300" cy="696594"/>
          </a:xfrm>
          <a:prstGeom prst="rect">
            <a:avLst/>
          </a:prstGeom>
        </p:spPr>
        <p:txBody>
          <a:bodyPr wrap="square" lIns="0" tIns="0" rIns="0" bIns="0">
            <a:spAutoFit/>
          </a:bodyPr>
          <a:lstStyle>
            <a:lvl1pPr>
              <a:defRPr sz="4400" b="0" i="0">
                <a:solidFill>
                  <a:srgbClr val="124634"/>
                </a:solidFill>
                <a:latin typeface="Times New Roman" panose="02020603050405020304" pitchFamily="18" charset="0"/>
                <a:cs typeface="Times New Roman" panose="02020603050405020304" pitchFamily="18" charset="0"/>
              </a:defRPr>
            </a:lvl1pPr>
          </a:lstStyle>
          <a:p>
            <a:endParaRPr dirty="0"/>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24634"/>
                </a:solidFill>
                <a:latin typeface="Times New Roman" panose="02020603050405020304" pitchFamily="18" charset="0"/>
                <a:cs typeface="Times New Roman" panose="02020603050405020304" pitchFamily="18" charset="0"/>
              </a:defRPr>
            </a:lvl1pPr>
          </a:lstStyle>
          <a:p>
            <a:endParaRPr dirty="0"/>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24634"/>
                </a:solidFill>
                <a:latin typeface="Times New Roman" panose="02020603050405020304" pitchFamily="18" charset="0"/>
                <a:cs typeface="Times New Roman" panose="02020603050405020304" pitchFamily="18" charset="0"/>
              </a:defRPr>
            </a:lvl1pPr>
          </a:lstStyle>
          <a:p>
            <a:endParaRPr dirty="0"/>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124634"/>
                </a:solidFill>
                <a:latin typeface="Times New Roman" panose="02020603050405020304" pitchFamily="18" charset="0"/>
                <a:cs typeface="Times New Roman" panose="02020603050405020304" pitchFamily="18" charset="0"/>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7/30/2025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57188"/>
            <a:ext cx="9545320" cy="45720"/>
          </a:xfrm>
          <a:custGeom>
            <a:avLst/>
            <a:gdLst/>
            <a:ahLst/>
            <a:cxnLst/>
            <a:rect l="l" t="t" r="r" b="b"/>
            <a:pathLst>
              <a:path w="9545320" h="45720">
                <a:moveTo>
                  <a:pt x="9544812" y="0"/>
                </a:moveTo>
                <a:lnTo>
                  <a:pt x="0" y="0"/>
                </a:lnTo>
                <a:lnTo>
                  <a:pt x="0" y="45720"/>
                </a:lnTo>
                <a:lnTo>
                  <a:pt x="9544812" y="45720"/>
                </a:lnTo>
                <a:lnTo>
                  <a:pt x="9544812" y="0"/>
                </a:lnTo>
                <a:close/>
              </a:path>
            </a:pathLst>
          </a:custGeom>
          <a:solidFill>
            <a:srgbClr val="FFC529"/>
          </a:solidFill>
        </p:spPr>
        <p:txBody>
          <a:bodyPr wrap="square" lIns="0" tIns="0" rIns="0" bIns="0" rtlCol="0"/>
          <a:lstStyle/>
          <a:p>
            <a:endParaRPr/>
          </a:p>
        </p:txBody>
      </p:sp>
      <p:sp>
        <p:nvSpPr>
          <p:cNvPr id="17" name="bg object 17"/>
          <p:cNvSpPr/>
          <p:nvPr/>
        </p:nvSpPr>
        <p:spPr>
          <a:xfrm>
            <a:off x="10965704" y="6292415"/>
            <a:ext cx="2540" cy="371475"/>
          </a:xfrm>
          <a:custGeom>
            <a:avLst/>
            <a:gdLst/>
            <a:ahLst/>
            <a:cxnLst/>
            <a:rect l="l" t="t" r="r" b="b"/>
            <a:pathLst>
              <a:path w="2540" h="371475">
                <a:moveTo>
                  <a:pt x="2005" y="0"/>
                </a:moveTo>
                <a:lnTo>
                  <a:pt x="0" y="0"/>
                </a:lnTo>
                <a:lnTo>
                  <a:pt x="0" y="370874"/>
                </a:lnTo>
                <a:lnTo>
                  <a:pt x="2005" y="370874"/>
                </a:lnTo>
                <a:lnTo>
                  <a:pt x="2005" y="0"/>
                </a:lnTo>
                <a:close/>
              </a:path>
            </a:pathLst>
          </a:custGeom>
          <a:solidFill>
            <a:srgbClr val="00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11064623" y="6376079"/>
            <a:ext cx="903234" cy="246299"/>
          </a:xfrm>
          <a:prstGeom prst="rect">
            <a:avLst/>
          </a:prstGeom>
        </p:spPr>
      </p:pic>
      <p:pic>
        <p:nvPicPr>
          <p:cNvPr id="19" name="bg object 19"/>
          <p:cNvPicPr/>
          <p:nvPr/>
        </p:nvPicPr>
        <p:blipFill>
          <a:blip r:embed="rId8" cstate="print"/>
          <a:stretch>
            <a:fillRect/>
          </a:stretch>
        </p:blipFill>
        <p:spPr>
          <a:xfrm>
            <a:off x="9677399" y="6297446"/>
            <a:ext cx="1168934" cy="373221"/>
          </a:xfrm>
          <a:prstGeom prst="rect">
            <a:avLst/>
          </a:prstGeom>
        </p:spPr>
      </p:pic>
      <p:sp>
        <p:nvSpPr>
          <p:cNvPr id="2" name="Holder 2"/>
          <p:cNvSpPr>
            <a:spLocks noGrp="1"/>
          </p:cNvSpPr>
          <p:nvPr>
            <p:ph type="title"/>
          </p:nvPr>
        </p:nvSpPr>
        <p:spPr>
          <a:xfrm>
            <a:off x="746861" y="473456"/>
            <a:ext cx="8427085" cy="696594"/>
          </a:xfrm>
          <a:prstGeom prst="rect">
            <a:avLst/>
          </a:prstGeom>
        </p:spPr>
        <p:txBody>
          <a:bodyPr wrap="square" lIns="0" tIns="0" rIns="0" bIns="0">
            <a:spAutoFit/>
          </a:bodyPr>
          <a:lstStyle>
            <a:lvl1pPr>
              <a:defRPr sz="4400" b="0" i="0">
                <a:solidFill>
                  <a:srgbClr val="124634"/>
                </a:solidFill>
                <a:latin typeface="Trebuchet MS"/>
                <a:cs typeface="Trebuchet MS"/>
              </a:defRPr>
            </a:lvl1pPr>
          </a:lstStyle>
          <a:p>
            <a:endParaRPr dirty="0"/>
          </a:p>
        </p:txBody>
      </p:sp>
      <p:sp>
        <p:nvSpPr>
          <p:cNvPr id="3" name="Holder 3"/>
          <p:cNvSpPr>
            <a:spLocks noGrp="1"/>
          </p:cNvSpPr>
          <p:nvPr>
            <p:ph type="body" idx="1"/>
          </p:nvPr>
        </p:nvSpPr>
        <p:spPr>
          <a:xfrm>
            <a:off x="569582" y="3259835"/>
            <a:ext cx="11053445" cy="276999"/>
          </a:xfrm>
          <a:prstGeom prst="rect">
            <a:avLst/>
          </a:prstGeom>
        </p:spPr>
        <p:txBody>
          <a:bodyPr wrap="square" lIns="0" tIns="0" rIns="0" bIns="0">
            <a:spAutoFit/>
          </a:bodyPr>
          <a:lstStyle>
            <a:lvl1pPr>
              <a:defRPr b="0" i="0">
                <a:solidFill>
                  <a:schemeClr val="tx1"/>
                </a:solidFill>
              </a:defRPr>
            </a:lvl1pPr>
          </a:lstStyle>
          <a:p>
            <a:endParaRPr dirty="0"/>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7/30/2025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Times New Roman" panose="02020603050405020304" pitchFamily="18" charset="0"/>
          <a:ea typeface="+mj-ea"/>
          <a:cs typeface="Times New Roman" panose="02020603050405020304" pitchFamily="18" charset="0"/>
        </a:defRPr>
      </a:lvl1pPr>
    </p:titleStyle>
    <p:bodyStyle>
      <a:lvl1pPr marL="0">
        <a:defRPr>
          <a:latin typeface="Times New Roman" panose="02020603050405020304" pitchFamily="18" charset="0"/>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0" y="5618988"/>
              <a:ext cx="6096000" cy="934719"/>
            </a:xfrm>
            <a:custGeom>
              <a:avLst/>
              <a:gdLst/>
              <a:ahLst/>
              <a:cxnLst/>
              <a:rect l="l" t="t" r="r" b="b"/>
              <a:pathLst>
                <a:path w="6096000" h="934720">
                  <a:moveTo>
                    <a:pt x="6096000" y="0"/>
                  </a:moveTo>
                  <a:lnTo>
                    <a:pt x="0" y="0"/>
                  </a:lnTo>
                  <a:lnTo>
                    <a:pt x="0" y="934212"/>
                  </a:lnTo>
                  <a:lnTo>
                    <a:pt x="6096000" y="934212"/>
                  </a:lnTo>
                  <a:lnTo>
                    <a:pt x="6096000" y="0"/>
                  </a:lnTo>
                  <a:close/>
                </a:path>
              </a:pathLst>
            </a:custGeom>
            <a:solidFill>
              <a:srgbClr val="FFC529"/>
            </a:solidFill>
          </p:spPr>
          <p:txBody>
            <a:bodyPr wrap="square" lIns="0" tIns="0" rIns="0" bIns="0" rtlCol="0"/>
            <a:lstStyle/>
            <a:p>
              <a:endParaRPr dirty="0"/>
            </a:p>
          </p:txBody>
        </p:sp>
        <p:sp>
          <p:nvSpPr>
            <p:cNvPr id="5" name="object 5"/>
            <p:cNvSpPr/>
            <p:nvPr/>
          </p:nvSpPr>
          <p:spPr>
            <a:xfrm>
              <a:off x="6096000" y="5618988"/>
              <a:ext cx="6096000" cy="934719"/>
            </a:xfrm>
            <a:custGeom>
              <a:avLst/>
              <a:gdLst/>
              <a:ahLst/>
              <a:cxnLst/>
              <a:rect l="l" t="t" r="r" b="b"/>
              <a:pathLst>
                <a:path w="6096000" h="934720">
                  <a:moveTo>
                    <a:pt x="6096000" y="0"/>
                  </a:moveTo>
                  <a:lnTo>
                    <a:pt x="0" y="0"/>
                  </a:lnTo>
                  <a:lnTo>
                    <a:pt x="0" y="934212"/>
                  </a:lnTo>
                  <a:lnTo>
                    <a:pt x="6096000" y="934212"/>
                  </a:lnTo>
                  <a:lnTo>
                    <a:pt x="6096000" y="0"/>
                  </a:lnTo>
                  <a:close/>
                </a:path>
              </a:pathLst>
            </a:custGeom>
            <a:solidFill>
              <a:srgbClr val="FFFFFF"/>
            </a:solidFill>
          </p:spPr>
          <p:txBody>
            <a:bodyPr wrap="square" lIns="0" tIns="0" rIns="0" bIns="0" rtlCol="0"/>
            <a:lstStyle/>
            <a:p>
              <a:endParaRPr/>
            </a:p>
          </p:txBody>
        </p:sp>
        <p:sp>
          <p:nvSpPr>
            <p:cNvPr id="6" name="object 6"/>
            <p:cNvSpPr/>
            <p:nvPr/>
          </p:nvSpPr>
          <p:spPr>
            <a:xfrm>
              <a:off x="9165358" y="5759989"/>
              <a:ext cx="3810" cy="640715"/>
            </a:xfrm>
            <a:custGeom>
              <a:avLst/>
              <a:gdLst/>
              <a:ahLst/>
              <a:cxnLst/>
              <a:rect l="l" t="t" r="r" b="b"/>
              <a:pathLst>
                <a:path w="3809" h="640714">
                  <a:moveTo>
                    <a:pt x="3472" y="0"/>
                  </a:moveTo>
                  <a:lnTo>
                    <a:pt x="0" y="0"/>
                  </a:lnTo>
                  <a:lnTo>
                    <a:pt x="0" y="640469"/>
                  </a:lnTo>
                  <a:lnTo>
                    <a:pt x="3473" y="640469"/>
                  </a:lnTo>
                  <a:lnTo>
                    <a:pt x="3472" y="0"/>
                  </a:lnTo>
                  <a:close/>
                </a:path>
              </a:pathLst>
            </a:custGeom>
            <a:solidFill>
              <a:srgbClr val="000000"/>
            </a:solidFill>
          </p:spPr>
          <p:txBody>
            <a:bodyPr wrap="square" lIns="0" tIns="0" rIns="0" bIns="0" rtlCol="0"/>
            <a:lstStyle/>
            <a:p>
              <a:endParaRPr/>
            </a:p>
          </p:txBody>
        </p:sp>
        <p:sp>
          <p:nvSpPr>
            <p:cNvPr id="7" name="object 7"/>
            <p:cNvSpPr/>
            <p:nvPr/>
          </p:nvSpPr>
          <p:spPr>
            <a:xfrm>
              <a:off x="9941052" y="6138135"/>
              <a:ext cx="26670" cy="59055"/>
            </a:xfrm>
            <a:custGeom>
              <a:avLst/>
              <a:gdLst/>
              <a:ahLst/>
              <a:cxnLst/>
              <a:rect l="l" t="t" r="r" b="b"/>
              <a:pathLst>
                <a:path w="26670" h="59054">
                  <a:moveTo>
                    <a:pt x="26622" y="0"/>
                  </a:moveTo>
                  <a:lnTo>
                    <a:pt x="0" y="0"/>
                  </a:lnTo>
                  <a:lnTo>
                    <a:pt x="0" y="28370"/>
                  </a:lnTo>
                  <a:lnTo>
                    <a:pt x="9260" y="28370"/>
                  </a:lnTo>
                  <a:lnTo>
                    <a:pt x="0" y="58485"/>
                  </a:lnTo>
                  <a:lnTo>
                    <a:pt x="11035" y="58485"/>
                  </a:lnTo>
                  <a:lnTo>
                    <a:pt x="26623" y="30106"/>
                  </a:lnTo>
                  <a:lnTo>
                    <a:pt x="26622" y="0"/>
                  </a:lnTo>
                  <a:close/>
                </a:path>
              </a:pathLst>
            </a:custGeom>
            <a:solidFill>
              <a:srgbClr val="1E4233"/>
            </a:solidFill>
          </p:spPr>
          <p:txBody>
            <a:bodyPr wrap="square" lIns="0" tIns="0" rIns="0" bIns="0" rtlCol="0"/>
            <a:lstStyle/>
            <a:p>
              <a:endParaRPr/>
            </a:p>
          </p:txBody>
        </p:sp>
        <p:pic>
          <p:nvPicPr>
            <p:cNvPr id="8" name="object 8"/>
            <p:cNvPicPr/>
            <p:nvPr/>
          </p:nvPicPr>
          <p:blipFill>
            <a:blip r:embed="rId3" cstate="print"/>
            <a:stretch>
              <a:fillRect/>
            </a:stretch>
          </p:blipFill>
          <p:spPr>
            <a:xfrm>
              <a:off x="10028483" y="5903716"/>
              <a:ext cx="872461" cy="426092"/>
            </a:xfrm>
            <a:prstGeom prst="rect">
              <a:avLst/>
            </a:prstGeom>
          </p:spPr>
        </p:pic>
        <p:pic>
          <p:nvPicPr>
            <p:cNvPr id="9" name="object 9"/>
            <p:cNvPicPr/>
            <p:nvPr/>
          </p:nvPicPr>
          <p:blipFill>
            <a:blip r:embed="rId4" cstate="print"/>
            <a:stretch>
              <a:fillRect/>
            </a:stretch>
          </p:blipFill>
          <p:spPr>
            <a:xfrm>
              <a:off x="9336671" y="5930822"/>
              <a:ext cx="126787" cy="242056"/>
            </a:xfrm>
            <a:prstGeom prst="rect">
              <a:avLst/>
            </a:prstGeom>
          </p:spPr>
        </p:pic>
        <p:pic>
          <p:nvPicPr>
            <p:cNvPr id="10" name="object 10"/>
            <p:cNvPicPr/>
            <p:nvPr/>
          </p:nvPicPr>
          <p:blipFill>
            <a:blip r:embed="rId5" cstate="print"/>
            <a:stretch>
              <a:fillRect/>
            </a:stretch>
          </p:blipFill>
          <p:spPr>
            <a:xfrm>
              <a:off x="9487766" y="5997416"/>
              <a:ext cx="100781" cy="175462"/>
            </a:xfrm>
            <a:prstGeom prst="rect">
              <a:avLst/>
            </a:prstGeom>
          </p:spPr>
        </p:pic>
        <p:pic>
          <p:nvPicPr>
            <p:cNvPr id="11" name="object 11"/>
            <p:cNvPicPr/>
            <p:nvPr/>
          </p:nvPicPr>
          <p:blipFill>
            <a:blip r:embed="rId6" cstate="print"/>
            <a:stretch>
              <a:fillRect/>
            </a:stretch>
          </p:blipFill>
          <p:spPr>
            <a:xfrm>
              <a:off x="9657999" y="5931979"/>
              <a:ext cx="189833" cy="237998"/>
            </a:xfrm>
            <a:prstGeom prst="rect">
              <a:avLst/>
            </a:prstGeom>
          </p:spPr>
        </p:pic>
        <p:pic>
          <p:nvPicPr>
            <p:cNvPr id="12" name="object 12"/>
            <p:cNvPicPr/>
            <p:nvPr/>
          </p:nvPicPr>
          <p:blipFill>
            <a:blip r:embed="rId7" cstate="print"/>
            <a:stretch>
              <a:fillRect/>
            </a:stretch>
          </p:blipFill>
          <p:spPr>
            <a:xfrm>
              <a:off x="9877387" y="5997995"/>
              <a:ext cx="65438" cy="170825"/>
            </a:xfrm>
            <a:prstGeom prst="rect">
              <a:avLst/>
            </a:prstGeom>
          </p:spPr>
        </p:pic>
        <p:pic>
          <p:nvPicPr>
            <p:cNvPr id="13" name="object 13"/>
            <p:cNvPicPr/>
            <p:nvPr/>
          </p:nvPicPr>
          <p:blipFill>
            <a:blip r:embed="rId8" cstate="print"/>
            <a:stretch>
              <a:fillRect/>
            </a:stretch>
          </p:blipFill>
          <p:spPr>
            <a:xfrm>
              <a:off x="6934199" y="5768676"/>
              <a:ext cx="522180" cy="640467"/>
            </a:xfrm>
            <a:prstGeom prst="rect">
              <a:avLst/>
            </a:prstGeom>
          </p:spPr>
        </p:pic>
        <p:pic>
          <p:nvPicPr>
            <p:cNvPr id="14" name="object 14"/>
            <p:cNvPicPr/>
            <p:nvPr/>
          </p:nvPicPr>
          <p:blipFill>
            <a:blip r:embed="rId9" cstate="print"/>
            <a:stretch>
              <a:fillRect/>
            </a:stretch>
          </p:blipFill>
          <p:spPr>
            <a:xfrm>
              <a:off x="7562315" y="5783730"/>
              <a:ext cx="1396309" cy="629467"/>
            </a:xfrm>
            <a:prstGeom prst="rect">
              <a:avLst/>
            </a:prstGeom>
          </p:spPr>
        </p:pic>
      </p:grpSp>
      <p:sp>
        <p:nvSpPr>
          <p:cNvPr id="15" name="object 15"/>
          <p:cNvSpPr txBox="1">
            <a:spLocks noGrp="1"/>
          </p:cNvSpPr>
          <p:nvPr>
            <p:ph type="title"/>
          </p:nvPr>
        </p:nvSpPr>
        <p:spPr>
          <a:xfrm>
            <a:off x="898956" y="1676400"/>
            <a:ext cx="10378644" cy="936154"/>
          </a:xfrm>
          <a:prstGeom prst="rect">
            <a:avLst/>
          </a:prstGeom>
        </p:spPr>
        <p:txBody>
          <a:bodyPr vert="horz" wrap="square" lIns="0" tIns="12700" rIns="0" bIns="0" rtlCol="0">
            <a:spAutoFit/>
          </a:bodyPr>
          <a:lstStyle/>
          <a:p>
            <a:pPr marL="12700" algn="ctr">
              <a:lnSpc>
                <a:spcPct val="100000"/>
              </a:lnSpc>
              <a:spcBef>
                <a:spcPts val="100"/>
              </a:spcBef>
            </a:pPr>
            <a:r>
              <a:rPr lang="en-US" sz="6000" dirty="0">
                <a:solidFill>
                  <a:srgbClr val="FFC529"/>
                </a:solidFill>
                <a:latin typeface="Times New Roman" panose="02020603050405020304" pitchFamily="18" charset="0"/>
                <a:cs typeface="Times New Roman" panose="02020603050405020304" pitchFamily="18" charset="0"/>
              </a:rPr>
              <a:t>Recipe Management </a:t>
            </a:r>
            <a:r>
              <a:rPr sz="6000" spc="-10" dirty="0">
                <a:solidFill>
                  <a:srgbClr val="FFC529"/>
                </a:solidFill>
                <a:latin typeface="Times New Roman" panose="02020603050405020304" pitchFamily="18" charset="0"/>
                <a:cs typeface="Times New Roman" panose="02020603050405020304" pitchFamily="18" charset="0"/>
              </a:rPr>
              <a:t>System</a:t>
            </a:r>
            <a:endParaRPr sz="6000" dirty="0">
              <a:latin typeface="Times New Roman" panose="02020603050405020304" pitchFamily="18" charset="0"/>
              <a:cs typeface="Times New Roman" panose="02020603050405020304" pitchFamily="18" charset="0"/>
            </a:endParaRPr>
          </a:p>
        </p:txBody>
      </p:sp>
      <p:sp>
        <p:nvSpPr>
          <p:cNvPr id="16" name="object 16"/>
          <p:cNvSpPr txBox="1"/>
          <p:nvPr/>
        </p:nvSpPr>
        <p:spPr>
          <a:xfrm>
            <a:off x="1013256" y="3314238"/>
            <a:ext cx="6449060" cy="1850507"/>
          </a:xfrm>
          <a:prstGeom prst="rect">
            <a:avLst/>
          </a:prstGeom>
        </p:spPr>
        <p:txBody>
          <a:bodyPr vert="horz" wrap="square" lIns="0" tIns="102870" rIns="0" bIns="0" rtlCol="0">
            <a:spAutoFit/>
          </a:bodyPr>
          <a:lstStyle/>
          <a:p>
            <a:pPr marL="12700">
              <a:lnSpc>
                <a:spcPct val="100000"/>
              </a:lnSpc>
              <a:spcBef>
                <a:spcPts val="810"/>
              </a:spcBef>
            </a:pPr>
            <a:r>
              <a:rPr sz="2400" spc="-10" dirty="0">
                <a:solidFill>
                  <a:srgbClr val="FFFFFF"/>
                </a:solidFill>
                <a:latin typeface="Times New Roman" panose="02020603050405020304" pitchFamily="18" charset="0"/>
                <a:cs typeface="Times New Roman" panose="02020603050405020304" pitchFamily="18" charset="0"/>
              </a:rPr>
              <a:t>From,</a:t>
            </a:r>
            <a:endParaRPr sz="2400" dirty="0">
              <a:latin typeface="Times New Roman" panose="02020603050405020304" pitchFamily="18" charset="0"/>
              <a:cs typeface="Times New Roman" panose="02020603050405020304" pitchFamily="18" charset="0"/>
            </a:endParaRPr>
          </a:p>
          <a:p>
            <a:pPr marL="241935" indent="-229235">
              <a:lnSpc>
                <a:spcPct val="100000"/>
              </a:lnSpc>
              <a:spcBef>
                <a:spcPts val="710"/>
              </a:spcBef>
              <a:buFont typeface="Arial MT"/>
              <a:buChar char="•"/>
              <a:tabLst>
                <a:tab pos="241935" algn="l"/>
              </a:tabLst>
            </a:pPr>
            <a:r>
              <a:rPr lang="en-US" sz="2400" spc="-75" dirty="0">
                <a:solidFill>
                  <a:srgbClr val="FFFFFF"/>
                </a:solidFill>
                <a:latin typeface="Times New Roman" panose="02020603050405020304" pitchFamily="18" charset="0"/>
                <a:cs typeface="Times New Roman" panose="02020603050405020304" pitchFamily="18" charset="0"/>
              </a:rPr>
              <a:t>Ramsha Naeem</a:t>
            </a:r>
            <a:r>
              <a:rPr sz="2400" spc="-10" dirty="0">
                <a:solidFill>
                  <a:srgbClr val="FFFFFF"/>
                </a:solidFill>
                <a:latin typeface="Times New Roman" panose="02020603050405020304" pitchFamily="18" charset="0"/>
                <a:cs typeface="Times New Roman" panose="02020603050405020304" pitchFamily="18" charset="0"/>
              </a:rPr>
              <a:t>(20</a:t>
            </a:r>
            <a:r>
              <a:rPr lang="en-US" sz="2400" spc="-10" dirty="0">
                <a:solidFill>
                  <a:srgbClr val="FFFFFF"/>
                </a:solidFill>
                <a:latin typeface="Times New Roman" panose="02020603050405020304" pitchFamily="18" charset="0"/>
                <a:cs typeface="Times New Roman" panose="02020603050405020304" pitchFamily="18" charset="0"/>
              </a:rPr>
              <a:t>0507574</a:t>
            </a:r>
            <a:r>
              <a:rPr sz="2400" spc="-10" dirty="0">
                <a:solidFill>
                  <a:srgbClr val="FFFFFF"/>
                </a:solidFill>
                <a:latin typeface="Times New Roman" panose="02020603050405020304" pitchFamily="18" charset="0"/>
                <a:cs typeface="Times New Roman" panose="02020603050405020304" pitchFamily="18" charset="0"/>
              </a:rPr>
              <a:t>)</a:t>
            </a:r>
            <a:endParaRPr lang="en-US" sz="2400" spc="-10" dirty="0">
              <a:solidFill>
                <a:srgbClr val="FFFFFF"/>
              </a:solidFill>
              <a:latin typeface="Times New Roman" panose="02020603050405020304" pitchFamily="18" charset="0"/>
              <a:cs typeface="Times New Roman" panose="02020603050405020304" pitchFamily="18" charset="0"/>
            </a:endParaRPr>
          </a:p>
          <a:p>
            <a:pPr marL="241935" indent="-229235">
              <a:lnSpc>
                <a:spcPct val="100000"/>
              </a:lnSpc>
              <a:spcBef>
                <a:spcPts val="720"/>
              </a:spcBef>
              <a:buFont typeface="Arial MT"/>
              <a:buChar char="•"/>
              <a:tabLst>
                <a:tab pos="241935" algn="l"/>
              </a:tabLst>
            </a:pPr>
            <a:r>
              <a:rPr lang="en-US" sz="2400" spc="-45" dirty="0">
                <a:solidFill>
                  <a:srgbClr val="FFFFFF"/>
                </a:solidFill>
                <a:latin typeface="Times New Roman" panose="02020603050405020304" pitchFamily="18" charset="0"/>
                <a:cs typeface="Times New Roman" panose="02020603050405020304" pitchFamily="18" charset="0"/>
              </a:rPr>
              <a:t>Pratik Gadhiya </a:t>
            </a:r>
            <a:r>
              <a:rPr sz="2400" spc="-10" dirty="0">
                <a:solidFill>
                  <a:srgbClr val="FFFFFF"/>
                </a:solidFill>
                <a:latin typeface="Times New Roman" panose="02020603050405020304" pitchFamily="18" charset="0"/>
                <a:cs typeface="Times New Roman" panose="02020603050405020304" pitchFamily="18" charset="0"/>
              </a:rPr>
              <a:t>(200</a:t>
            </a:r>
            <a:r>
              <a:rPr lang="en-US" sz="2400" spc="-10" dirty="0">
                <a:solidFill>
                  <a:srgbClr val="FFFFFF"/>
                </a:solidFill>
                <a:latin typeface="Times New Roman" panose="02020603050405020304" pitchFamily="18" charset="0"/>
                <a:cs typeface="Times New Roman" panose="02020603050405020304" pitchFamily="18" charset="0"/>
              </a:rPr>
              <a:t>518183</a:t>
            </a:r>
            <a:r>
              <a:rPr sz="2400" spc="-10" dirty="0">
                <a:solidFill>
                  <a:srgbClr val="FFFFFF"/>
                </a:solidFill>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241935" indent="-229235">
              <a:lnSpc>
                <a:spcPct val="100000"/>
              </a:lnSpc>
              <a:spcBef>
                <a:spcPts val="710"/>
              </a:spcBef>
              <a:buFont typeface="Arial MT"/>
              <a:buChar char="•"/>
              <a:tabLst>
                <a:tab pos="241935" algn="l"/>
              </a:tabLst>
            </a:pPr>
            <a:r>
              <a:rPr lang="en-US" sz="2400" spc="-130" dirty="0">
                <a:solidFill>
                  <a:srgbClr val="FFFFFF"/>
                </a:solidFill>
                <a:latin typeface="Times New Roman" panose="02020603050405020304" pitchFamily="18" charset="0"/>
                <a:cs typeface="Times New Roman" panose="02020603050405020304" pitchFamily="18" charset="0"/>
              </a:rPr>
              <a:t>Kristina </a:t>
            </a:r>
            <a:r>
              <a:rPr lang="en-US" sz="2400" spc="-130" dirty="0" err="1">
                <a:solidFill>
                  <a:srgbClr val="FFFFFF"/>
                </a:solidFill>
                <a:latin typeface="Times New Roman" panose="02020603050405020304" pitchFamily="18" charset="0"/>
                <a:cs typeface="Times New Roman" panose="02020603050405020304" pitchFamily="18" charset="0"/>
              </a:rPr>
              <a:t>Langgard</a:t>
            </a:r>
            <a:r>
              <a:rPr sz="2400" spc="-240" dirty="0">
                <a:solidFill>
                  <a:srgbClr val="FFFFFF"/>
                </a:solidFill>
                <a:latin typeface="Times New Roman" panose="02020603050405020304" pitchFamily="18" charset="0"/>
                <a:cs typeface="Times New Roman" panose="02020603050405020304" pitchFamily="18" charset="0"/>
              </a:rPr>
              <a:t> </a:t>
            </a:r>
            <a:r>
              <a:rPr lang="en-US" sz="2400" spc="-240" dirty="0">
                <a:solidFill>
                  <a:srgbClr val="FFFFFF"/>
                </a:solidFill>
                <a:latin typeface="Times New Roman" panose="02020603050405020304" pitchFamily="18" charset="0"/>
                <a:cs typeface="Times New Roman" panose="02020603050405020304" pitchFamily="18" charset="0"/>
              </a:rPr>
              <a:t>(200323529)</a:t>
            </a:r>
            <a:endParaRPr sz="2400" dirty="0">
              <a:latin typeface="Times New Roman" panose="02020603050405020304" pitchFamily="18" charset="0"/>
              <a:cs typeface="Times New Roman" panose="02020603050405020304" pitchFamily="18" charset="0"/>
            </a:endParaRPr>
          </a:p>
        </p:txBody>
      </p:sp>
      <p:sp>
        <p:nvSpPr>
          <p:cNvPr id="17" name="object 17"/>
          <p:cNvSpPr txBox="1"/>
          <p:nvPr/>
        </p:nvSpPr>
        <p:spPr>
          <a:xfrm>
            <a:off x="228600" y="5948045"/>
            <a:ext cx="1557020" cy="259045"/>
          </a:xfrm>
          <a:prstGeom prst="rect">
            <a:avLst/>
          </a:prstGeom>
        </p:spPr>
        <p:txBody>
          <a:bodyPr vert="horz" wrap="square" lIns="0" tIns="12700" rIns="0" bIns="0" rtlCol="0">
            <a:spAutoFit/>
          </a:bodyPr>
          <a:lstStyle/>
          <a:p>
            <a:pPr marL="38100">
              <a:lnSpc>
                <a:spcPct val="100000"/>
              </a:lnSpc>
              <a:spcBef>
                <a:spcPts val="100"/>
              </a:spcBef>
            </a:pPr>
            <a:r>
              <a:rPr sz="1600" b="1" dirty="0">
                <a:latin typeface="Times New Roman" panose="02020603050405020304" pitchFamily="18" charset="0"/>
                <a:cs typeface="Times New Roman" panose="02020603050405020304" pitchFamily="18" charset="0"/>
              </a:rPr>
              <a:t>31</a:t>
            </a:r>
            <a:r>
              <a:rPr sz="1600" b="1" baseline="25462" dirty="0">
                <a:latin typeface="Times New Roman" panose="02020603050405020304" pitchFamily="18" charset="0"/>
                <a:cs typeface="Times New Roman" panose="02020603050405020304" pitchFamily="18" charset="0"/>
              </a:rPr>
              <a:t>st</a:t>
            </a:r>
            <a:r>
              <a:rPr sz="1600" b="1" spc="217" baseline="25462" dirty="0">
                <a:latin typeface="Times New Roman" panose="02020603050405020304" pitchFamily="18" charset="0"/>
                <a:cs typeface="Times New Roman" panose="02020603050405020304" pitchFamily="18" charset="0"/>
              </a:rPr>
              <a:t> </a:t>
            </a:r>
            <a:r>
              <a:rPr sz="1600" b="1" dirty="0">
                <a:latin typeface="Times New Roman" panose="02020603050405020304" pitchFamily="18" charset="0"/>
                <a:cs typeface="Times New Roman" panose="02020603050405020304" pitchFamily="18" charset="0"/>
              </a:rPr>
              <a:t>July</a:t>
            </a:r>
            <a:r>
              <a:rPr sz="1600" b="1" spc="-15" dirty="0">
                <a:latin typeface="Times New Roman" panose="02020603050405020304" pitchFamily="18" charset="0"/>
                <a:cs typeface="Times New Roman" panose="02020603050405020304" pitchFamily="18" charset="0"/>
              </a:rPr>
              <a:t> </a:t>
            </a:r>
            <a:r>
              <a:rPr lang="en-US" sz="1600" b="1" spc="-20" dirty="0">
                <a:latin typeface="Times New Roman" panose="02020603050405020304" pitchFamily="18" charset="0"/>
                <a:cs typeface="Times New Roman" panose="02020603050405020304" pitchFamily="18" charset="0"/>
              </a:rPr>
              <a:t>2025</a:t>
            </a:r>
            <a:endParaRPr sz="1600" dirty="0">
              <a:latin typeface="Times New Roman" panose="02020603050405020304" pitchFamily="18" charset="0"/>
              <a:cs typeface="Times New Roman" panose="02020603050405020304" pitchFamily="18" charset="0"/>
            </a:endParaRPr>
          </a:p>
        </p:txBody>
      </p:sp>
      <p:sp>
        <p:nvSpPr>
          <p:cNvPr id="18" name="object 18"/>
          <p:cNvSpPr txBox="1"/>
          <p:nvPr/>
        </p:nvSpPr>
        <p:spPr>
          <a:xfrm>
            <a:off x="2057400" y="5943600"/>
            <a:ext cx="4778862" cy="262892"/>
          </a:xfrm>
          <a:prstGeom prst="rect">
            <a:avLst/>
          </a:prstGeom>
        </p:spPr>
        <p:txBody>
          <a:bodyPr vert="horz" wrap="square" lIns="0" tIns="12700" rIns="0" bIns="0" rtlCol="0">
            <a:spAutoFit/>
          </a:bodyPr>
          <a:lstStyle/>
          <a:p>
            <a:pPr marL="78105">
              <a:lnSpc>
                <a:spcPts val="2050"/>
              </a:lnSpc>
              <a:spcBef>
                <a:spcPts val="100"/>
              </a:spcBef>
            </a:pPr>
            <a:r>
              <a:rPr sz="1600" b="1" dirty="0">
                <a:latin typeface="Times New Roman" panose="02020603050405020304" pitchFamily="18" charset="0"/>
                <a:cs typeface="Times New Roman" panose="02020603050405020304" pitchFamily="18" charset="0"/>
              </a:rPr>
              <a:t>Software</a:t>
            </a:r>
            <a:r>
              <a:rPr sz="1600" b="1" spc="-100" dirty="0">
                <a:latin typeface="Times New Roman" panose="02020603050405020304" pitchFamily="18" charset="0"/>
                <a:cs typeface="Times New Roman" panose="02020603050405020304" pitchFamily="18" charset="0"/>
              </a:rPr>
              <a:t> </a:t>
            </a:r>
            <a:r>
              <a:rPr sz="1600" b="1" spc="-10" dirty="0">
                <a:latin typeface="Times New Roman" panose="02020603050405020304" pitchFamily="18" charset="0"/>
                <a:cs typeface="Times New Roman" panose="02020603050405020304" pitchFamily="18" charset="0"/>
              </a:rPr>
              <a:t>Testing</a:t>
            </a:r>
            <a:r>
              <a:rPr sz="1600" b="1" spc="-70" dirty="0">
                <a:latin typeface="Times New Roman" panose="02020603050405020304" pitchFamily="18" charset="0"/>
                <a:cs typeface="Times New Roman" panose="02020603050405020304" pitchFamily="18" charset="0"/>
              </a:rPr>
              <a:t> </a:t>
            </a:r>
            <a:r>
              <a:rPr sz="1600" b="1" spc="-25" dirty="0">
                <a:latin typeface="Times New Roman" panose="02020603050405020304" pitchFamily="18" charset="0"/>
                <a:cs typeface="Times New Roman" panose="02020603050405020304" pitchFamily="18" charset="0"/>
              </a:rPr>
              <a:t>and</a:t>
            </a:r>
            <a:r>
              <a:rPr lang="en-US" sz="1600" b="1" spc="-25" dirty="0">
                <a:latin typeface="Times New Roman" panose="02020603050405020304" pitchFamily="18" charset="0"/>
                <a:cs typeface="Times New Roman" panose="02020603050405020304" pitchFamily="18" charset="0"/>
              </a:rPr>
              <a:t> </a:t>
            </a:r>
            <a:r>
              <a:rPr sz="1600" b="1" dirty="0">
                <a:latin typeface="Times New Roman" panose="02020603050405020304" pitchFamily="18" charset="0"/>
                <a:cs typeface="Times New Roman" panose="02020603050405020304" pitchFamily="18" charset="0"/>
              </a:rPr>
              <a:t>Validation</a:t>
            </a:r>
            <a:r>
              <a:rPr lang="en-US" sz="1600" b="1" dirty="0">
                <a:latin typeface="Times New Roman" panose="02020603050405020304" pitchFamily="18" charset="0"/>
                <a:cs typeface="Times New Roman" panose="02020603050405020304" pitchFamily="18" charset="0"/>
              </a:rPr>
              <a:t> </a:t>
            </a:r>
            <a:r>
              <a:rPr sz="1600" b="1" dirty="0">
                <a:latin typeface="Times New Roman" panose="02020603050405020304" pitchFamily="18" charset="0"/>
                <a:cs typeface="Times New Roman" panose="02020603050405020304" pitchFamily="18" charset="0"/>
              </a:rPr>
              <a:t>(ENSE</a:t>
            </a:r>
            <a:r>
              <a:rPr sz="1600" b="1" spc="-60" dirty="0">
                <a:latin typeface="Times New Roman" panose="02020603050405020304" pitchFamily="18" charset="0"/>
                <a:cs typeface="Times New Roman" panose="02020603050405020304" pitchFamily="18" charset="0"/>
              </a:rPr>
              <a:t> </a:t>
            </a:r>
            <a:r>
              <a:rPr sz="1600" b="1" spc="-20" dirty="0">
                <a:latin typeface="Times New Roman" panose="02020603050405020304" pitchFamily="18" charset="0"/>
                <a:cs typeface="Times New Roman" panose="02020603050405020304" pitchFamily="18" charset="0"/>
              </a:rPr>
              <a:t>375)</a:t>
            </a:r>
            <a:endParaRPr sz="1600" dirty="0">
              <a:latin typeface="Times New Roman" panose="02020603050405020304" pitchFamily="18" charset="0"/>
              <a:cs typeface="Times New Roman" panose="02020603050405020304" pitchFamily="18" charset="0"/>
            </a:endParaRPr>
          </a:p>
        </p:txBody>
      </p:sp>
      <p:sp>
        <p:nvSpPr>
          <p:cNvPr id="19" name="object 19"/>
          <p:cNvSpPr txBox="1"/>
          <p:nvPr/>
        </p:nvSpPr>
        <p:spPr>
          <a:xfrm>
            <a:off x="2816282" y="1157845"/>
            <a:ext cx="6142342" cy="443711"/>
          </a:xfrm>
          <a:prstGeom prst="rect">
            <a:avLst/>
          </a:prstGeom>
        </p:spPr>
        <p:txBody>
          <a:bodyPr vert="horz" wrap="square" lIns="0" tIns="12700" rIns="0" bIns="0" rtlCol="0" anchor="ctr">
            <a:spAutoFit/>
          </a:bodyPr>
          <a:lstStyle/>
          <a:p>
            <a:pPr marL="12700">
              <a:lnSpc>
                <a:spcPct val="100000"/>
              </a:lnSpc>
              <a:spcBef>
                <a:spcPts val="100"/>
              </a:spcBef>
            </a:pPr>
            <a:r>
              <a:rPr sz="2800" spc="-65" dirty="0">
                <a:solidFill>
                  <a:srgbClr val="FFFFFF"/>
                </a:solidFill>
                <a:latin typeface="Times New Roman" panose="02020603050405020304" pitchFamily="18" charset="0"/>
                <a:cs typeface="Times New Roman" panose="02020603050405020304" pitchFamily="18" charset="0"/>
              </a:rPr>
              <a:t>Software</a:t>
            </a:r>
            <a:r>
              <a:rPr sz="2800" spc="-140" dirty="0">
                <a:solidFill>
                  <a:srgbClr val="FFFFFF"/>
                </a:solidFill>
                <a:latin typeface="Times New Roman" panose="02020603050405020304" pitchFamily="18" charset="0"/>
                <a:cs typeface="Times New Roman" panose="02020603050405020304" pitchFamily="18" charset="0"/>
              </a:rPr>
              <a:t> </a:t>
            </a:r>
            <a:r>
              <a:rPr sz="2800" spc="-105" dirty="0">
                <a:solidFill>
                  <a:srgbClr val="FFFFFF"/>
                </a:solidFill>
                <a:latin typeface="Times New Roman" panose="02020603050405020304" pitchFamily="18" charset="0"/>
                <a:cs typeface="Times New Roman" panose="02020603050405020304" pitchFamily="18" charset="0"/>
              </a:rPr>
              <a:t>Testing</a:t>
            </a:r>
            <a:r>
              <a:rPr sz="2800" spc="-155" dirty="0">
                <a:solidFill>
                  <a:srgbClr val="FFFFFF"/>
                </a:solidFill>
                <a:latin typeface="Times New Roman" panose="02020603050405020304" pitchFamily="18" charset="0"/>
                <a:cs typeface="Times New Roman" panose="02020603050405020304" pitchFamily="18" charset="0"/>
              </a:rPr>
              <a:t> </a:t>
            </a:r>
            <a:r>
              <a:rPr sz="2800" dirty="0">
                <a:solidFill>
                  <a:srgbClr val="FFFFFF"/>
                </a:solidFill>
                <a:latin typeface="Times New Roman" panose="02020603050405020304" pitchFamily="18" charset="0"/>
                <a:cs typeface="Times New Roman" panose="02020603050405020304" pitchFamily="18" charset="0"/>
              </a:rPr>
              <a:t>and</a:t>
            </a:r>
            <a:r>
              <a:rPr sz="2800" spc="-140" dirty="0">
                <a:solidFill>
                  <a:srgbClr val="FFFFFF"/>
                </a:solidFill>
                <a:latin typeface="Times New Roman" panose="02020603050405020304" pitchFamily="18" charset="0"/>
                <a:cs typeface="Times New Roman" panose="02020603050405020304" pitchFamily="18" charset="0"/>
              </a:rPr>
              <a:t> </a:t>
            </a:r>
            <a:r>
              <a:rPr sz="2800" spc="-70" dirty="0">
                <a:solidFill>
                  <a:srgbClr val="FFFFFF"/>
                </a:solidFill>
                <a:latin typeface="Times New Roman" panose="02020603050405020304" pitchFamily="18" charset="0"/>
                <a:cs typeface="Times New Roman" panose="02020603050405020304" pitchFamily="18" charset="0"/>
              </a:rPr>
              <a:t>Validation</a:t>
            </a:r>
            <a:r>
              <a:rPr sz="2800" spc="-135" dirty="0">
                <a:solidFill>
                  <a:srgbClr val="FFFFFF"/>
                </a:solidFill>
                <a:latin typeface="Times New Roman" panose="02020603050405020304" pitchFamily="18" charset="0"/>
                <a:cs typeface="Times New Roman" panose="02020603050405020304" pitchFamily="18" charset="0"/>
              </a:rPr>
              <a:t> </a:t>
            </a:r>
            <a:r>
              <a:rPr sz="2800" dirty="0">
                <a:solidFill>
                  <a:srgbClr val="FFFFFF"/>
                </a:solidFill>
                <a:latin typeface="Times New Roman" panose="02020603050405020304" pitchFamily="18" charset="0"/>
                <a:cs typeface="Times New Roman" panose="02020603050405020304" pitchFamily="18" charset="0"/>
              </a:rPr>
              <a:t>(ENSE</a:t>
            </a:r>
            <a:r>
              <a:rPr sz="2800" spc="-140" dirty="0">
                <a:solidFill>
                  <a:srgbClr val="FFFFFF"/>
                </a:solidFill>
                <a:latin typeface="Times New Roman" panose="02020603050405020304" pitchFamily="18" charset="0"/>
                <a:cs typeface="Times New Roman" panose="02020603050405020304" pitchFamily="18" charset="0"/>
              </a:rPr>
              <a:t> </a:t>
            </a:r>
            <a:r>
              <a:rPr sz="2800" spc="-20" dirty="0">
                <a:solidFill>
                  <a:srgbClr val="FFFFFF"/>
                </a:solidFill>
                <a:latin typeface="Times New Roman" panose="02020603050405020304" pitchFamily="18" charset="0"/>
                <a:cs typeface="Times New Roman" panose="02020603050405020304" pitchFamily="18" charset="0"/>
              </a:rPr>
              <a:t>375)</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80" dirty="0"/>
              <a:t>Testing</a:t>
            </a:r>
            <a:r>
              <a:rPr spc="-375" dirty="0"/>
              <a:t> </a:t>
            </a:r>
            <a:r>
              <a:rPr dirty="0"/>
              <a:t>and</a:t>
            </a:r>
            <a:r>
              <a:rPr spc="-365" dirty="0"/>
              <a:t> </a:t>
            </a:r>
            <a:r>
              <a:rPr spc="-25" dirty="0"/>
              <a:t>Demonstration</a:t>
            </a:r>
          </a:p>
        </p:txBody>
      </p:sp>
      <p:sp>
        <p:nvSpPr>
          <p:cNvPr id="3" name="object 3"/>
          <p:cNvSpPr txBox="1"/>
          <p:nvPr/>
        </p:nvSpPr>
        <p:spPr>
          <a:xfrm>
            <a:off x="950772" y="1407414"/>
            <a:ext cx="9516110" cy="2749727"/>
          </a:xfrm>
          <a:prstGeom prst="rect">
            <a:avLst/>
          </a:prstGeom>
        </p:spPr>
        <p:txBody>
          <a:bodyPr vert="horz" wrap="square" lIns="0" tIns="12700" rIns="0" bIns="0" rtlCol="0">
            <a:spAutoFit/>
          </a:bodyPr>
          <a:lstStyle/>
          <a:p>
            <a:pPr marL="12700">
              <a:lnSpc>
                <a:spcPct val="100000"/>
              </a:lnSpc>
              <a:spcBef>
                <a:spcPts val="100"/>
              </a:spcBef>
            </a:pPr>
            <a:r>
              <a:rPr sz="1800" b="1" u="sng" spc="-95" dirty="0">
                <a:uFill>
                  <a:solidFill>
                    <a:srgbClr val="000000"/>
                  </a:solidFill>
                </a:uFill>
                <a:latin typeface="Times New Roman" panose="02020603050405020304" pitchFamily="18" charset="0"/>
                <a:cs typeface="Times New Roman" panose="02020603050405020304" pitchFamily="18" charset="0"/>
              </a:rPr>
              <a:t>Test</a:t>
            </a:r>
            <a:r>
              <a:rPr sz="1800" b="1" u="sng" spc="-125" dirty="0">
                <a:uFill>
                  <a:solidFill>
                    <a:srgbClr val="000000"/>
                  </a:solidFill>
                </a:uFill>
                <a:latin typeface="Times New Roman" panose="02020603050405020304" pitchFamily="18" charset="0"/>
                <a:cs typeface="Times New Roman" panose="02020603050405020304" pitchFamily="18" charset="0"/>
              </a:rPr>
              <a:t> </a:t>
            </a:r>
            <a:r>
              <a:rPr sz="1800" b="1" u="sng" spc="-35" dirty="0">
                <a:uFill>
                  <a:solidFill>
                    <a:srgbClr val="000000"/>
                  </a:solidFill>
                </a:uFill>
                <a:latin typeface="Times New Roman" panose="02020603050405020304" pitchFamily="18" charset="0"/>
                <a:cs typeface="Times New Roman" panose="02020603050405020304" pitchFamily="18" charset="0"/>
              </a:rPr>
              <a:t>Requirements</a:t>
            </a:r>
            <a:r>
              <a:rPr sz="1800" b="1" u="sng" spc="-100" dirty="0">
                <a:uFill>
                  <a:solidFill>
                    <a:srgbClr val="000000"/>
                  </a:solidFill>
                </a:uFill>
                <a:latin typeface="Times New Roman" panose="02020603050405020304" pitchFamily="18" charset="0"/>
                <a:cs typeface="Times New Roman" panose="02020603050405020304" pitchFamily="18" charset="0"/>
              </a:rPr>
              <a:t> </a:t>
            </a:r>
            <a:r>
              <a:rPr sz="1800" b="1" u="sng" spc="-70" dirty="0">
                <a:uFill>
                  <a:solidFill>
                    <a:srgbClr val="000000"/>
                  </a:solidFill>
                </a:uFill>
                <a:latin typeface="Times New Roman" panose="02020603050405020304" pitchFamily="18" charset="0"/>
                <a:cs typeface="Times New Roman" panose="02020603050405020304" pitchFamily="18" charset="0"/>
              </a:rPr>
              <a:t>for</a:t>
            </a:r>
            <a:r>
              <a:rPr sz="1800" b="1" u="sng" spc="-135" dirty="0">
                <a:uFill>
                  <a:solidFill>
                    <a:srgbClr val="000000"/>
                  </a:solidFill>
                </a:uFill>
                <a:latin typeface="Times New Roman" panose="02020603050405020304" pitchFamily="18" charset="0"/>
                <a:cs typeface="Times New Roman" panose="02020603050405020304" pitchFamily="18" charset="0"/>
              </a:rPr>
              <a:t> </a:t>
            </a:r>
            <a:r>
              <a:rPr sz="1800" b="1" u="sng" dirty="0">
                <a:uFill>
                  <a:solidFill>
                    <a:srgbClr val="000000"/>
                  </a:solidFill>
                </a:uFill>
                <a:latin typeface="Times New Roman" panose="02020603050405020304" pitchFamily="18" charset="0"/>
                <a:cs typeface="Times New Roman" panose="02020603050405020304" pitchFamily="18" charset="0"/>
              </a:rPr>
              <a:t>Each</a:t>
            </a:r>
            <a:r>
              <a:rPr sz="1800" b="1" u="sng" spc="-120" dirty="0">
                <a:uFill>
                  <a:solidFill>
                    <a:srgbClr val="000000"/>
                  </a:solidFill>
                </a:uFill>
                <a:latin typeface="Times New Roman" panose="02020603050405020304" pitchFamily="18" charset="0"/>
                <a:cs typeface="Times New Roman" panose="02020603050405020304" pitchFamily="18" charset="0"/>
              </a:rPr>
              <a:t> </a:t>
            </a:r>
            <a:r>
              <a:rPr sz="1800" b="1" u="sng" spc="-70" dirty="0">
                <a:uFill>
                  <a:solidFill>
                    <a:srgbClr val="000000"/>
                  </a:solidFill>
                </a:uFill>
                <a:latin typeface="Times New Roman" panose="02020603050405020304" pitchFamily="18" charset="0"/>
                <a:cs typeface="Times New Roman" panose="02020603050405020304" pitchFamily="18" charset="0"/>
              </a:rPr>
              <a:t>Testing</a:t>
            </a:r>
            <a:r>
              <a:rPr sz="1800" b="1" u="sng" spc="-110" dirty="0">
                <a:uFill>
                  <a:solidFill>
                    <a:srgbClr val="000000"/>
                  </a:solidFill>
                </a:uFill>
                <a:latin typeface="Times New Roman" panose="02020603050405020304" pitchFamily="18" charset="0"/>
                <a:cs typeface="Times New Roman" panose="02020603050405020304" pitchFamily="18" charset="0"/>
              </a:rPr>
              <a:t> </a:t>
            </a:r>
            <a:r>
              <a:rPr sz="1800" b="1" u="sng" spc="-10" dirty="0">
                <a:uFill>
                  <a:solidFill>
                    <a:srgbClr val="000000"/>
                  </a:solidFill>
                </a:uFill>
                <a:latin typeface="Times New Roman" panose="02020603050405020304" pitchFamily="18" charset="0"/>
                <a:cs typeface="Times New Roman" panose="02020603050405020304" pitchFamily="18" charset="0"/>
              </a:rPr>
              <a:t>Technique</a:t>
            </a:r>
            <a:r>
              <a:rPr sz="1800" spc="-1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p>
            <a:pPr>
              <a:lnSpc>
                <a:spcPct val="100000"/>
              </a:lnSpc>
            </a:pPr>
            <a:endParaRPr sz="1800" dirty="0">
              <a:latin typeface="Times New Roman" panose="02020603050405020304" pitchFamily="18" charset="0"/>
              <a:cs typeface="Times New Roman" panose="02020603050405020304" pitchFamily="18" charset="0"/>
            </a:endParaRPr>
          </a:p>
          <a:p>
            <a:pPr marL="342900" indent="-342900">
              <a:lnSpc>
                <a:spcPct val="200000"/>
              </a:lnSpc>
              <a:spcBef>
                <a:spcPts val="100"/>
              </a:spcBef>
              <a:buSzPct val="86111"/>
              <a:buFont typeface="+mj-lt"/>
              <a:buAutoNum type="arabicPeriod"/>
              <a:tabLst>
                <a:tab pos="201930" algn="l"/>
              </a:tabLst>
            </a:pPr>
            <a:r>
              <a:rPr lang="en-US" sz="1800" b="1" spc="-25" dirty="0">
                <a:latin typeface="Times New Roman" panose="02020603050405020304" pitchFamily="18" charset="0"/>
                <a:cs typeface="Times New Roman" panose="02020603050405020304" pitchFamily="18" charset="0"/>
              </a:rPr>
              <a:t>Boundary Value Testing: </a:t>
            </a:r>
            <a:r>
              <a:rPr lang="en-US" sz="1800" spc="-25" dirty="0">
                <a:latin typeface="Times New Roman" panose="02020603050405020304" pitchFamily="18" charset="0"/>
                <a:cs typeface="Times New Roman" panose="02020603050405020304" pitchFamily="18" charset="0"/>
              </a:rPr>
              <a:t>Checked limits (e.g., max ingredients, empty titles).</a:t>
            </a:r>
          </a:p>
          <a:p>
            <a:pPr marL="342900" indent="-342900">
              <a:lnSpc>
                <a:spcPct val="200000"/>
              </a:lnSpc>
              <a:spcBef>
                <a:spcPts val="100"/>
              </a:spcBef>
              <a:buSzPct val="86111"/>
              <a:buFont typeface="+mj-lt"/>
              <a:buAutoNum type="arabicPeriod"/>
              <a:tabLst>
                <a:tab pos="201930" algn="l"/>
              </a:tabLst>
            </a:pPr>
            <a:r>
              <a:rPr lang="en-US" sz="1800" b="1" spc="-25" dirty="0">
                <a:latin typeface="Times New Roman" panose="02020603050405020304" pitchFamily="18" charset="0"/>
                <a:cs typeface="Times New Roman" panose="02020603050405020304" pitchFamily="18" charset="0"/>
              </a:rPr>
              <a:t>Decision Table Testing: </a:t>
            </a:r>
            <a:r>
              <a:rPr lang="en-US" sz="1800" spc="-25" dirty="0">
                <a:latin typeface="Times New Roman" panose="02020603050405020304" pitchFamily="18" charset="0"/>
                <a:cs typeface="Times New Roman" panose="02020603050405020304" pitchFamily="18" charset="0"/>
              </a:rPr>
              <a:t>Verified combinations of valid/invalid inputs.</a:t>
            </a:r>
          </a:p>
          <a:p>
            <a:pPr marL="342900" indent="-342900">
              <a:lnSpc>
                <a:spcPct val="200000"/>
              </a:lnSpc>
              <a:spcBef>
                <a:spcPts val="100"/>
              </a:spcBef>
              <a:buSzPct val="86111"/>
              <a:buFont typeface="+mj-lt"/>
              <a:buAutoNum type="arabicPeriod"/>
              <a:tabLst>
                <a:tab pos="201930" algn="l"/>
              </a:tabLst>
            </a:pPr>
            <a:r>
              <a:rPr lang="en-US" sz="1800" b="1" spc="-25" dirty="0">
                <a:latin typeface="Times New Roman" panose="02020603050405020304" pitchFamily="18" charset="0"/>
                <a:cs typeface="Times New Roman" panose="02020603050405020304" pitchFamily="18" charset="0"/>
              </a:rPr>
              <a:t>State Transition Testing: </a:t>
            </a:r>
            <a:r>
              <a:rPr lang="en-US" sz="1800" spc="-25" dirty="0">
                <a:latin typeface="Times New Roman" panose="02020603050405020304" pitchFamily="18" charset="0"/>
                <a:cs typeface="Times New Roman" panose="02020603050405020304" pitchFamily="18" charset="0"/>
              </a:rPr>
              <a:t>Ensured proper navigation between menus and states.</a:t>
            </a:r>
          </a:p>
          <a:p>
            <a:pPr marL="342900" indent="-342900">
              <a:lnSpc>
                <a:spcPct val="200000"/>
              </a:lnSpc>
              <a:spcBef>
                <a:spcPts val="100"/>
              </a:spcBef>
              <a:buSzPct val="86111"/>
              <a:buFont typeface="+mj-lt"/>
              <a:buAutoNum type="arabicPeriod"/>
              <a:tabLst>
                <a:tab pos="201930" algn="l"/>
              </a:tabLst>
            </a:pPr>
            <a:r>
              <a:rPr lang="en-US" sz="1800" b="1" spc="-25" dirty="0">
                <a:latin typeface="Times New Roman" panose="02020603050405020304" pitchFamily="18" charset="0"/>
                <a:cs typeface="Times New Roman" panose="02020603050405020304" pitchFamily="18" charset="0"/>
              </a:rPr>
              <a:t>Unit Testing: </a:t>
            </a:r>
            <a:r>
              <a:rPr lang="en-US" sz="1800" spc="-25" dirty="0">
                <a:latin typeface="Times New Roman" panose="02020603050405020304" pitchFamily="18" charset="0"/>
                <a:cs typeface="Times New Roman" panose="02020603050405020304" pitchFamily="18" charset="0"/>
              </a:rPr>
              <a:t>Validated individual methods (add, delete, search, export).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6861" y="76200"/>
            <a:ext cx="6464300" cy="1168400"/>
          </a:xfrm>
          <a:prstGeom prst="rect">
            <a:avLst/>
          </a:prstGeom>
        </p:spPr>
        <p:txBody>
          <a:bodyPr vert="horz" wrap="square" lIns="0" tIns="153035" rIns="0" bIns="0" rtlCol="0">
            <a:spAutoFit/>
          </a:bodyPr>
          <a:lstStyle/>
          <a:p>
            <a:pPr marL="12700">
              <a:lnSpc>
                <a:spcPct val="100000"/>
              </a:lnSpc>
              <a:spcBef>
                <a:spcPts val="1205"/>
              </a:spcBef>
            </a:pPr>
            <a:r>
              <a:rPr spc="-180" dirty="0"/>
              <a:t>Testing</a:t>
            </a:r>
            <a:r>
              <a:rPr spc="-375" dirty="0"/>
              <a:t> </a:t>
            </a:r>
            <a:r>
              <a:rPr dirty="0"/>
              <a:t>and</a:t>
            </a:r>
            <a:r>
              <a:rPr spc="-365" dirty="0"/>
              <a:t> </a:t>
            </a:r>
            <a:r>
              <a:rPr spc="-25" dirty="0"/>
              <a:t>Demonstration</a:t>
            </a:r>
          </a:p>
          <a:p>
            <a:pPr marL="12700">
              <a:lnSpc>
                <a:spcPct val="100000"/>
              </a:lnSpc>
              <a:spcBef>
                <a:spcPts val="455"/>
              </a:spcBef>
            </a:pPr>
            <a:r>
              <a:rPr sz="1800" b="1" u="sng" spc="-95" dirty="0">
                <a:solidFill>
                  <a:srgbClr val="000000"/>
                </a:solidFill>
                <a:uFill>
                  <a:solidFill>
                    <a:srgbClr val="000000"/>
                  </a:solidFill>
                </a:uFill>
              </a:rPr>
              <a:t>Test</a:t>
            </a:r>
            <a:r>
              <a:rPr sz="1800" b="1" u="sng" spc="-160" dirty="0">
                <a:solidFill>
                  <a:srgbClr val="000000"/>
                </a:solidFill>
                <a:uFill>
                  <a:solidFill>
                    <a:srgbClr val="000000"/>
                  </a:solidFill>
                </a:uFill>
              </a:rPr>
              <a:t> </a:t>
            </a:r>
            <a:r>
              <a:rPr sz="1800" b="1" u="sng" spc="85" dirty="0">
                <a:solidFill>
                  <a:srgbClr val="000000"/>
                </a:solidFill>
                <a:uFill>
                  <a:solidFill>
                    <a:srgbClr val="000000"/>
                  </a:solidFill>
                </a:uFill>
              </a:rPr>
              <a:t>Cases</a:t>
            </a:r>
            <a:r>
              <a:rPr sz="1800" b="1" u="sng" spc="-165" dirty="0">
                <a:solidFill>
                  <a:srgbClr val="000000"/>
                </a:solidFill>
                <a:uFill>
                  <a:solidFill>
                    <a:srgbClr val="000000"/>
                  </a:solidFill>
                </a:uFill>
              </a:rPr>
              <a:t> </a:t>
            </a:r>
            <a:r>
              <a:rPr sz="1800" b="1" u="sng" spc="-50" dirty="0">
                <a:solidFill>
                  <a:srgbClr val="000000"/>
                </a:solidFill>
                <a:uFill>
                  <a:solidFill>
                    <a:srgbClr val="000000"/>
                  </a:solidFill>
                </a:uFill>
              </a:rPr>
              <a:t>to</a:t>
            </a:r>
            <a:r>
              <a:rPr sz="1800" b="1" u="sng" spc="-150" dirty="0">
                <a:solidFill>
                  <a:srgbClr val="000000"/>
                </a:solidFill>
                <a:uFill>
                  <a:solidFill>
                    <a:srgbClr val="000000"/>
                  </a:solidFill>
                </a:uFill>
              </a:rPr>
              <a:t> </a:t>
            </a:r>
            <a:r>
              <a:rPr sz="1800" b="1" u="sng" dirty="0">
                <a:solidFill>
                  <a:srgbClr val="000000"/>
                </a:solidFill>
                <a:uFill>
                  <a:solidFill>
                    <a:srgbClr val="000000"/>
                  </a:solidFill>
                </a:uFill>
              </a:rPr>
              <a:t>Satisfy</a:t>
            </a:r>
            <a:r>
              <a:rPr sz="1800" b="1" u="sng" spc="-165" dirty="0">
                <a:solidFill>
                  <a:srgbClr val="000000"/>
                </a:solidFill>
                <a:uFill>
                  <a:solidFill>
                    <a:srgbClr val="000000"/>
                  </a:solidFill>
                </a:uFill>
              </a:rPr>
              <a:t> </a:t>
            </a:r>
            <a:r>
              <a:rPr sz="1800" b="1" u="sng" spc="-60" dirty="0">
                <a:solidFill>
                  <a:srgbClr val="000000"/>
                </a:solidFill>
                <a:uFill>
                  <a:solidFill>
                    <a:srgbClr val="000000"/>
                  </a:solidFill>
                </a:uFill>
              </a:rPr>
              <a:t>the</a:t>
            </a:r>
            <a:r>
              <a:rPr sz="1800" b="1" u="sng" spc="-160" dirty="0">
                <a:solidFill>
                  <a:srgbClr val="000000"/>
                </a:solidFill>
                <a:uFill>
                  <a:solidFill>
                    <a:srgbClr val="000000"/>
                  </a:solidFill>
                </a:uFill>
              </a:rPr>
              <a:t> </a:t>
            </a:r>
            <a:r>
              <a:rPr sz="1800" b="1" u="sng" spc="-95" dirty="0">
                <a:solidFill>
                  <a:srgbClr val="000000"/>
                </a:solidFill>
                <a:uFill>
                  <a:solidFill>
                    <a:srgbClr val="000000"/>
                  </a:solidFill>
                </a:uFill>
              </a:rPr>
              <a:t>Test</a:t>
            </a:r>
            <a:r>
              <a:rPr sz="1800" b="1" u="sng" spc="-155" dirty="0">
                <a:solidFill>
                  <a:srgbClr val="000000"/>
                </a:solidFill>
                <a:uFill>
                  <a:solidFill>
                    <a:srgbClr val="000000"/>
                  </a:solidFill>
                </a:uFill>
              </a:rPr>
              <a:t> </a:t>
            </a:r>
            <a:r>
              <a:rPr sz="1800" b="1" u="sng" spc="-10" dirty="0">
                <a:solidFill>
                  <a:srgbClr val="000000"/>
                </a:solidFill>
                <a:uFill>
                  <a:solidFill>
                    <a:srgbClr val="000000"/>
                  </a:solidFill>
                </a:uFill>
              </a:rPr>
              <a:t>Requirements</a:t>
            </a:r>
            <a:r>
              <a:rPr sz="1800" u="sng" spc="-10" dirty="0">
                <a:solidFill>
                  <a:srgbClr val="000000"/>
                </a:solidFill>
                <a:uFill>
                  <a:solidFill>
                    <a:srgbClr val="000000"/>
                  </a:solidFill>
                </a:uFill>
              </a:rPr>
              <a:t>:</a:t>
            </a:r>
            <a:endParaRPr sz="1800" dirty="0"/>
          </a:p>
        </p:txBody>
      </p:sp>
      <p:sp>
        <p:nvSpPr>
          <p:cNvPr id="3" name="object 3"/>
          <p:cNvSpPr txBox="1"/>
          <p:nvPr/>
        </p:nvSpPr>
        <p:spPr>
          <a:xfrm>
            <a:off x="746861" y="1450395"/>
            <a:ext cx="10987939" cy="4721805"/>
          </a:xfrm>
          <a:prstGeom prst="rect">
            <a:avLst/>
          </a:prstGeom>
        </p:spPr>
        <p:txBody>
          <a:bodyPr vert="horz" wrap="square" lIns="0" tIns="12700" rIns="0" bIns="0" rtlCol="0">
            <a:spAutoFit/>
          </a:bodyPr>
          <a:lstStyle/>
          <a:p>
            <a:pPr marL="201930" indent="-201930">
              <a:lnSpc>
                <a:spcPct val="100000"/>
              </a:lnSpc>
              <a:spcBef>
                <a:spcPts val="100"/>
              </a:spcBef>
              <a:buSzPct val="86111"/>
              <a:buAutoNum type="arabicPeriod"/>
              <a:tabLst>
                <a:tab pos="201930" algn="l"/>
              </a:tabLst>
            </a:pPr>
            <a:r>
              <a:rPr lang="en-US" sz="1800" b="1" spc="-25" dirty="0">
                <a:latin typeface="Times New Roman" panose="02020603050405020304" pitchFamily="18" charset="0"/>
                <a:cs typeface="Times New Roman" panose="02020603050405020304" pitchFamily="18" charset="0"/>
              </a:rPr>
              <a:t>Boundary</a:t>
            </a:r>
            <a:r>
              <a:rPr lang="en-US" sz="1800" b="1" spc="-145" dirty="0">
                <a:latin typeface="Times New Roman" panose="02020603050405020304" pitchFamily="18" charset="0"/>
                <a:cs typeface="Times New Roman" panose="02020603050405020304" pitchFamily="18" charset="0"/>
              </a:rPr>
              <a:t> </a:t>
            </a:r>
            <a:r>
              <a:rPr lang="en-US" sz="1800" b="1" spc="-40" dirty="0">
                <a:latin typeface="Times New Roman" panose="02020603050405020304" pitchFamily="18" charset="0"/>
                <a:cs typeface="Times New Roman" panose="02020603050405020304" pitchFamily="18" charset="0"/>
              </a:rPr>
              <a:t>Value</a:t>
            </a:r>
            <a:r>
              <a:rPr lang="en-US" sz="1800" b="1" spc="-150" dirty="0">
                <a:latin typeface="Times New Roman" panose="02020603050405020304" pitchFamily="18" charset="0"/>
                <a:cs typeface="Times New Roman" panose="02020603050405020304" pitchFamily="18" charset="0"/>
              </a:rPr>
              <a:t> </a:t>
            </a:r>
            <a:r>
              <a:rPr lang="en-US" sz="1800" b="1" spc="-10" dirty="0">
                <a:latin typeface="Times New Roman" panose="02020603050405020304" pitchFamily="18" charset="0"/>
                <a:cs typeface="Times New Roman" panose="02020603050405020304" pitchFamily="18" charset="0"/>
              </a:rPr>
              <a:t>Testing</a:t>
            </a:r>
            <a:r>
              <a:rPr lang="en-US" sz="1800" spc="-1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755650" lvl="1" indent="-285750">
              <a:lnSpc>
                <a:spcPct val="100000"/>
              </a:lnSpc>
              <a:buFont typeface="Arial" panose="020B0604020202020204" pitchFamily="34" charset="0"/>
              <a:buChar char="•"/>
              <a:tabLst>
                <a:tab pos="754380" algn="l"/>
              </a:tabLst>
            </a:pPr>
            <a:r>
              <a:rPr lang="en-US" sz="1800" spc="-10" dirty="0">
                <a:latin typeface="Times New Roman" panose="02020603050405020304" pitchFamily="18" charset="0"/>
                <a:cs typeface="Times New Roman" panose="02020603050405020304" pitchFamily="18" charset="0"/>
              </a:rPr>
              <a:t>Objective: Ensure that all user inputs fall within expected limits.</a:t>
            </a:r>
          </a:p>
          <a:p>
            <a:pPr marL="755650" lvl="1" indent="-285750">
              <a:lnSpc>
                <a:spcPct val="100000"/>
              </a:lnSpc>
              <a:buFont typeface="Arial" panose="020B0604020202020204" pitchFamily="34" charset="0"/>
              <a:buChar char="•"/>
              <a:tabLst>
                <a:tab pos="754380" algn="l"/>
              </a:tabLst>
            </a:pPr>
            <a:r>
              <a:rPr lang="en-US" sz="1800" spc="-10" dirty="0">
                <a:latin typeface="Times New Roman" panose="02020603050405020304" pitchFamily="18" charset="0"/>
                <a:cs typeface="Times New Roman" panose="02020603050405020304" pitchFamily="18" charset="0"/>
              </a:rPr>
              <a:t>Example: Title field length (min: 1 character, max: 100 characters), ingredient/step limits.</a:t>
            </a:r>
          </a:p>
          <a:p>
            <a:pPr marL="755650" lvl="1" indent="-285750">
              <a:lnSpc>
                <a:spcPct val="100000"/>
              </a:lnSpc>
              <a:buFont typeface="Arial" panose="020B0604020202020204" pitchFamily="34" charset="0"/>
              <a:buChar char="•"/>
              <a:tabLst>
                <a:tab pos="754380" algn="l"/>
              </a:tabLst>
            </a:pPr>
            <a:r>
              <a:rPr lang="en-US" sz="1800" spc="-10" dirty="0">
                <a:latin typeface="Times New Roman" panose="02020603050405020304" pitchFamily="18" charset="0"/>
                <a:cs typeface="Times New Roman" panose="02020603050405020304" pitchFamily="18" charset="0"/>
              </a:rPr>
              <a:t>Result: Application correctly accepts valid inputs and rejects invalid ones</a:t>
            </a:r>
            <a:endParaRPr lang="en-US" sz="1800" dirty="0">
              <a:latin typeface="Times New Roman" panose="02020603050405020304" pitchFamily="18" charset="0"/>
              <a:cs typeface="Times New Roman" panose="02020603050405020304" pitchFamily="18" charset="0"/>
            </a:endParaRPr>
          </a:p>
          <a:p>
            <a:pPr marL="201930" lvl="1" indent="-201295">
              <a:lnSpc>
                <a:spcPct val="100000"/>
              </a:lnSpc>
              <a:buSzPct val="80555"/>
              <a:buAutoNum type="arabicPeriod"/>
              <a:tabLst>
                <a:tab pos="201930" algn="l"/>
              </a:tabLst>
            </a:pPr>
            <a:endParaRPr lang="en-US" sz="1800" b="1" dirty="0">
              <a:latin typeface="Times New Roman" panose="02020603050405020304" pitchFamily="18" charset="0"/>
              <a:cs typeface="Times New Roman" panose="02020603050405020304" pitchFamily="18" charset="0"/>
            </a:endParaRPr>
          </a:p>
          <a:p>
            <a:pPr marL="635" lvl="1">
              <a:lnSpc>
                <a:spcPct val="100000"/>
              </a:lnSpc>
              <a:buSzPct val="80555"/>
              <a:tabLst>
                <a:tab pos="201930" algn="l"/>
              </a:tabLst>
            </a:pPr>
            <a:r>
              <a:rPr lang="en-US" sz="1800" b="1" dirty="0">
                <a:latin typeface="Times New Roman" panose="02020603050405020304" pitchFamily="18" charset="0"/>
                <a:cs typeface="Times New Roman" panose="02020603050405020304" pitchFamily="18" charset="0"/>
              </a:rPr>
              <a:t>2. Decision</a:t>
            </a:r>
            <a:r>
              <a:rPr lang="en-US" sz="1800" b="1" spc="-90" dirty="0">
                <a:latin typeface="Times New Roman" panose="02020603050405020304" pitchFamily="18" charset="0"/>
                <a:cs typeface="Times New Roman" panose="02020603050405020304" pitchFamily="18" charset="0"/>
              </a:rPr>
              <a:t> </a:t>
            </a:r>
            <a:r>
              <a:rPr lang="en-US" sz="1800" b="1" spc="-45" dirty="0">
                <a:latin typeface="Times New Roman" panose="02020603050405020304" pitchFamily="18" charset="0"/>
                <a:cs typeface="Times New Roman" panose="02020603050405020304" pitchFamily="18" charset="0"/>
              </a:rPr>
              <a:t>Tables</a:t>
            </a:r>
            <a:r>
              <a:rPr lang="en-US" sz="1800" b="1" spc="-120" dirty="0">
                <a:latin typeface="Times New Roman" panose="02020603050405020304" pitchFamily="18" charset="0"/>
                <a:cs typeface="Times New Roman" panose="02020603050405020304" pitchFamily="18" charset="0"/>
              </a:rPr>
              <a:t> </a:t>
            </a:r>
            <a:r>
              <a:rPr lang="en-US" sz="1800" b="1" spc="-10" dirty="0">
                <a:latin typeface="Times New Roman" panose="02020603050405020304" pitchFamily="18" charset="0"/>
                <a:cs typeface="Times New Roman" panose="02020603050405020304" pitchFamily="18" charset="0"/>
              </a:rPr>
              <a:t>Testing</a:t>
            </a:r>
            <a:r>
              <a:rPr lang="en-US" sz="1800" spc="-1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754380" lvl="2" indent="-284480">
              <a:lnSpc>
                <a:spcPct val="100000"/>
              </a:lnSpc>
              <a:spcBef>
                <a:spcPts val="5"/>
              </a:spcBef>
              <a:buAutoNum type="arabicPeriod"/>
              <a:tabLst>
                <a:tab pos="754380" algn="l"/>
              </a:tabLst>
            </a:pPr>
            <a:r>
              <a:rPr lang="en-US" sz="1800" spc="-55" dirty="0">
                <a:latin typeface="Times New Roman" panose="02020603050405020304" pitchFamily="18" charset="0"/>
                <a:cs typeface="Times New Roman" panose="02020603050405020304" pitchFamily="18" charset="0"/>
              </a:rPr>
              <a:t>Objective: Validate rule-based operations like saving, deleting, or searching recipes based on user conditions.</a:t>
            </a:r>
          </a:p>
          <a:p>
            <a:pPr marL="754380" lvl="2" indent="-284480">
              <a:lnSpc>
                <a:spcPct val="100000"/>
              </a:lnSpc>
              <a:spcBef>
                <a:spcPts val="5"/>
              </a:spcBef>
              <a:buAutoNum type="arabicPeriod"/>
              <a:tabLst>
                <a:tab pos="754380" algn="l"/>
              </a:tabLst>
            </a:pPr>
            <a:r>
              <a:rPr lang="en-US" sz="1800" spc="-55" dirty="0">
                <a:latin typeface="Times New Roman" panose="02020603050405020304" pitchFamily="18" charset="0"/>
                <a:cs typeface="Times New Roman" panose="02020603050405020304" pitchFamily="18" charset="0"/>
              </a:rPr>
              <a:t>Example Table:</a:t>
            </a:r>
          </a:p>
          <a:p>
            <a:pPr marL="754380" lvl="2" indent="-284480">
              <a:lnSpc>
                <a:spcPct val="100000"/>
              </a:lnSpc>
              <a:spcBef>
                <a:spcPts val="5"/>
              </a:spcBef>
              <a:buAutoNum type="arabicPeriod"/>
              <a:tabLst>
                <a:tab pos="754380" algn="l"/>
              </a:tabLst>
            </a:pPr>
            <a:endParaRPr lang="en-US" spc="-55" dirty="0">
              <a:latin typeface="Times New Roman" panose="02020603050405020304" pitchFamily="18" charset="0"/>
              <a:cs typeface="Times New Roman" panose="02020603050405020304" pitchFamily="18" charset="0"/>
            </a:endParaRPr>
          </a:p>
          <a:p>
            <a:pPr marL="754380" lvl="2" indent="-284480">
              <a:lnSpc>
                <a:spcPct val="100000"/>
              </a:lnSpc>
              <a:spcBef>
                <a:spcPts val="5"/>
              </a:spcBef>
              <a:buAutoNum type="arabicPeriod"/>
              <a:tabLst>
                <a:tab pos="754380" algn="l"/>
              </a:tabLst>
            </a:pPr>
            <a:endParaRPr lang="en-US" sz="1800" spc="-55" dirty="0">
              <a:latin typeface="Times New Roman" panose="02020603050405020304" pitchFamily="18" charset="0"/>
              <a:cs typeface="Times New Roman" panose="02020603050405020304" pitchFamily="18" charset="0"/>
            </a:endParaRPr>
          </a:p>
          <a:p>
            <a:pPr marL="754380" lvl="2" indent="-284480">
              <a:lnSpc>
                <a:spcPct val="100000"/>
              </a:lnSpc>
              <a:spcBef>
                <a:spcPts val="5"/>
              </a:spcBef>
              <a:buAutoNum type="arabicPeriod"/>
              <a:tabLst>
                <a:tab pos="754380" algn="l"/>
              </a:tabLst>
            </a:pPr>
            <a:endParaRPr lang="en-US" spc="-55" dirty="0">
              <a:latin typeface="Times New Roman" panose="02020603050405020304" pitchFamily="18" charset="0"/>
              <a:cs typeface="Times New Roman" panose="02020603050405020304" pitchFamily="18" charset="0"/>
            </a:endParaRPr>
          </a:p>
          <a:p>
            <a:pPr marL="754380" lvl="2" indent="-284480">
              <a:lnSpc>
                <a:spcPct val="100000"/>
              </a:lnSpc>
              <a:spcBef>
                <a:spcPts val="5"/>
              </a:spcBef>
              <a:buAutoNum type="arabicPeriod"/>
              <a:tabLst>
                <a:tab pos="754380" algn="l"/>
              </a:tabLst>
            </a:pPr>
            <a:endParaRPr lang="en-US" sz="1800" spc="-55" dirty="0">
              <a:latin typeface="Times New Roman" panose="02020603050405020304" pitchFamily="18" charset="0"/>
              <a:cs typeface="Times New Roman" panose="02020603050405020304" pitchFamily="18" charset="0"/>
            </a:endParaRPr>
          </a:p>
          <a:p>
            <a:pPr marL="754380" lvl="2" indent="-284480">
              <a:lnSpc>
                <a:spcPct val="100000"/>
              </a:lnSpc>
              <a:spcBef>
                <a:spcPts val="5"/>
              </a:spcBef>
              <a:buAutoNum type="arabicPeriod"/>
              <a:tabLst>
                <a:tab pos="754380" algn="l"/>
              </a:tabLst>
            </a:pPr>
            <a:endParaRPr lang="en-US" spc="-55" dirty="0">
              <a:latin typeface="Times New Roman" panose="02020603050405020304" pitchFamily="18" charset="0"/>
              <a:cs typeface="Times New Roman" panose="02020603050405020304" pitchFamily="18" charset="0"/>
            </a:endParaRPr>
          </a:p>
          <a:p>
            <a:pPr marL="754380" lvl="2" indent="-284480">
              <a:lnSpc>
                <a:spcPct val="100000"/>
              </a:lnSpc>
              <a:spcBef>
                <a:spcPts val="5"/>
              </a:spcBef>
              <a:buAutoNum type="arabicPeriod"/>
              <a:tabLst>
                <a:tab pos="754380" algn="l"/>
              </a:tabLst>
            </a:pPr>
            <a:endParaRPr lang="en-US" spc="-55" dirty="0">
              <a:latin typeface="Times New Roman" panose="02020603050405020304" pitchFamily="18" charset="0"/>
              <a:cs typeface="Times New Roman" panose="02020603050405020304" pitchFamily="18" charset="0"/>
            </a:endParaRPr>
          </a:p>
          <a:p>
            <a:pPr marL="754380" lvl="2" indent="-284480">
              <a:lnSpc>
                <a:spcPct val="100000"/>
              </a:lnSpc>
              <a:spcBef>
                <a:spcPts val="5"/>
              </a:spcBef>
              <a:buAutoNum type="arabicPeriod"/>
              <a:tabLst>
                <a:tab pos="754380" algn="l"/>
              </a:tabLst>
            </a:pPr>
            <a:endParaRPr lang="en-US" sz="1800" spc="-55" dirty="0">
              <a:latin typeface="Times New Roman" panose="02020603050405020304" pitchFamily="18" charset="0"/>
              <a:cs typeface="Times New Roman" panose="02020603050405020304" pitchFamily="18" charset="0"/>
            </a:endParaRPr>
          </a:p>
          <a:p>
            <a:pPr marL="754380" lvl="2" indent="-284480">
              <a:spcBef>
                <a:spcPts val="5"/>
              </a:spcBef>
              <a:buAutoNum type="arabicPeriod"/>
              <a:tabLst>
                <a:tab pos="754380" algn="l"/>
              </a:tabLst>
            </a:pPr>
            <a:r>
              <a:rPr lang="en-US" spc="-55" dirty="0">
                <a:latin typeface="Times New Roman" panose="02020603050405020304" pitchFamily="18" charset="0"/>
                <a:cs typeface="Times New Roman" panose="02020603050405020304" pitchFamily="18" charset="0"/>
              </a:rPr>
              <a:t>Result: Application behavior matches the expected actions for each condition.</a:t>
            </a:r>
          </a:p>
          <a:p>
            <a:pPr marL="469900" lvl="2">
              <a:lnSpc>
                <a:spcPct val="100000"/>
              </a:lnSpc>
              <a:spcBef>
                <a:spcPts val="5"/>
              </a:spcBef>
              <a:tabLst>
                <a:tab pos="754380" algn="l"/>
              </a:tabLst>
            </a:pPr>
            <a:endParaRPr lang="en-US" sz="18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AFC6D8E5-7998-2C99-11F8-72B61A68498E}"/>
              </a:ext>
            </a:extLst>
          </p:cNvPr>
          <p:cNvGraphicFramePr>
            <a:graphicFrameLocks noGrp="1"/>
          </p:cNvGraphicFramePr>
          <p:nvPr>
            <p:extLst>
              <p:ext uri="{D42A27DB-BD31-4B8C-83A1-F6EECF244321}">
                <p14:modId xmlns:p14="http://schemas.microsoft.com/office/powerpoint/2010/main" val="3449392605"/>
              </p:ext>
            </p:extLst>
          </p:nvPr>
        </p:nvGraphicFramePr>
        <p:xfrm>
          <a:off x="1447801" y="3636300"/>
          <a:ext cx="8534400" cy="1926300"/>
        </p:xfrm>
        <a:graphic>
          <a:graphicData uri="http://schemas.openxmlformats.org/drawingml/2006/table">
            <a:tbl>
              <a:tblPr firstRow="1" firstCol="1" bandRow="1" bandCol="1">
                <a:tableStyleId>{073A0DAA-6AF3-43AB-8588-CEC1D06C72B9}</a:tableStyleId>
              </a:tblPr>
              <a:tblGrid>
                <a:gridCol w="2499324">
                  <a:extLst>
                    <a:ext uri="{9D8B030D-6E8A-4147-A177-3AD203B41FA5}">
                      <a16:colId xmlns:a16="http://schemas.microsoft.com/office/drawing/2014/main" val="2911023185"/>
                    </a:ext>
                  </a:extLst>
                </a:gridCol>
                <a:gridCol w="1606709">
                  <a:extLst>
                    <a:ext uri="{9D8B030D-6E8A-4147-A177-3AD203B41FA5}">
                      <a16:colId xmlns:a16="http://schemas.microsoft.com/office/drawing/2014/main" val="579799563"/>
                    </a:ext>
                  </a:extLst>
                </a:gridCol>
                <a:gridCol w="2003428">
                  <a:extLst>
                    <a:ext uri="{9D8B030D-6E8A-4147-A177-3AD203B41FA5}">
                      <a16:colId xmlns:a16="http://schemas.microsoft.com/office/drawing/2014/main" val="1119009940"/>
                    </a:ext>
                  </a:extLst>
                </a:gridCol>
                <a:gridCol w="2424939">
                  <a:extLst>
                    <a:ext uri="{9D8B030D-6E8A-4147-A177-3AD203B41FA5}">
                      <a16:colId xmlns:a16="http://schemas.microsoft.com/office/drawing/2014/main" val="903303053"/>
                    </a:ext>
                  </a:extLst>
                </a:gridCol>
              </a:tblGrid>
              <a:tr h="293820">
                <a:tc>
                  <a:txBody>
                    <a:bodyPr/>
                    <a:lstStyle/>
                    <a:p>
                      <a:pPr algn="ctr" fontAlgn="ctr">
                        <a:buNone/>
                      </a:pPr>
                      <a:r>
                        <a:rPr lang="en-US" sz="1800" b="0" u="none" strike="noStrike" dirty="0">
                          <a:effectLst/>
                          <a:latin typeface="Times New Roman" panose="02020603050405020304" pitchFamily="18" charset="0"/>
                          <a:cs typeface="Times New Roman" panose="02020603050405020304" pitchFamily="18" charset="0"/>
                        </a:rPr>
                        <a:t>Condition</a:t>
                      </a:r>
                      <a:endParaRPr lang="en-US" sz="1800" b="0" i="0" u="none" strike="noStrike" dirty="0">
                        <a:effectLst/>
                        <a:latin typeface="Times New Roman" panose="02020603050405020304" pitchFamily="18" charset="0"/>
                        <a:cs typeface="Times New Roman" panose="02020603050405020304" pitchFamily="18" charset="0"/>
                      </a:endParaRPr>
                    </a:p>
                  </a:txBody>
                  <a:tcPr marL="110939" marR="110939" marT="55470" marB="55470" anchor="ctr"/>
                </a:tc>
                <a:tc>
                  <a:txBody>
                    <a:bodyPr/>
                    <a:lstStyle/>
                    <a:p>
                      <a:pPr algn="ctr" fontAlgn="ctr">
                        <a:buNone/>
                      </a:pPr>
                      <a:r>
                        <a:rPr lang="en-US" sz="1800" b="0" u="none" strike="noStrike" dirty="0">
                          <a:effectLst/>
                          <a:latin typeface="Times New Roman" panose="02020603050405020304" pitchFamily="18" charset="0"/>
                          <a:cs typeface="Times New Roman" panose="02020603050405020304" pitchFamily="18" charset="0"/>
                        </a:rPr>
                        <a:t>Input Valid</a:t>
                      </a:r>
                      <a:endParaRPr lang="en-US" sz="1800" b="0" i="0" u="none" strike="noStrike" dirty="0">
                        <a:effectLst/>
                        <a:latin typeface="Times New Roman" panose="02020603050405020304" pitchFamily="18" charset="0"/>
                        <a:cs typeface="Times New Roman" panose="02020603050405020304" pitchFamily="18" charset="0"/>
                      </a:endParaRPr>
                    </a:p>
                  </a:txBody>
                  <a:tcPr marL="110939" marR="110939" marT="55470" marB="55470" anchor="ctr"/>
                </a:tc>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Recipe Exists</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Action</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extLst>
                  <a:ext uri="{0D108BD9-81ED-4DB2-BD59-A6C34878D82A}">
                    <a16:rowId xmlns:a16="http://schemas.microsoft.com/office/drawing/2014/main" val="2491506808"/>
                  </a:ext>
                </a:extLst>
              </a:tr>
              <a:tr h="293820">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Add Recipe</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Yes</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No</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Save recipe</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extLst>
                  <a:ext uri="{0D108BD9-81ED-4DB2-BD59-A6C34878D82A}">
                    <a16:rowId xmlns:a16="http://schemas.microsoft.com/office/drawing/2014/main" val="2350415788"/>
                  </a:ext>
                </a:extLst>
              </a:tr>
              <a:tr h="293820">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Add Recipe</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No</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Show error</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extLst>
                  <a:ext uri="{0D108BD9-81ED-4DB2-BD59-A6C34878D82A}">
                    <a16:rowId xmlns:a16="http://schemas.microsoft.com/office/drawing/2014/main" val="3448826573"/>
                  </a:ext>
                </a:extLst>
              </a:tr>
              <a:tr h="293820">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Delete Recipe</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Yes</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Yes</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Delete</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extLst>
                  <a:ext uri="{0D108BD9-81ED-4DB2-BD59-A6C34878D82A}">
                    <a16:rowId xmlns:a16="http://schemas.microsoft.com/office/drawing/2014/main" val="755187832"/>
                  </a:ext>
                </a:extLst>
              </a:tr>
              <a:tr h="293820">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Delete Recipe</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Yes</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tc>
                  <a:txBody>
                    <a:bodyPr/>
                    <a:lstStyle/>
                    <a:p>
                      <a:pPr algn="ctr" fontAlgn="ctr">
                        <a:buNone/>
                      </a:pPr>
                      <a:r>
                        <a:rPr lang="en-US" sz="1800" b="0" u="none" strike="noStrike">
                          <a:effectLst/>
                          <a:latin typeface="Times New Roman" panose="02020603050405020304" pitchFamily="18" charset="0"/>
                          <a:cs typeface="Times New Roman" panose="02020603050405020304" pitchFamily="18" charset="0"/>
                        </a:rPr>
                        <a:t>No</a:t>
                      </a:r>
                      <a:endParaRPr lang="en-US" sz="1800" b="0" i="0" u="none" strike="noStrike">
                        <a:effectLst/>
                        <a:latin typeface="Times New Roman" panose="02020603050405020304" pitchFamily="18" charset="0"/>
                        <a:cs typeface="Times New Roman" panose="02020603050405020304" pitchFamily="18" charset="0"/>
                      </a:endParaRPr>
                    </a:p>
                  </a:txBody>
                  <a:tcPr marL="110939" marR="110939" marT="55470" marB="55470" anchor="ctr"/>
                </a:tc>
                <a:tc>
                  <a:txBody>
                    <a:bodyPr/>
                    <a:lstStyle/>
                    <a:p>
                      <a:pPr algn="ctr" fontAlgn="ctr">
                        <a:buNone/>
                      </a:pPr>
                      <a:r>
                        <a:rPr lang="en-US" sz="1800" b="0" u="none" strike="noStrike" dirty="0">
                          <a:effectLst/>
                          <a:latin typeface="Times New Roman" panose="02020603050405020304" pitchFamily="18" charset="0"/>
                          <a:cs typeface="Times New Roman" panose="02020603050405020304" pitchFamily="18" charset="0"/>
                        </a:rPr>
                        <a:t>Show message</a:t>
                      </a:r>
                      <a:endParaRPr lang="en-US" sz="1800" b="0" i="0" u="none" strike="noStrike" dirty="0">
                        <a:effectLst/>
                        <a:latin typeface="Times New Roman" panose="02020603050405020304" pitchFamily="18" charset="0"/>
                        <a:cs typeface="Times New Roman" panose="02020603050405020304" pitchFamily="18" charset="0"/>
                      </a:endParaRPr>
                    </a:p>
                  </a:txBody>
                  <a:tcPr marL="110939" marR="110939" marT="55470" marB="55470" anchor="ctr"/>
                </a:tc>
                <a:extLst>
                  <a:ext uri="{0D108BD9-81ED-4DB2-BD59-A6C34878D82A}">
                    <a16:rowId xmlns:a16="http://schemas.microsoft.com/office/drawing/2014/main" val="221184982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7295A-9D49-9D73-57A5-30D597EEE9A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ECC5306-D92E-F925-F9CE-532294EB2104}"/>
              </a:ext>
            </a:extLst>
          </p:cNvPr>
          <p:cNvSpPr txBox="1">
            <a:spLocks noGrp="1"/>
          </p:cNvSpPr>
          <p:nvPr>
            <p:ph type="title"/>
          </p:nvPr>
        </p:nvSpPr>
        <p:spPr>
          <a:xfrm>
            <a:off x="746861" y="333255"/>
            <a:ext cx="6464300" cy="1168400"/>
          </a:xfrm>
          <a:prstGeom prst="rect">
            <a:avLst/>
          </a:prstGeom>
        </p:spPr>
        <p:txBody>
          <a:bodyPr vert="horz" wrap="square" lIns="0" tIns="153035" rIns="0" bIns="0" rtlCol="0">
            <a:spAutoFit/>
          </a:bodyPr>
          <a:lstStyle/>
          <a:p>
            <a:pPr marL="12700">
              <a:lnSpc>
                <a:spcPct val="100000"/>
              </a:lnSpc>
              <a:spcBef>
                <a:spcPts val="1205"/>
              </a:spcBef>
            </a:pPr>
            <a:r>
              <a:rPr spc="-180" dirty="0"/>
              <a:t>Testing</a:t>
            </a:r>
            <a:r>
              <a:rPr spc="-375" dirty="0"/>
              <a:t> </a:t>
            </a:r>
            <a:r>
              <a:rPr dirty="0"/>
              <a:t>and</a:t>
            </a:r>
            <a:r>
              <a:rPr spc="-365" dirty="0"/>
              <a:t> </a:t>
            </a:r>
            <a:r>
              <a:rPr spc="-25" dirty="0"/>
              <a:t>Demonstration</a:t>
            </a:r>
          </a:p>
          <a:p>
            <a:pPr marL="12700">
              <a:lnSpc>
                <a:spcPct val="100000"/>
              </a:lnSpc>
              <a:spcBef>
                <a:spcPts val="455"/>
              </a:spcBef>
            </a:pPr>
            <a:r>
              <a:rPr sz="1800" b="1" u="sng" spc="-95" dirty="0">
                <a:solidFill>
                  <a:srgbClr val="000000"/>
                </a:solidFill>
                <a:uFill>
                  <a:solidFill>
                    <a:srgbClr val="000000"/>
                  </a:solidFill>
                </a:uFill>
              </a:rPr>
              <a:t>Test</a:t>
            </a:r>
            <a:r>
              <a:rPr sz="1800" b="1" u="sng" spc="-160" dirty="0">
                <a:solidFill>
                  <a:srgbClr val="000000"/>
                </a:solidFill>
                <a:uFill>
                  <a:solidFill>
                    <a:srgbClr val="000000"/>
                  </a:solidFill>
                </a:uFill>
              </a:rPr>
              <a:t> </a:t>
            </a:r>
            <a:r>
              <a:rPr sz="1800" b="1" u="sng" spc="85" dirty="0">
                <a:solidFill>
                  <a:srgbClr val="000000"/>
                </a:solidFill>
                <a:uFill>
                  <a:solidFill>
                    <a:srgbClr val="000000"/>
                  </a:solidFill>
                </a:uFill>
              </a:rPr>
              <a:t>Cases</a:t>
            </a:r>
            <a:r>
              <a:rPr sz="1800" b="1" u="sng" spc="-165" dirty="0">
                <a:solidFill>
                  <a:srgbClr val="000000"/>
                </a:solidFill>
                <a:uFill>
                  <a:solidFill>
                    <a:srgbClr val="000000"/>
                  </a:solidFill>
                </a:uFill>
              </a:rPr>
              <a:t> </a:t>
            </a:r>
            <a:r>
              <a:rPr sz="1800" b="1" u="sng" spc="-50" dirty="0">
                <a:solidFill>
                  <a:srgbClr val="000000"/>
                </a:solidFill>
                <a:uFill>
                  <a:solidFill>
                    <a:srgbClr val="000000"/>
                  </a:solidFill>
                </a:uFill>
              </a:rPr>
              <a:t>to</a:t>
            </a:r>
            <a:r>
              <a:rPr sz="1800" b="1" u="sng" spc="-150" dirty="0">
                <a:solidFill>
                  <a:srgbClr val="000000"/>
                </a:solidFill>
                <a:uFill>
                  <a:solidFill>
                    <a:srgbClr val="000000"/>
                  </a:solidFill>
                </a:uFill>
              </a:rPr>
              <a:t> </a:t>
            </a:r>
            <a:r>
              <a:rPr sz="1800" b="1" u="sng" dirty="0">
                <a:solidFill>
                  <a:srgbClr val="000000"/>
                </a:solidFill>
                <a:uFill>
                  <a:solidFill>
                    <a:srgbClr val="000000"/>
                  </a:solidFill>
                </a:uFill>
              </a:rPr>
              <a:t>Satisfy</a:t>
            </a:r>
            <a:r>
              <a:rPr sz="1800" b="1" u="sng" spc="-165" dirty="0">
                <a:solidFill>
                  <a:srgbClr val="000000"/>
                </a:solidFill>
                <a:uFill>
                  <a:solidFill>
                    <a:srgbClr val="000000"/>
                  </a:solidFill>
                </a:uFill>
              </a:rPr>
              <a:t> </a:t>
            </a:r>
            <a:r>
              <a:rPr sz="1800" b="1" u="sng" spc="-60" dirty="0">
                <a:solidFill>
                  <a:srgbClr val="000000"/>
                </a:solidFill>
                <a:uFill>
                  <a:solidFill>
                    <a:srgbClr val="000000"/>
                  </a:solidFill>
                </a:uFill>
              </a:rPr>
              <a:t>the</a:t>
            </a:r>
            <a:r>
              <a:rPr sz="1800" b="1" u="sng" spc="-160" dirty="0">
                <a:solidFill>
                  <a:srgbClr val="000000"/>
                </a:solidFill>
                <a:uFill>
                  <a:solidFill>
                    <a:srgbClr val="000000"/>
                  </a:solidFill>
                </a:uFill>
              </a:rPr>
              <a:t> </a:t>
            </a:r>
            <a:r>
              <a:rPr sz="1800" b="1" u="sng" spc="-95" dirty="0">
                <a:solidFill>
                  <a:srgbClr val="000000"/>
                </a:solidFill>
                <a:uFill>
                  <a:solidFill>
                    <a:srgbClr val="000000"/>
                  </a:solidFill>
                </a:uFill>
              </a:rPr>
              <a:t>Test</a:t>
            </a:r>
            <a:r>
              <a:rPr sz="1800" b="1" u="sng" spc="-155" dirty="0">
                <a:solidFill>
                  <a:srgbClr val="000000"/>
                </a:solidFill>
                <a:uFill>
                  <a:solidFill>
                    <a:srgbClr val="000000"/>
                  </a:solidFill>
                </a:uFill>
              </a:rPr>
              <a:t> </a:t>
            </a:r>
            <a:r>
              <a:rPr sz="1800" b="1" u="sng" spc="-10" dirty="0">
                <a:solidFill>
                  <a:srgbClr val="000000"/>
                </a:solidFill>
                <a:uFill>
                  <a:solidFill>
                    <a:srgbClr val="000000"/>
                  </a:solidFill>
                </a:uFill>
              </a:rPr>
              <a:t>Requirements</a:t>
            </a:r>
            <a:r>
              <a:rPr sz="1800" u="sng" spc="-10" dirty="0">
                <a:solidFill>
                  <a:srgbClr val="000000"/>
                </a:solidFill>
                <a:uFill>
                  <a:solidFill>
                    <a:srgbClr val="000000"/>
                  </a:solidFill>
                </a:uFill>
              </a:rPr>
              <a:t>:</a:t>
            </a:r>
            <a:endParaRPr sz="1800" dirty="0"/>
          </a:p>
        </p:txBody>
      </p:sp>
      <p:sp>
        <p:nvSpPr>
          <p:cNvPr id="3" name="object 3">
            <a:extLst>
              <a:ext uri="{FF2B5EF4-FFF2-40B4-BE49-F238E27FC236}">
                <a16:creationId xmlns:a16="http://schemas.microsoft.com/office/drawing/2014/main" id="{728593A1-A063-D3D7-2E33-ADB98291B24A}"/>
              </a:ext>
            </a:extLst>
          </p:cNvPr>
          <p:cNvSpPr txBox="1"/>
          <p:nvPr/>
        </p:nvSpPr>
        <p:spPr>
          <a:xfrm>
            <a:off x="746861" y="1750567"/>
            <a:ext cx="10987939" cy="3336811"/>
          </a:xfrm>
          <a:prstGeom prst="rect">
            <a:avLst/>
          </a:prstGeom>
        </p:spPr>
        <p:txBody>
          <a:bodyPr vert="horz" wrap="square" lIns="0" tIns="12700" rIns="0" bIns="0" rtlCol="0">
            <a:spAutoFit/>
          </a:bodyPr>
          <a:lstStyle/>
          <a:p>
            <a:pPr lvl="1">
              <a:lnSpc>
                <a:spcPct val="100000"/>
              </a:lnSpc>
              <a:spcBef>
                <a:spcPts val="5"/>
              </a:spcBef>
              <a:buSzPct val="80555"/>
              <a:tabLst>
                <a:tab pos="201930" algn="l"/>
              </a:tabLst>
            </a:pPr>
            <a:r>
              <a:rPr lang="en-US" sz="1800" b="1" spc="-10" dirty="0">
                <a:latin typeface="Times New Roman" panose="02020603050405020304" pitchFamily="18" charset="0"/>
                <a:cs typeface="Times New Roman" panose="02020603050405020304" pitchFamily="18" charset="0"/>
              </a:rPr>
              <a:t>3. State</a:t>
            </a:r>
            <a:r>
              <a:rPr lang="en-US" sz="1800" b="1" spc="-150" dirty="0">
                <a:latin typeface="Times New Roman" panose="02020603050405020304" pitchFamily="18" charset="0"/>
                <a:cs typeface="Times New Roman" panose="02020603050405020304" pitchFamily="18" charset="0"/>
              </a:rPr>
              <a:t> </a:t>
            </a:r>
            <a:r>
              <a:rPr lang="en-US" sz="1800" b="1" spc="-65" dirty="0">
                <a:latin typeface="Times New Roman" panose="02020603050405020304" pitchFamily="18" charset="0"/>
                <a:cs typeface="Times New Roman" panose="02020603050405020304" pitchFamily="18" charset="0"/>
              </a:rPr>
              <a:t>Transition</a:t>
            </a:r>
            <a:r>
              <a:rPr lang="en-US" sz="1800" b="1" spc="-140" dirty="0">
                <a:latin typeface="Times New Roman" panose="02020603050405020304" pitchFamily="18" charset="0"/>
                <a:cs typeface="Times New Roman" panose="02020603050405020304" pitchFamily="18" charset="0"/>
              </a:rPr>
              <a:t> </a:t>
            </a:r>
            <a:r>
              <a:rPr lang="en-US" sz="1800" b="1" spc="-10" dirty="0">
                <a:latin typeface="Times New Roman" panose="02020603050405020304" pitchFamily="18" charset="0"/>
                <a:cs typeface="Times New Roman" panose="02020603050405020304" pitchFamily="18" charset="0"/>
              </a:rPr>
              <a:t>Testing</a:t>
            </a:r>
            <a:r>
              <a:rPr lang="en-US" sz="1800" spc="-1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754380" lvl="2" indent="-284480">
              <a:lnSpc>
                <a:spcPct val="100000"/>
              </a:lnSpc>
              <a:buAutoNum type="arabicPeriod"/>
              <a:tabLst>
                <a:tab pos="754380" algn="l"/>
              </a:tabLst>
            </a:pPr>
            <a:r>
              <a:rPr lang="en-US" sz="1800" spc="-90" dirty="0">
                <a:latin typeface="Times New Roman" panose="02020603050405020304" pitchFamily="18" charset="0"/>
                <a:cs typeface="Times New Roman" panose="02020603050405020304" pitchFamily="18" charset="0"/>
              </a:rPr>
              <a:t>Objective: Verify correct navigation and state change between UI states.</a:t>
            </a:r>
          </a:p>
          <a:p>
            <a:pPr marL="754380" lvl="2" indent="-284480">
              <a:lnSpc>
                <a:spcPct val="100000"/>
              </a:lnSpc>
              <a:buAutoNum type="arabicPeriod"/>
              <a:tabLst>
                <a:tab pos="754380" algn="l"/>
              </a:tabLst>
            </a:pPr>
            <a:r>
              <a:rPr lang="en-US" sz="1800" spc="-90" dirty="0">
                <a:latin typeface="Times New Roman" panose="02020603050405020304" pitchFamily="18" charset="0"/>
                <a:cs typeface="Times New Roman" panose="02020603050405020304" pitchFamily="18" charset="0"/>
              </a:rPr>
              <a:t>Example:</a:t>
            </a:r>
          </a:p>
          <a:p>
            <a:pPr marL="469900" lvl="6">
              <a:tabLst>
                <a:tab pos="754380" algn="l"/>
              </a:tabLst>
            </a:pPr>
            <a:r>
              <a:rPr lang="en-US" spc="-90" dirty="0">
                <a:latin typeface="Times New Roman" panose="02020603050405020304" pitchFamily="18" charset="0"/>
                <a:cs typeface="Times New Roman" panose="02020603050405020304" pitchFamily="18" charset="0"/>
              </a:rPr>
              <a:t>State 1: Main Menu → Add Recipe → Save → Back to Main Menu</a:t>
            </a:r>
          </a:p>
          <a:p>
            <a:pPr marL="469900" lvl="6">
              <a:tabLst>
                <a:tab pos="754380" algn="l"/>
              </a:tabLst>
            </a:pPr>
            <a:r>
              <a:rPr lang="en-US" spc="-90" dirty="0">
                <a:latin typeface="Times New Roman" panose="02020603050405020304" pitchFamily="18" charset="0"/>
                <a:cs typeface="Times New Roman" panose="02020603050405020304" pitchFamily="18" charset="0"/>
              </a:rPr>
              <a:t>State 2: Main Menu → View Recipes → Back</a:t>
            </a:r>
          </a:p>
          <a:p>
            <a:pPr marL="469900" lvl="6">
              <a:tabLst>
                <a:tab pos="754380" algn="l"/>
              </a:tabLst>
            </a:pPr>
            <a:r>
              <a:rPr lang="en-US" spc="-90" dirty="0">
                <a:latin typeface="Times New Roman" panose="02020603050405020304" pitchFamily="18" charset="0"/>
                <a:cs typeface="Times New Roman" panose="02020603050405020304" pitchFamily="18" charset="0"/>
              </a:rPr>
              <a:t>Result: All UI states change appropriately and no broken transitions found</a:t>
            </a:r>
          </a:p>
          <a:p>
            <a:pPr marL="469900" lvl="6">
              <a:tabLst>
                <a:tab pos="754380" algn="l"/>
              </a:tabLst>
            </a:pPr>
            <a:endParaRPr lang="en-US" dirty="0">
              <a:latin typeface="Times New Roman" panose="02020603050405020304" pitchFamily="18" charset="0"/>
              <a:cs typeface="Times New Roman" panose="02020603050405020304" pitchFamily="18" charset="0"/>
            </a:endParaRPr>
          </a:p>
          <a:p>
            <a:pPr lvl="1">
              <a:lnSpc>
                <a:spcPct val="100000"/>
              </a:lnSpc>
              <a:buSzPct val="80555"/>
              <a:tabLst>
                <a:tab pos="201930" algn="l"/>
              </a:tabLst>
            </a:pPr>
            <a:r>
              <a:rPr lang="en-US" sz="1800" b="1" dirty="0">
                <a:latin typeface="Times New Roman" panose="02020603050405020304" pitchFamily="18" charset="0"/>
                <a:cs typeface="Times New Roman" panose="02020603050405020304" pitchFamily="18" charset="0"/>
              </a:rPr>
              <a:t>4 .Unit </a:t>
            </a:r>
            <a:r>
              <a:rPr lang="en-US" sz="1800" b="1" spc="-10" dirty="0">
                <a:latin typeface="Times New Roman" panose="02020603050405020304" pitchFamily="18" charset="0"/>
                <a:cs typeface="Times New Roman" panose="02020603050405020304" pitchFamily="18" charset="0"/>
              </a:rPr>
              <a:t>Testing</a:t>
            </a:r>
            <a:r>
              <a:rPr lang="en-US" sz="1800" spc="-1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754380" lvl="2" indent="-284480">
              <a:lnSpc>
                <a:spcPct val="100000"/>
              </a:lnSpc>
              <a:buAutoNum type="arabicPeriod"/>
              <a:tabLst>
                <a:tab pos="754380" algn="l"/>
              </a:tabLst>
            </a:pPr>
            <a:r>
              <a:rPr lang="en-US" sz="1800" spc="-40" dirty="0">
                <a:latin typeface="Times New Roman" panose="02020603050405020304" pitchFamily="18" charset="0"/>
                <a:cs typeface="Times New Roman" panose="02020603050405020304" pitchFamily="18" charset="0"/>
              </a:rPr>
              <a:t>Objective: Validate each method’s functionality in isolation.</a:t>
            </a:r>
          </a:p>
          <a:p>
            <a:pPr marL="754380" lvl="2" indent="-284480">
              <a:lnSpc>
                <a:spcPct val="100000"/>
              </a:lnSpc>
              <a:buAutoNum type="arabicPeriod"/>
              <a:tabLst>
                <a:tab pos="754380" algn="l"/>
              </a:tabLst>
            </a:pPr>
            <a:r>
              <a:rPr lang="en-US" sz="1800" spc="-40" dirty="0">
                <a:latin typeface="Times New Roman" panose="02020603050405020304" pitchFamily="18" charset="0"/>
                <a:cs typeface="Times New Roman" panose="02020603050405020304" pitchFamily="18" charset="0"/>
              </a:rPr>
              <a:t>Tools Used: Junit</a:t>
            </a:r>
          </a:p>
          <a:p>
            <a:pPr marL="754380" lvl="2" indent="-284480">
              <a:lnSpc>
                <a:spcPct val="100000"/>
              </a:lnSpc>
              <a:buAutoNum type="arabicPeriod"/>
              <a:tabLst>
                <a:tab pos="754380" algn="l"/>
              </a:tabLst>
            </a:pPr>
            <a:r>
              <a:rPr lang="en-US" sz="1800" spc="-40" dirty="0">
                <a:latin typeface="Times New Roman" panose="02020603050405020304" pitchFamily="18" charset="0"/>
                <a:cs typeface="Times New Roman" panose="02020603050405020304" pitchFamily="18" charset="0"/>
              </a:rPr>
              <a:t>Example: save(Recipe), </a:t>
            </a:r>
            <a:r>
              <a:rPr lang="en-US" sz="1800" spc="-40" dirty="0" err="1">
                <a:latin typeface="Times New Roman" panose="02020603050405020304" pitchFamily="18" charset="0"/>
                <a:cs typeface="Times New Roman" panose="02020603050405020304" pitchFamily="18" charset="0"/>
              </a:rPr>
              <a:t>loadAll</a:t>
            </a:r>
            <a:r>
              <a:rPr lang="en-US" sz="1800" spc="-40" dirty="0">
                <a:latin typeface="Times New Roman" panose="02020603050405020304" pitchFamily="18" charset="0"/>
                <a:cs typeface="Times New Roman" panose="02020603050405020304" pitchFamily="18" charset="0"/>
              </a:rPr>
              <a:t>(), delete(String title)</a:t>
            </a:r>
          </a:p>
          <a:p>
            <a:pPr marL="754380" lvl="2" indent="-284480">
              <a:lnSpc>
                <a:spcPct val="100000"/>
              </a:lnSpc>
              <a:buAutoNum type="arabicPeriod"/>
              <a:tabLst>
                <a:tab pos="754380" algn="l"/>
              </a:tabLst>
            </a:pPr>
            <a:r>
              <a:rPr lang="en-US" sz="1800" spc="-40" dirty="0">
                <a:latin typeface="Times New Roman" panose="02020603050405020304" pitchFamily="18" charset="0"/>
                <a:cs typeface="Times New Roman" panose="02020603050405020304" pitchFamily="18" charset="0"/>
              </a:rPr>
              <a:t>Result: All unit tests passed successfully with 100% method coverage.</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5079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80" dirty="0"/>
              <a:t>Testing</a:t>
            </a:r>
            <a:r>
              <a:rPr spc="-375" dirty="0"/>
              <a:t> </a:t>
            </a:r>
            <a:r>
              <a:rPr dirty="0"/>
              <a:t>and</a:t>
            </a:r>
            <a:r>
              <a:rPr spc="-365" dirty="0"/>
              <a:t> </a:t>
            </a:r>
            <a:r>
              <a:rPr spc="-25" dirty="0"/>
              <a:t>Demonstration</a:t>
            </a:r>
          </a:p>
        </p:txBody>
      </p:sp>
      <p:sp>
        <p:nvSpPr>
          <p:cNvPr id="3" name="object 3"/>
          <p:cNvSpPr txBox="1"/>
          <p:nvPr/>
        </p:nvSpPr>
        <p:spPr>
          <a:xfrm>
            <a:off x="5434710" y="3201161"/>
            <a:ext cx="1956690" cy="566822"/>
          </a:xfrm>
          <a:prstGeom prst="rect">
            <a:avLst/>
          </a:prstGeom>
        </p:spPr>
        <p:txBody>
          <a:bodyPr vert="horz" wrap="square" lIns="0" tIns="12700" rIns="0" bIns="0" rtlCol="0">
            <a:spAutoFit/>
          </a:bodyPr>
          <a:lstStyle/>
          <a:p>
            <a:pPr marL="12700">
              <a:lnSpc>
                <a:spcPct val="100000"/>
              </a:lnSpc>
              <a:spcBef>
                <a:spcPts val="100"/>
              </a:spcBef>
            </a:pPr>
            <a:r>
              <a:rPr sz="3600" b="1" spc="114" dirty="0">
                <a:latin typeface="Times New Roman" panose="02020603050405020304" pitchFamily="18" charset="0"/>
                <a:cs typeface="Times New Roman" panose="02020603050405020304" pitchFamily="18" charset="0"/>
              </a:rPr>
              <a:t>DEMO</a:t>
            </a:r>
            <a:endParaRPr sz="3600" dirty="0">
              <a:latin typeface="Times New Roman" panose="02020603050405020304" pitchFamily="18" charset="0"/>
              <a:cs typeface="Times New Roman" panose="02020603050405020304" pitchFamily="18" charset="0"/>
            </a:endParaRPr>
          </a:p>
        </p:txBody>
      </p:sp>
      <p:sp>
        <p:nvSpPr>
          <p:cNvPr id="4" name="object 4"/>
          <p:cNvSpPr/>
          <p:nvPr/>
        </p:nvSpPr>
        <p:spPr>
          <a:xfrm>
            <a:off x="5446521" y="3693033"/>
            <a:ext cx="1297305" cy="10795"/>
          </a:xfrm>
          <a:custGeom>
            <a:avLst/>
            <a:gdLst/>
            <a:ahLst/>
            <a:cxnLst/>
            <a:rect l="l" t="t" r="r" b="b"/>
            <a:pathLst>
              <a:path w="1297304" h="10795">
                <a:moveTo>
                  <a:pt x="1296924" y="0"/>
                </a:moveTo>
                <a:lnTo>
                  <a:pt x="0" y="0"/>
                </a:lnTo>
                <a:lnTo>
                  <a:pt x="0" y="10668"/>
                </a:lnTo>
                <a:lnTo>
                  <a:pt x="1296924" y="10668"/>
                </a:lnTo>
                <a:lnTo>
                  <a:pt x="1296924" y="0"/>
                </a:lnTo>
                <a:close/>
              </a:path>
            </a:pathLst>
          </a:custGeom>
          <a:solidFill>
            <a:srgbClr val="000000"/>
          </a:solidFill>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65" dirty="0"/>
              <a:t>Project</a:t>
            </a:r>
            <a:r>
              <a:rPr spc="-395" dirty="0"/>
              <a:t> </a:t>
            </a:r>
            <a:r>
              <a:rPr spc="-10" dirty="0"/>
              <a:t>Management</a:t>
            </a:r>
          </a:p>
        </p:txBody>
      </p:sp>
      <p:sp>
        <p:nvSpPr>
          <p:cNvPr id="3" name="object 3"/>
          <p:cNvSpPr txBox="1"/>
          <p:nvPr/>
        </p:nvSpPr>
        <p:spPr>
          <a:xfrm>
            <a:off x="752957" y="1385443"/>
            <a:ext cx="2393950" cy="382797"/>
          </a:xfrm>
          <a:prstGeom prst="rect">
            <a:avLst/>
          </a:prstGeom>
        </p:spPr>
        <p:txBody>
          <a:bodyPr vert="horz" wrap="square" lIns="0" tIns="13335" rIns="0" bIns="0" rtlCol="0">
            <a:spAutoFit/>
          </a:bodyPr>
          <a:lstStyle/>
          <a:p>
            <a:pPr marL="316230" indent="-303530">
              <a:lnSpc>
                <a:spcPct val="100000"/>
              </a:lnSpc>
              <a:spcBef>
                <a:spcPts val="105"/>
              </a:spcBef>
              <a:buFont typeface="Arial MT"/>
              <a:buChar char="•"/>
              <a:tabLst>
                <a:tab pos="316230" algn="l"/>
              </a:tabLst>
            </a:pPr>
            <a:r>
              <a:rPr sz="2400" spc="-95" dirty="0">
                <a:latin typeface="Times New Roman" panose="02020603050405020304" pitchFamily="18" charset="0"/>
                <a:cs typeface="Times New Roman" panose="02020603050405020304" pitchFamily="18" charset="0"/>
              </a:rPr>
              <a:t>Gantt</a:t>
            </a:r>
            <a:r>
              <a:rPr sz="2400" spc="-27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Chart</a:t>
            </a:r>
            <a:endParaRPr sz="24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712225" y="5109583"/>
            <a:ext cx="10717775" cy="1120820"/>
          </a:xfrm>
          <a:prstGeom prst="rect">
            <a:avLst/>
          </a:prstGeom>
        </p:spPr>
        <p:txBody>
          <a:bodyPr vert="horz" wrap="square" lIns="0" tIns="12700" rIns="0" bIns="0" rtlCol="0">
            <a:spAutoFit/>
          </a:bodyPr>
          <a:lstStyle/>
          <a:p>
            <a:pPr marL="299085" indent="-286385">
              <a:lnSpc>
                <a:spcPct val="100000"/>
              </a:lnSpc>
              <a:buFont typeface="Arial MT"/>
              <a:buChar char="•"/>
              <a:tabLst>
                <a:tab pos="299085" algn="l"/>
              </a:tabLst>
            </a:pPr>
            <a:r>
              <a:rPr lang="en-US" sz="1800" spc="-25" dirty="0">
                <a:latin typeface="Times New Roman" panose="02020603050405020304" pitchFamily="18" charset="0"/>
                <a:cs typeface="Times New Roman" panose="02020603050405020304" pitchFamily="18" charset="0"/>
              </a:rPr>
              <a:t>We followed an incremental development process, starting with a console-based prototype (Solution 1), then adding GUI features (Solution 2), and finally combining both into a stable hybrid solution (Solution 3).</a:t>
            </a:r>
          </a:p>
          <a:p>
            <a:pPr marL="299085" indent="-286385">
              <a:lnSpc>
                <a:spcPct val="100000"/>
              </a:lnSpc>
              <a:buFont typeface="Arial MT"/>
              <a:buChar char="•"/>
              <a:tabLst>
                <a:tab pos="299085" algn="l"/>
              </a:tabLst>
            </a:pPr>
            <a:r>
              <a:rPr lang="en-US" sz="1800" spc="-25" dirty="0">
                <a:latin typeface="Times New Roman" panose="02020603050405020304" pitchFamily="18" charset="0"/>
                <a:cs typeface="Times New Roman" panose="02020603050405020304" pitchFamily="18" charset="0"/>
              </a:rPr>
              <a:t>Used version control (Git/GitHub) for collaboration and tracking changes</a:t>
            </a:r>
          </a:p>
          <a:p>
            <a:pPr marL="299085" indent="-286385">
              <a:lnSpc>
                <a:spcPct val="100000"/>
              </a:lnSpc>
              <a:buFont typeface="Arial MT"/>
              <a:buChar char="•"/>
              <a:tabLst>
                <a:tab pos="299085" algn="l"/>
              </a:tabLst>
            </a:pPr>
            <a:r>
              <a:rPr lang="en-US" sz="1800" spc="-25" dirty="0">
                <a:latin typeface="Times New Roman" panose="02020603050405020304" pitchFamily="18" charset="0"/>
                <a:cs typeface="Times New Roman" panose="02020603050405020304" pitchFamily="18" charset="0"/>
              </a:rPr>
              <a:t>.Regular test-driven development ensured code quality and minimized regressions.</a:t>
            </a:r>
            <a:endParaRPr sz="1800" dirty="0">
              <a:latin typeface="Times New Roman" panose="02020603050405020304" pitchFamily="18" charset="0"/>
              <a:cs typeface="Times New Roman" panose="02020603050405020304" pitchFamily="18" charset="0"/>
            </a:endParaRPr>
          </a:p>
        </p:txBody>
      </p:sp>
      <p:pic>
        <p:nvPicPr>
          <p:cNvPr id="7" name="Picture 6" descr="A screenshot of a computer screen&#10;&#10;AI-generated content may be incorrect.">
            <a:extLst>
              <a:ext uri="{FF2B5EF4-FFF2-40B4-BE49-F238E27FC236}">
                <a16:creationId xmlns:a16="http://schemas.microsoft.com/office/drawing/2014/main" id="{F09BE3F2-F1EF-43A1-CB6B-5B44A39F28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1" y="1885735"/>
            <a:ext cx="5410199" cy="304323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55" dirty="0"/>
              <a:t>Conclusion</a:t>
            </a:r>
            <a:r>
              <a:rPr spc="-385" dirty="0"/>
              <a:t> </a:t>
            </a:r>
            <a:r>
              <a:rPr dirty="0"/>
              <a:t>and</a:t>
            </a:r>
            <a:r>
              <a:rPr spc="-375" dirty="0"/>
              <a:t> </a:t>
            </a:r>
            <a:r>
              <a:rPr spc="-130" dirty="0"/>
              <a:t>Future</a:t>
            </a:r>
            <a:r>
              <a:rPr spc="-385" dirty="0"/>
              <a:t> </a:t>
            </a:r>
            <a:r>
              <a:rPr spc="-20" dirty="0"/>
              <a:t>Work</a:t>
            </a:r>
          </a:p>
        </p:txBody>
      </p:sp>
      <p:sp>
        <p:nvSpPr>
          <p:cNvPr id="3" name="object 3"/>
          <p:cNvSpPr txBox="1"/>
          <p:nvPr/>
        </p:nvSpPr>
        <p:spPr>
          <a:xfrm>
            <a:off x="868476" y="1270254"/>
            <a:ext cx="9799524" cy="4170372"/>
          </a:xfrm>
          <a:prstGeom prst="rect">
            <a:avLst/>
          </a:prstGeom>
        </p:spPr>
        <p:txBody>
          <a:bodyPr vert="horz" wrap="square" lIns="0" tIns="149860" rIns="0" bIns="0" rtlCol="0">
            <a:spAutoFit/>
          </a:bodyPr>
          <a:lstStyle/>
          <a:p>
            <a:r>
              <a:rPr lang="en-US" b="1" dirty="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Solution 3 successfully </a:t>
            </a:r>
            <a:r>
              <a:rPr lang="en-US" b="1" dirty="0">
                <a:latin typeface="Times New Roman" panose="02020603050405020304" pitchFamily="18" charset="0"/>
                <a:cs typeface="Times New Roman" panose="02020603050405020304" pitchFamily="18" charset="0"/>
              </a:rPr>
              <a:t>meets all functional requirements</a:t>
            </a:r>
            <a:r>
              <a:rPr lang="en-US" dirty="0">
                <a:latin typeface="Times New Roman" panose="02020603050405020304" pitchFamily="18" charset="0"/>
                <a:cs typeface="Times New Roman" panose="02020603050405020304" pitchFamily="18" charset="0"/>
              </a:rPr>
              <a:t>, offering a </a:t>
            </a:r>
            <a:r>
              <a:rPr lang="en-US" b="1" dirty="0">
                <a:latin typeface="Times New Roman" panose="02020603050405020304" pitchFamily="18" charset="0"/>
                <a:cs typeface="Times New Roman" panose="02020603050405020304" pitchFamily="18" charset="0"/>
              </a:rPr>
              <a:t>user-friendly hybrid interface (Console + GUI)</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Comprehensive testing</a:t>
            </a:r>
            <a:r>
              <a:rPr lang="en-US" dirty="0">
                <a:latin typeface="Times New Roman" panose="02020603050405020304" pitchFamily="18" charset="0"/>
                <a:cs typeface="Times New Roman" panose="02020603050405020304" pitchFamily="18" charset="0"/>
              </a:rPr>
              <a:t> (Boundary Value, Decision Table, State Transition, Unit Tests) improved reliability and robustness.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Offline operation, simple design, and export/import features make the application </a:t>
            </a:r>
            <a:r>
              <a:rPr lang="en-US" b="1" dirty="0">
                <a:latin typeface="Times New Roman" panose="02020603050405020304" pitchFamily="18" charset="0"/>
                <a:cs typeface="Times New Roman" panose="02020603050405020304" pitchFamily="18" charset="0"/>
              </a:rPr>
              <a:t>practical, secure, and resource-efficient</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is modular and </a:t>
            </a:r>
            <a:r>
              <a:rPr lang="en-US" b="1" dirty="0">
                <a:latin typeface="Times New Roman" panose="02020603050405020304" pitchFamily="18" charset="0"/>
                <a:cs typeface="Times New Roman" panose="02020603050405020304" pitchFamily="18" charset="0"/>
              </a:rPr>
              <a:t>future-proof</a:t>
            </a:r>
            <a:r>
              <a:rPr lang="en-US" dirty="0">
                <a:latin typeface="Times New Roman" panose="02020603050405020304" pitchFamily="18" charset="0"/>
                <a:cs typeface="Times New Roman" panose="02020603050405020304" pitchFamily="18" charset="0"/>
              </a:rPr>
              <a:t>, allowing future enhancements like multi-user accounts, advanced search, and cloud sync.</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achieved all project objectives </a:t>
            </a:r>
            <a:r>
              <a:rPr lang="en-US" b="1" dirty="0">
                <a:latin typeface="Times New Roman" panose="02020603050405020304" pitchFamily="18" charset="0"/>
                <a:cs typeface="Times New Roman" panose="02020603050405020304" pitchFamily="18" charset="0"/>
              </a:rPr>
              <a:t>within the set timeline and constraints</a:t>
            </a:r>
            <a:r>
              <a:rPr lang="en-US" dirty="0">
                <a:latin typeface="Times New Roman" panose="02020603050405020304" pitchFamily="18" charset="0"/>
                <a:cs typeface="Times New Roman" panose="02020603050405020304" pitchFamily="18" charset="0"/>
              </a:rPr>
              <a:t>.</a:t>
            </a:r>
          </a:p>
          <a:p>
            <a:pPr marL="12700">
              <a:lnSpc>
                <a:spcPct val="100000"/>
              </a:lnSpc>
              <a:spcBef>
                <a:spcPts val="1080"/>
              </a:spcBef>
            </a:pPr>
            <a:r>
              <a:rPr lang="en-US" sz="1800" b="1" spc="-80" dirty="0">
                <a:latin typeface="Times New Roman" panose="02020603050405020304" pitchFamily="18" charset="0"/>
                <a:cs typeface="Times New Roman" panose="02020603050405020304" pitchFamily="18" charset="0"/>
              </a:rPr>
              <a:t>Future</a:t>
            </a:r>
            <a:r>
              <a:rPr lang="en-US" sz="1800" b="1" spc="-105" dirty="0">
                <a:latin typeface="Times New Roman" panose="02020603050405020304" pitchFamily="18" charset="0"/>
                <a:cs typeface="Times New Roman" panose="02020603050405020304" pitchFamily="18" charset="0"/>
              </a:rPr>
              <a:t> </a:t>
            </a:r>
            <a:r>
              <a:rPr lang="en-US" sz="1800" b="1" spc="-20" dirty="0">
                <a:latin typeface="Times New Roman" panose="02020603050405020304" pitchFamily="18" charset="0"/>
                <a:cs typeface="Times New Roman" panose="02020603050405020304" pitchFamily="18" charset="0"/>
              </a:rPr>
              <a:t>Work</a:t>
            </a:r>
            <a:r>
              <a:rPr lang="en-US" sz="1800" spc="-2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 image attachments to recipes.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Cloud sync (optional).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Advanced search (by ingredients).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0720" y="2587828"/>
            <a:ext cx="3214370" cy="848994"/>
          </a:xfrm>
          <a:prstGeom prst="rect">
            <a:avLst/>
          </a:prstGeom>
        </p:spPr>
        <p:txBody>
          <a:bodyPr vert="horz" wrap="square" lIns="0" tIns="12700" rIns="0" bIns="0" rtlCol="0">
            <a:spAutoFit/>
          </a:bodyPr>
          <a:lstStyle/>
          <a:p>
            <a:pPr marL="12700">
              <a:lnSpc>
                <a:spcPct val="100000"/>
              </a:lnSpc>
              <a:spcBef>
                <a:spcPts val="100"/>
              </a:spcBef>
            </a:pPr>
            <a:r>
              <a:rPr sz="5400" spc="-125" dirty="0"/>
              <a:t>Thank</a:t>
            </a:r>
            <a:r>
              <a:rPr sz="5400" spc="-490" dirty="0"/>
              <a:t> </a:t>
            </a:r>
            <a:r>
              <a:rPr sz="5400" spc="-120" dirty="0"/>
              <a:t>you!</a:t>
            </a:r>
            <a:endParaRPr sz="5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1715949"/>
            <a:ext cx="4904105" cy="3903979"/>
          </a:xfrm>
          <a:prstGeom prst="rect">
            <a:avLst/>
          </a:prstGeom>
        </p:spPr>
        <p:txBody>
          <a:bodyPr vert="horz" wrap="square" lIns="0" tIns="141605" rIns="0" bIns="0" rtlCol="0">
            <a:spAutoFit/>
          </a:bodyPr>
          <a:lstStyle/>
          <a:p>
            <a:pPr marL="355600" indent="-342900">
              <a:lnSpc>
                <a:spcPct val="100000"/>
              </a:lnSpc>
              <a:spcBef>
                <a:spcPts val="1115"/>
              </a:spcBef>
              <a:buFont typeface="Arial MT"/>
              <a:buChar char="•"/>
              <a:tabLst>
                <a:tab pos="355600" algn="l"/>
              </a:tabLst>
            </a:pPr>
            <a:r>
              <a:rPr sz="2800" spc="-10" dirty="0">
                <a:latin typeface="Times New Roman" panose="02020603050405020304" pitchFamily="18" charset="0"/>
                <a:cs typeface="Times New Roman" panose="02020603050405020304" pitchFamily="18" charset="0"/>
              </a:rPr>
              <a:t>Introduction</a:t>
            </a:r>
            <a:endParaRPr sz="2800" dirty="0">
              <a:latin typeface="Times New Roman" panose="02020603050405020304" pitchFamily="18" charset="0"/>
              <a:cs typeface="Times New Roman" panose="02020603050405020304" pitchFamily="18" charset="0"/>
            </a:endParaRPr>
          </a:p>
          <a:p>
            <a:pPr marL="355600" indent="-342900">
              <a:lnSpc>
                <a:spcPct val="100000"/>
              </a:lnSpc>
              <a:spcBef>
                <a:spcPts val="1010"/>
              </a:spcBef>
              <a:buFont typeface="Arial MT"/>
              <a:buChar char="•"/>
              <a:tabLst>
                <a:tab pos="355600" algn="l"/>
              </a:tabLst>
            </a:pPr>
            <a:r>
              <a:rPr sz="2800" spc="-45" dirty="0">
                <a:latin typeface="Times New Roman" panose="02020603050405020304" pitchFamily="18" charset="0"/>
                <a:cs typeface="Times New Roman" panose="02020603050405020304" pitchFamily="18" charset="0"/>
              </a:rPr>
              <a:t>Problem</a:t>
            </a:r>
            <a:r>
              <a:rPr sz="2800" spc="-2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Definition</a:t>
            </a:r>
            <a:endParaRPr sz="2800" dirty="0">
              <a:latin typeface="Times New Roman" panose="02020603050405020304" pitchFamily="18" charset="0"/>
              <a:cs typeface="Times New Roman" panose="02020603050405020304" pitchFamily="18" charset="0"/>
            </a:endParaRPr>
          </a:p>
          <a:p>
            <a:pPr marL="355600" indent="-342900">
              <a:lnSpc>
                <a:spcPct val="100000"/>
              </a:lnSpc>
              <a:spcBef>
                <a:spcPts val="994"/>
              </a:spcBef>
              <a:buFont typeface="Arial MT"/>
              <a:buChar char="•"/>
              <a:tabLst>
                <a:tab pos="355600" algn="l"/>
              </a:tabLst>
            </a:pPr>
            <a:r>
              <a:rPr sz="2800" dirty="0">
                <a:latin typeface="Times New Roman" panose="02020603050405020304" pitchFamily="18" charset="0"/>
                <a:cs typeface="Times New Roman" panose="02020603050405020304" pitchFamily="18" charset="0"/>
              </a:rPr>
              <a:t>Design</a:t>
            </a:r>
            <a:r>
              <a:rPr sz="2800" spc="-12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Requirements</a:t>
            </a:r>
            <a:endParaRPr sz="2800" dirty="0">
              <a:latin typeface="Times New Roman" panose="02020603050405020304" pitchFamily="18" charset="0"/>
              <a:cs typeface="Times New Roman" panose="02020603050405020304" pitchFamily="18" charset="0"/>
            </a:endParaRPr>
          </a:p>
          <a:p>
            <a:pPr marL="355600" indent="-342900">
              <a:lnSpc>
                <a:spcPct val="100000"/>
              </a:lnSpc>
              <a:spcBef>
                <a:spcPts val="994"/>
              </a:spcBef>
              <a:buFont typeface="Arial MT"/>
              <a:buChar char="•"/>
              <a:tabLst>
                <a:tab pos="355600" algn="l"/>
              </a:tabLst>
            </a:pPr>
            <a:r>
              <a:rPr sz="2800" spc="-10" dirty="0">
                <a:latin typeface="Times New Roman" panose="02020603050405020304" pitchFamily="18" charset="0"/>
                <a:cs typeface="Times New Roman" panose="02020603050405020304" pitchFamily="18" charset="0"/>
              </a:rPr>
              <a:t>Solutions</a:t>
            </a:r>
            <a:endParaRPr sz="2800" dirty="0">
              <a:latin typeface="Times New Roman" panose="02020603050405020304" pitchFamily="18" charset="0"/>
              <a:cs typeface="Times New Roman" panose="02020603050405020304" pitchFamily="18" charset="0"/>
            </a:endParaRPr>
          </a:p>
          <a:p>
            <a:pPr marL="355600" indent="-342900">
              <a:lnSpc>
                <a:spcPct val="100000"/>
              </a:lnSpc>
              <a:spcBef>
                <a:spcPts val="1010"/>
              </a:spcBef>
              <a:buFont typeface="Arial MT"/>
              <a:buChar char="•"/>
              <a:tabLst>
                <a:tab pos="355600" algn="l"/>
              </a:tabLst>
            </a:pPr>
            <a:r>
              <a:rPr sz="2800" spc="-120" dirty="0">
                <a:latin typeface="Times New Roman" panose="02020603050405020304" pitchFamily="18" charset="0"/>
                <a:cs typeface="Times New Roman" panose="02020603050405020304" pitchFamily="18" charset="0"/>
              </a:rPr>
              <a:t>Testing</a:t>
            </a:r>
            <a:r>
              <a:rPr sz="2800" spc="-24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and</a:t>
            </a:r>
            <a:r>
              <a:rPr sz="2800" spc="-24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Demonstration</a:t>
            </a:r>
            <a:endParaRPr sz="2800" dirty="0">
              <a:latin typeface="Times New Roman" panose="02020603050405020304" pitchFamily="18" charset="0"/>
              <a:cs typeface="Times New Roman" panose="02020603050405020304" pitchFamily="18" charset="0"/>
            </a:endParaRPr>
          </a:p>
          <a:p>
            <a:pPr marL="355600" indent="-342900">
              <a:lnSpc>
                <a:spcPct val="100000"/>
              </a:lnSpc>
              <a:spcBef>
                <a:spcPts val="994"/>
              </a:spcBef>
              <a:buFont typeface="Arial MT"/>
              <a:buChar char="•"/>
              <a:tabLst>
                <a:tab pos="355600" algn="l"/>
              </a:tabLst>
            </a:pPr>
            <a:r>
              <a:rPr sz="2800" spc="-114" dirty="0">
                <a:latin typeface="Times New Roman" panose="02020603050405020304" pitchFamily="18" charset="0"/>
                <a:cs typeface="Times New Roman" panose="02020603050405020304" pitchFamily="18" charset="0"/>
              </a:rPr>
              <a:t>Project</a:t>
            </a:r>
            <a:r>
              <a:rPr sz="2800" spc="-2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Management</a:t>
            </a:r>
            <a:endParaRPr sz="2800" dirty="0">
              <a:latin typeface="Times New Roman" panose="02020603050405020304" pitchFamily="18" charset="0"/>
              <a:cs typeface="Times New Roman" panose="02020603050405020304" pitchFamily="18" charset="0"/>
            </a:endParaRPr>
          </a:p>
          <a:p>
            <a:pPr marL="355600" indent="-342900">
              <a:lnSpc>
                <a:spcPct val="100000"/>
              </a:lnSpc>
              <a:spcBef>
                <a:spcPts val="1000"/>
              </a:spcBef>
              <a:buFont typeface="Arial MT"/>
              <a:buChar char="•"/>
              <a:tabLst>
                <a:tab pos="355600" algn="l"/>
              </a:tabLst>
            </a:pPr>
            <a:r>
              <a:rPr sz="2800" dirty="0">
                <a:latin typeface="Times New Roman" panose="02020603050405020304" pitchFamily="18" charset="0"/>
                <a:cs typeface="Times New Roman" panose="02020603050405020304" pitchFamily="18" charset="0"/>
              </a:rPr>
              <a:t>Conclusion</a:t>
            </a:r>
            <a:r>
              <a:rPr sz="2800" spc="-120"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and</a:t>
            </a:r>
            <a:r>
              <a:rPr sz="2800" spc="-114" dirty="0">
                <a:latin typeface="Times New Roman" panose="02020603050405020304" pitchFamily="18" charset="0"/>
                <a:cs typeface="Times New Roman" panose="02020603050405020304" pitchFamily="18" charset="0"/>
              </a:rPr>
              <a:t> </a:t>
            </a:r>
            <a:r>
              <a:rPr sz="2800" spc="-85" dirty="0">
                <a:latin typeface="Times New Roman" panose="02020603050405020304" pitchFamily="18" charset="0"/>
                <a:cs typeface="Times New Roman" panose="02020603050405020304" pitchFamily="18" charset="0"/>
              </a:rPr>
              <a:t>Future</a:t>
            </a:r>
            <a:r>
              <a:rPr sz="2800" spc="-135" dirty="0">
                <a:latin typeface="Times New Roman" panose="02020603050405020304" pitchFamily="18" charset="0"/>
                <a:cs typeface="Times New Roman" panose="02020603050405020304" pitchFamily="18" charset="0"/>
              </a:rPr>
              <a:t> </a:t>
            </a:r>
            <a:r>
              <a:rPr sz="2800" spc="45" dirty="0">
                <a:latin typeface="Times New Roman" panose="02020603050405020304" pitchFamily="18" charset="0"/>
                <a:cs typeface="Times New Roman" panose="02020603050405020304" pitchFamily="18" charset="0"/>
              </a:rPr>
              <a:t>Scope</a:t>
            </a:r>
            <a:endParaRPr sz="2800" dirty="0">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916939" y="610615"/>
            <a:ext cx="2258060" cy="848360"/>
          </a:xfrm>
          <a:prstGeom prst="rect">
            <a:avLst/>
          </a:prstGeom>
        </p:spPr>
        <p:txBody>
          <a:bodyPr vert="horz" wrap="square" lIns="0" tIns="12700" rIns="0" bIns="0" rtlCol="0">
            <a:spAutoFit/>
          </a:bodyPr>
          <a:lstStyle/>
          <a:p>
            <a:pPr marL="12700">
              <a:lnSpc>
                <a:spcPct val="100000"/>
              </a:lnSpc>
              <a:spcBef>
                <a:spcPts val="100"/>
              </a:spcBef>
            </a:pPr>
            <a:r>
              <a:rPr sz="5400" spc="-10" dirty="0">
                <a:latin typeface="Times New Roman" panose="02020603050405020304" pitchFamily="18" charset="0"/>
                <a:cs typeface="Times New Roman" panose="02020603050405020304" pitchFamily="18" charset="0"/>
              </a:rPr>
              <a:t>Agenda</a:t>
            </a:r>
            <a:endParaRPr sz="5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70" dirty="0">
                <a:latin typeface="Times New Roman" panose="02020603050405020304" pitchFamily="18" charset="0"/>
                <a:cs typeface="Times New Roman" panose="02020603050405020304" pitchFamily="18" charset="0"/>
              </a:rPr>
              <a:t>Introduction</a:t>
            </a:r>
          </a:p>
        </p:txBody>
      </p:sp>
      <p:sp>
        <p:nvSpPr>
          <p:cNvPr id="3" name="object 3"/>
          <p:cNvSpPr txBox="1"/>
          <p:nvPr/>
        </p:nvSpPr>
        <p:spPr>
          <a:xfrm>
            <a:off x="746861" y="1255007"/>
            <a:ext cx="10606939" cy="4840993"/>
          </a:xfrm>
          <a:prstGeom prst="rect">
            <a:avLst/>
          </a:prstGeom>
        </p:spPr>
        <p:txBody>
          <a:bodyPr vert="horz" wrap="square" lIns="0" tIns="13335" rIns="0" bIns="0" rtlCol="0">
            <a:spAutoFit/>
          </a:bodyPr>
          <a:lstStyle/>
          <a:p>
            <a:pPr marL="12700" marR="5080">
              <a:lnSpc>
                <a:spcPct val="100000"/>
              </a:lnSpc>
              <a:spcBef>
                <a:spcPts val="105"/>
              </a:spcBef>
            </a:pPr>
            <a:r>
              <a:rPr lang="en-US" sz="2000" spc="-45" dirty="0">
                <a:latin typeface="Times New Roman" panose="02020603050405020304" pitchFamily="18" charset="0"/>
                <a:cs typeface="Times New Roman" panose="02020603050405020304" pitchFamily="18" charset="0"/>
              </a:rPr>
              <a:t>This project focuses on designing and developing a Recipe Management System, a Java-based desktop application that allows users to create, manage, and search their personal recipes.</a:t>
            </a:r>
          </a:p>
          <a:p>
            <a:pPr marL="12700" marR="5080">
              <a:lnSpc>
                <a:spcPct val="100000"/>
              </a:lnSpc>
              <a:spcBef>
                <a:spcPts val="105"/>
              </a:spcBef>
            </a:pPr>
            <a:r>
              <a:rPr lang="en-US" sz="2000" spc="-45" dirty="0">
                <a:latin typeface="Times New Roman" panose="02020603050405020304" pitchFamily="18" charset="0"/>
                <a:cs typeface="Times New Roman" panose="02020603050405020304" pitchFamily="18" charset="0"/>
              </a:rPr>
              <a:t>We aim to simplify the process of storing and accessing culinary information with mindfulness of a user-friendly experience. In traditional alternatives, there is a lack of organization and limited accessible tools for individuals who enjoy cooking and want to manage their recipes. Existing solutions are often either overly complicated or too limited in functionality. We wish to modernize the experience to be convenient and approachable.</a:t>
            </a:r>
          </a:p>
          <a:p>
            <a:pPr marL="12700" marR="5080">
              <a:lnSpc>
                <a:spcPct val="100000"/>
              </a:lnSpc>
              <a:spcBef>
                <a:spcPts val="105"/>
              </a:spcBef>
            </a:pPr>
            <a:endParaRPr sz="2000" dirty="0">
              <a:latin typeface="Times New Roman" panose="02020603050405020304" pitchFamily="18" charset="0"/>
              <a:cs typeface="Times New Roman" panose="02020603050405020304" pitchFamily="18" charset="0"/>
            </a:endParaRPr>
          </a:p>
          <a:p>
            <a:pPr marL="12700">
              <a:lnSpc>
                <a:spcPct val="100000"/>
              </a:lnSpc>
              <a:spcBef>
                <a:spcPts val="5"/>
              </a:spcBef>
            </a:pPr>
            <a:r>
              <a:rPr sz="2000" b="1" spc="-10" dirty="0">
                <a:latin typeface="Times New Roman" panose="02020603050405020304" pitchFamily="18" charset="0"/>
                <a:cs typeface="Times New Roman" panose="02020603050405020304" pitchFamily="18" charset="0"/>
              </a:rPr>
              <a:t>Rationale:</a:t>
            </a:r>
            <a:endParaRPr sz="2000" dirty="0">
              <a:latin typeface="Times New Roman" panose="02020603050405020304" pitchFamily="18" charset="0"/>
              <a:cs typeface="Times New Roman" panose="02020603050405020304" pitchFamily="18" charset="0"/>
            </a:endParaRPr>
          </a:p>
          <a:p>
            <a:pPr marL="299085" marR="530860" indent="-287020">
              <a:lnSpc>
                <a:spcPct val="100000"/>
              </a:lnSpc>
              <a:buFont typeface="Arial MT"/>
              <a:buChar char="•"/>
              <a:tabLst>
                <a:tab pos="299085" algn="l"/>
              </a:tabLst>
            </a:pPr>
            <a:r>
              <a:rPr lang="en-US" sz="2000" spc="-80" dirty="0">
                <a:latin typeface="Times New Roman" panose="02020603050405020304" pitchFamily="18" charset="0"/>
                <a:cs typeface="Times New Roman" panose="02020603050405020304" pitchFamily="18" charset="0"/>
              </a:rPr>
              <a:t>The need for this project became clear after observing the difficulties faced by home cooks and hobbyists in managing recipes effectively. </a:t>
            </a:r>
          </a:p>
          <a:p>
            <a:pPr marL="299085" marR="530860" indent="-287020">
              <a:lnSpc>
                <a:spcPct val="100000"/>
              </a:lnSpc>
              <a:buFont typeface="Arial MT"/>
              <a:buChar char="•"/>
              <a:tabLst>
                <a:tab pos="299085" algn="l"/>
              </a:tabLst>
            </a:pPr>
            <a:r>
              <a:rPr lang="en-US" sz="2000" spc="-80" dirty="0">
                <a:latin typeface="Times New Roman" panose="02020603050405020304" pitchFamily="18" charset="0"/>
                <a:cs typeface="Times New Roman" panose="02020603050405020304" pitchFamily="18" charset="0"/>
              </a:rPr>
              <a:t>Paper-based systems are prone to damage and disorganization, while online platforms often come with distractions or require internet access. </a:t>
            </a:r>
          </a:p>
          <a:p>
            <a:pPr marL="299085" marR="530860" indent="-287020">
              <a:lnSpc>
                <a:spcPct val="100000"/>
              </a:lnSpc>
              <a:buFont typeface="Arial MT"/>
              <a:buChar char="•"/>
              <a:tabLst>
                <a:tab pos="299085" algn="l"/>
              </a:tabLst>
            </a:pPr>
            <a:r>
              <a:rPr lang="en-US" sz="2000" spc="-80" dirty="0">
                <a:latin typeface="Times New Roman" panose="02020603050405020304" pitchFamily="18" charset="0"/>
                <a:cs typeface="Times New Roman" panose="02020603050405020304" pitchFamily="18" charset="0"/>
              </a:rPr>
              <a:t>Our proposed Recipe Management System addresses these issues by offering a simple, efficient, and accessible way to store and retrieve recipes, without unnecessary complications.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65" dirty="0"/>
              <a:t>Problem</a:t>
            </a:r>
            <a:r>
              <a:rPr spc="-409" dirty="0"/>
              <a:t> </a:t>
            </a:r>
            <a:r>
              <a:rPr spc="-75" dirty="0"/>
              <a:t>Definition</a:t>
            </a:r>
          </a:p>
        </p:txBody>
      </p:sp>
      <p:sp>
        <p:nvSpPr>
          <p:cNvPr id="3" name="object 3"/>
          <p:cNvSpPr txBox="1"/>
          <p:nvPr/>
        </p:nvSpPr>
        <p:spPr>
          <a:xfrm>
            <a:off x="868476" y="1270254"/>
            <a:ext cx="10373360" cy="4386907"/>
          </a:xfrm>
          <a:prstGeom prst="rect">
            <a:avLst/>
          </a:prstGeom>
        </p:spPr>
        <p:txBody>
          <a:bodyPr vert="horz" wrap="square" lIns="0" tIns="149860" rIns="0" bIns="0" rtlCol="0">
            <a:spAutoFit/>
          </a:bodyPr>
          <a:lstStyle/>
          <a:p>
            <a:pPr marL="12700">
              <a:lnSpc>
                <a:spcPct val="100000"/>
              </a:lnSpc>
              <a:spcBef>
                <a:spcPts val="1180"/>
              </a:spcBef>
            </a:pPr>
            <a:r>
              <a:rPr sz="2000" b="1" spc="65" dirty="0">
                <a:uFill>
                  <a:solidFill>
                    <a:srgbClr val="000000"/>
                  </a:solidFill>
                </a:uFill>
                <a:latin typeface="Times New Roman" panose="02020603050405020304" pitchFamily="18" charset="0"/>
                <a:cs typeface="Times New Roman" panose="02020603050405020304" pitchFamily="18" charset="0"/>
              </a:rPr>
              <a:t>Issues</a:t>
            </a:r>
            <a:r>
              <a:rPr sz="2000" b="1" spc="-145" dirty="0">
                <a:uFill>
                  <a:solidFill>
                    <a:srgbClr val="000000"/>
                  </a:solidFill>
                </a:uFill>
                <a:latin typeface="Times New Roman" panose="02020603050405020304" pitchFamily="18" charset="0"/>
                <a:cs typeface="Times New Roman" panose="02020603050405020304" pitchFamily="18" charset="0"/>
              </a:rPr>
              <a:t> </a:t>
            </a:r>
            <a:r>
              <a:rPr sz="2000" b="1" spc="-65" dirty="0">
                <a:uFill>
                  <a:solidFill>
                    <a:srgbClr val="000000"/>
                  </a:solidFill>
                </a:uFill>
                <a:latin typeface="Times New Roman" panose="02020603050405020304" pitchFamily="18" charset="0"/>
                <a:cs typeface="Times New Roman" panose="02020603050405020304" pitchFamily="18" charset="0"/>
              </a:rPr>
              <a:t>with</a:t>
            </a:r>
            <a:r>
              <a:rPr sz="2000" b="1" spc="-130" dirty="0">
                <a:uFill>
                  <a:solidFill>
                    <a:srgbClr val="000000"/>
                  </a:solidFill>
                </a:uFill>
                <a:latin typeface="Times New Roman" panose="02020603050405020304" pitchFamily="18" charset="0"/>
                <a:cs typeface="Times New Roman" panose="02020603050405020304" pitchFamily="18" charset="0"/>
              </a:rPr>
              <a:t> </a:t>
            </a:r>
            <a:r>
              <a:rPr sz="2000" b="1" spc="-60" dirty="0">
                <a:uFill>
                  <a:solidFill>
                    <a:srgbClr val="000000"/>
                  </a:solidFill>
                </a:uFill>
                <a:latin typeface="Times New Roman" panose="02020603050405020304" pitchFamily="18" charset="0"/>
                <a:cs typeface="Times New Roman" panose="02020603050405020304" pitchFamily="18" charset="0"/>
              </a:rPr>
              <a:t>Traditional</a:t>
            </a:r>
            <a:r>
              <a:rPr sz="2000" b="1" spc="-155" dirty="0">
                <a:uFill>
                  <a:solidFill>
                    <a:srgbClr val="000000"/>
                  </a:solidFill>
                </a:uFill>
                <a:latin typeface="Times New Roman" panose="02020603050405020304" pitchFamily="18" charset="0"/>
                <a:cs typeface="Times New Roman" panose="02020603050405020304" pitchFamily="18" charset="0"/>
              </a:rPr>
              <a:t> </a:t>
            </a:r>
            <a:r>
              <a:rPr sz="2000" b="1" spc="-10" dirty="0">
                <a:uFill>
                  <a:solidFill>
                    <a:srgbClr val="000000"/>
                  </a:solidFill>
                </a:uFill>
                <a:latin typeface="Times New Roman" panose="02020603050405020304" pitchFamily="18" charset="0"/>
                <a:cs typeface="Times New Roman" panose="02020603050405020304" pitchFamily="18" charset="0"/>
              </a:rPr>
              <a:t>Methods:</a:t>
            </a:r>
            <a:endParaRPr sz="2000" b="1" dirty="0">
              <a:latin typeface="Times New Roman" panose="02020603050405020304" pitchFamily="18" charset="0"/>
              <a:cs typeface="Times New Roman" panose="02020603050405020304" pitchFamily="18" charset="0"/>
            </a:endParaRPr>
          </a:p>
          <a:p>
            <a:pPr marL="355600" marR="5080" indent="-342900">
              <a:lnSpc>
                <a:spcPct val="150000"/>
              </a:lnSpc>
              <a:buFont typeface="+mj-lt"/>
              <a:buAutoNum type="arabicPeriod"/>
              <a:tabLst>
                <a:tab pos="247015" algn="l"/>
              </a:tabLst>
            </a:pPr>
            <a:r>
              <a:rPr lang="en-US" sz="2000" i="1" spc="-40" dirty="0">
                <a:latin typeface="Times New Roman" panose="02020603050405020304" pitchFamily="18" charset="0"/>
                <a:cs typeface="Times New Roman" panose="02020603050405020304" pitchFamily="18" charset="0"/>
              </a:rPr>
              <a:t>Lack of Centralized Storage</a:t>
            </a:r>
          </a:p>
          <a:p>
            <a:pPr marL="355600" marR="5080" indent="-342900">
              <a:lnSpc>
                <a:spcPct val="150000"/>
              </a:lnSpc>
              <a:buFont typeface="+mj-lt"/>
              <a:buAutoNum type="arabicPeriod"/>
              <a:tabLst>
                <a:tab pos="247015" algn="l"/>
              </a:tabLst>
            </a:pPr>
            <a:r>
              <a:rPr lang="en-US" sz="2000" i="1" spc="-40" dirty="0">
                <a:latin typeface="Times New Roman" panose="02020603050405020304" pitchFamily="18" charset="0"/>
                <a:cs typeface="Times New Roman" panose="02020603050405020304" pitchFamily="18" charset="0"/>
              </a:rPr>
              <a:t>Complexity of Existing Platforms</a:t>
            </a:r>
          </a:p>
          <a:p>
            <a:pPr marL="355600" marR="5080" indent="-342900">
              <a:lnSpc>
                <a:spcPct val="150000"/>
              </a:lnSpc>
              <a:buFont typeface="+mj-lt"/>
              <a:buAutoNum type="arabicPeriod"/>
              <a:tabLst>
                <a:tab pos="247015" algn="l"/>
              </a:tabLst>
            </a:pPr>
            <a:r>
              <a:rPr lang="en-US" sz="2000" i="1" spc="-40" dirty="0">
                <a:latin typeface="Times New Roman" panose="02020603050405020304" pitchFamily="18" charset="0"/>
                <a:cs typeface="Times New Roman" panose="02020603050405020304" pitchFamily="18" charset="0"/>
              </a:rPr>
              <a:t>Limited Customization Options</a:t>
            </a:r>
            <a:endParaRPr sz="2000" i="1" dirty="0">
              <a:latin typeface="Times New Roman" panose="02020603050405020304" pitchFamily="18" charset="0"/>
              <a:cs typeface="Times New Roman" panose="02020603050405020304" pitchFamily="18" charset="0"/>
            </a:endParaRPr>
          </a:p>
          <a:p>
            <a:pPr>
              <a:lnSpc>
                <a:spcPct val="100000"/>
              </a:lnSpc>
              <a:spcBef>
                <a:spcPts val="140"/>
              </a:spcBef>
              <a:buFont typeface="Trebuchet MS"/>
              <a:buAutoNum type="arabicPeriod" startAt="3"/>
            </a:pPr>
            <a:endParaRPr sz="1800" dirty="0">
              <a:latin typeface="Times New Roman" panose="02020603050405020304" pitchFamily="18" charset="0"/>
              <a:cs typeface="Times New Roman" panose="02020603050405020304" pitchFamily="18" charset="0"/>
            </a:endParaRPr>
          </a:p>
          <a:p>
            <a:pPr marL="12700">
              <a:spcBef>
                <a:spcPts val="1180"/>
              </a:spcBef>
            </a:pPr>
            <a:r>
              <a:rPr sz="2000" b="1" spc="65" dirty="0">
                <a:uFill>
                  <a:solidFill>
                    <a:srgbClr val="000000"/>
                  </a:solidFill>
                </a:uFill>
                <a:latin typeface="Times New Roman" panose="02020603050405020304" pitchFamily="18" charset="0"/>
                <a:cs typeface="Times New Roman" panose="02020603050405020304" pitchFamily="18" charset="0"/>
              </a:rPr>
              <a:t>Benefits of a Digital Solution:</a:t>
            </a:r>
            <a:endParaRPr lang="en-US" sz="2000" b="1" spc="65" dirty="0">
              <a:uFill>
                <a:solidFill>
                  <a:srgbClr val="000000"/>
                </a:solidFill>
              </a:uFill>
              <a:latin typeface="Times New Roman" panose="02020603050405020304" pitchFamily="18" charset="0"/>
              <a:cs typeface="Times New Roman" panose="02020603050405020304" pitchFamily="18" charset="0"/>
            </a:endParaRPr>
          </a:p>
          <a:p>
            <a:pPr marL="355600" marR="5080" indent="-342900">
              <a:lnSpc>
                <a:spcPct val="150000"/>
              </a:lnSpc>
              <a:spcBef>
                <a:spcPts val="1180"/>
              </a:spcBef>
              <a:buFont typeface="+mj-lt"/>
              <a:buAutoNum type="arabicPeriod"/>
              <a:tabLst>
                <a:tab pos="247015" algn="l"/>
              </a:tabLst>
            </a:pPr>
            <a:r>
              <a:rPr lang="en-US" sz="2000" i="1" spc="-40" dirty="0">
                <a:latin typeface="Times New Roman" panose="02020603050405020304" pitchFamily="18" charset="0"/>
                <a:cs typeface="Times New Roman" panose="02020603050405020304" pitchFamily="18" charset="0"/>
              </a:rPr>
              <a:t>Streamlined Organization</a:t>
            </a:r>
          </a:p>
          <a:p>
            <a:pPr marL="355600" marR="5080" indent="-342900">
              <a:lnSpc>
                <a:spcPct val="150000"/>
              </a:lnSpc>
              <a:spcBef>
                <a:spcPts val="1180"/>
              </a:spcBef>
              <a:buFont typeface="+mj-lt"/>
              <a:buAutoNum type="arabicPeriod"/>
              <a:tabLst>
                <a:tab pos="247015" algn="l"/>
              </a:tabLst>
            </a:pPr>
            <a:r>
              <a:rPr lang="en-US" sz="2000" i="1" spc="-40" dirty="0">
                <a:latin typeface="Times New Roman" panose="02020603050405020304" pitchFamily="18" charset="0"/>
                <a:cs typeface="Times New Roman" panose="02020603050405020304" pitchFamily="18" charset="0"/>
              </a:rPr>
              <a:t>Intuitive User Experience</a:t>
            </a:r>
          </a:p>
          <a:p>
            <a:pPr marL="355600" marR="5080" indent="-342900">
              <a:lnSpc>
                <a:spcPct val="150000"/>
              </a:lnSpc>
              <a:spcBef>
                <a:spcPts val="1180"/>
              </a:spcBef>
              <a:buFont typeface="+mj-lt"/>
              <a:buAutoNum type="arabicPeriod"/>
              <a:tabLst>
                <a:tab pos="247015" algn="l"/>
              </a:tabLst>
            </a:pPr>
            <a:r>
              <a:rPr lang="en-US" sz="2000" i="1" spc="-40" dirty="0">
                <a:latin typeface="Times New Roman" panose="02020603050405020304" pitchFamily="18" charset="0"/>
                <a:cs typeface="Times New Roman" panose="02020603050405020304" pitchFamily="18" charset="0"/>
              </a:rPr>
              <a:t>Offline Functionality</a:t>
            </a:r>
            <a:endParaRPr sz="2000" i="1" spc="-4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0715" y="446406"/>
            <a:ext cx="8427085" cy="696594"/>
          </a:xfrm>
          <a:prstGeom prst="rect">
            <a:avLst/>
          </a:prstGeom>
        </p:spPr>
        <p:txBody>
          <a:bodyPr vert="horz" wrap="square" lIns="0" tIns="13335" rIns="0" bIns="0" rtlCol="0">
            <a:spAutoFit/>
          </a:bodyPr>
          <a:lstStyle/>
          <a:p>
            <a:pPr marL="12700">
              <a:lnSpc>
                <a:spcPct val="100000"/>
              </a:lnSpc>
              <a:spcBef>
                <a:spcPts val="105"/>
              </a:spcBef>
            </a:pPr>
            <a:r>
              <a:rPr dirty="0"/>
              <a:t>Design</a:t>
            </a:r>
            <a:r>
              <a:rPr spc="-325" dirty="0"/>
              <a:t> </a:t>
            </a:r>
            <a:r>
              <a:rPr spc="-55" dirty="0"/>
              <a:t>Requirements</a:t>
            </a:r>
            <a:r>
              <a:rPr spc="-330" dirty="0"/>
              <a:t> </a:t>
            </a:r>
            <a:r>
              <a:rPr spc="-135" dirty="0"/>
              <a:t>-</a:t>
            </a:r>
            <a:r>
              <a:rPr spc="-310" dirty="0"/>
              <a:t> </a:t>
            </a:r>
            <a:r>
              <a:rPr spc="-10" dirty="0"/>
              <a:t>Functions</a:t>
            </a:r>
          </a:p>
        </p:txBody>
      </p:sp>
      <p:sp>
        <p:nvSpPr>
          <p:cNvPr id="3" name="object 3"/>
          <p:cNvSpPr txBox="1"/>
          <p:nvPr/>
        </p:nvSpPr>
        <p:spPr>
          <a:xfrm>
            <a:off x="640715" y="1143000"/>
            <a:ext cx="9997339" cy="4113306"/>
          </a:xfrm>
          <a:prstGeom prst="rect">
            <a:avLst/>
          </a:prstGeom>
        </p:spPr>
        <p:txBody>
          <a:bodyPr vert="horz" wrap="square" lIns="0" tIns="85725" rIns="0" bIns="0" rtlCol="0">
            <a:spAutoFit/>
          </a:bodyPr>
          <a:lstStyle/>
          <a:p>
            <a:pPr marL="354965" marR="539750" indent="-342900">
              <a:spcBef>
                <a:spcPts val="1010"/>
              </a:spcBef>
              <a:buClr>
                <a:srgbClr val="FFC529"/>
              </a:buClr>
              <a:buFont typeface="Arial MT"/>
              <a:buChar char="•"/>
              <a:tabLst>
                <a:tab pos="354965" algn="l"/>
              </a:tabLst>
            </a:pPr>
            <a:r>
              <a:rPr lang="en-US" sz="2000" b="1" spc="-85" dirty="0">
                <a:solidFill>
                  <a:srgbClr val="1F2228"/>
                </a:solidFill>
                <a:latin typeface="Times New Roman" panose="02020603050405020304" pitchFamily="18" charset="0"/>
                <a:cs typeface="Times New Roman" panose="02020603050405020304" pitchFamily="18" charset="0"/>
              </a:rPr>
              <a:t>Add Recipes: </a:t>
            </a:r>
            <a:r>
              <a:rPr lang="en-US" sz="2000" spc="-85" dirty="0">
                <a:solidFill>
                  <a:srgbClr val="1F2228"/>
                </a:solidFill>
                <a:latin typeface="Times New Roman" panose="02020603050405020304" pitchFamily="18" charset="0"/>
                <a:cs typeface="Times New Roman" panose="02020603050405020304" pitchFamily="18" charset="0"/>
              </a:rPr>
              <a:t>Allows users to input recipe details (title, ingredients, steps, categories, and author) and save them to the local database.</a:t>
            </a:r>
          </a:p>
          <a:p>
            <a:pPr marL="354965" marR="539750" indent="-342900">
              <a:spcBef>
                <a:spcPts val="1010"/>
              </a:spcBef>
              <a:buClr>
                <a:srgbClr val="FFC529"/>
              </a:buClr>
              <a:buFont typeface="Arial MT"/>
              <a:buChar char="•"/>
              <a:tabLst>
                <a:tab pos="354965" algn="l"/>
              </a:tabLst>
            </a:pPr>
            <a:r>
              <a:rPr lang="en-US" sz="2000" b="1" spc="-85" dirty="0">
                <a:solidFill>
                  <a:srgbClr val="1F2228"/>
                </a:solidFill>
                <a:latin typeface="Times New Roman" panose="02020603050405020304" pitchFamily="18" charset="0"/>
                <a:cs typeface="Times New Roman" panose="02020603050405020304" pitchFamily="18" charset="0"/>
              </a:rPr>
              <a:t>View Recipes: </a:t>
            </a:r>
            <a:r>
              <a:rPr lang="en-US" sz="2000" spc="-85" dirty="0">
                <a:solidFill>
                  <a:srgbClr val="1F2228"/>
                </a:solidFill>
                <a:latin typeface="Times New Roman" panose="02020603050405020304" pitchFamily="18" charset="0"/>
                <a:cs typeface="Times New Roman" panose="02020603050405020304" pitchFamily="18" charset="0"/>
              </a:rPr>
              <a:t>Displays a list of all stored recipes with options to view details like ingredients, steps, and categories.</a:t>
            </a:r>
          </a:p>
          <a:p>
            <a:pPr marL="354965" marR="539750" indent="-342900">
              <a:spcBef>
                <a:spcPts val="1010"/>
              </a:spcBef>
              <a:buClr>
                <a:srgbClr val="FFC529"/>
              </a:buClr>
              <a:buFont typeface="Arial MT"/>
              <a:buChar char="•"/>
              <a:tabLst>
                <a:tab pos="354965" algn="l"/>
              </a:tabLst>
            </a:pPr>
            <a:r>
              <a:rPr lang="en-US" sz="2000" b="1" spc="-85" dirty="0">
                <a:solidFill>
                  <a:srgbClr val="1F2228"/>
                </a:solidFill>
                <a:latin typeface="Times New Roman" panose="02020603050405020304" pitchFamily="18" charset="0"/>
                <a:cs typeface="Times New Roman" panose="02020603050405020304" pitchFamily="18" charset="0"/>
              </a:rPr>
              <a:t>Delete Recipes:</a:t>
            </a:r>
            <a:r>
              <a:rPr lang="en-US" sz="2000" spc="-85" dirty="0">
                <a:solidFill>
                  <a:srgbClr val="1F2228"/>
                </a:solidFill>
                <a:latin typeface="Times New Roman" panose="02020603050405020304" pitchFamily="18" charset="0"/>
                <a:cs typeface="Times New Roman" panose="02020603050405020304" pitchFamily="18" charset="0"/>
              </a:rPr>
              <a:t> Enables users to remove unwanted recipes from the local database permanently.</a:t>
            </a:r>
          </a:p>
          <a:p>
            <a:pPr marL="354965" marR="539750" indent="-342900">
              <a:spcBef>
                <a:spcPts val="1010"/>
              </a:spcBef>
              <a:buClr>
                <a:srgbClr val="FFC529"/>
              </a:buClr>
              <a:buFont typeface="Arial MT"/>
              <a:buChar char="•"/>
              <a:tabLst>
                <a:tab pos="354965" algn="l"/>
              </a:tabLst>
            </a:pPr>
            <a:r>
              <a:rPr lang="en-US" sz="2000" b="1" spc="-85" dirty="0">
                <a:solidFill>
                  <a:srgbClr val="1F2228"/>
                </a:solidFill>
                <a:latin typeface="Times New Roman" panose="02020603050405020304" pitchFamily="18" charset="0"/>
                <a:cs typeface="Times New Roman" panose="02020603050405020304" pitchFamily="18" charset="0"/>
              </a:rPr>
              <a:t>Search/Filter Recipes by Category: </a:t>
            </a:r>
            <a:r>
              <a:rPr lang="en-US" sz="2000" spc="-85" dirty="0">
                <a:solidFill>
                  <a:srgbClr val="1F2228"/>
                </a:solidFill>
                <a:latin typeface="Times New Roman" panose="02020603050405020304" pitchFamily="18" charset="0"/>
                <a:cs typeface="Times New Roman" panose="02020603050405020304" pitchFamily="18" charset="0"/>
              </a:rPr>
              <a:t>Provides search functionality and filtering based on recipe categories (e.g., breakfast, dessert) for quick access.</a:t>
            </a:r>
          </a:p>
          <a:p>
            <a:pPr marL="354965" marR="539750" indent="-342900">
              <a:spcBef>
                <a:spcPts val="1010"/>
              </a:spcBef>
              <a:buClr>
                <a:srgbClr val="FFC529"/>
              </a:buClr>
              <a:buFont typeface="Arial MT"/>
              <a:buChar char="•"/>
              <a:tabLst>
                <a:tab pos="354965" algn="l"/>
              </a:tabLst>
            </a:pPr>
            <a:r>
              <a:rPr lang="en-US" sz="2000" b="1" spc="-85" dirty="0">
                <a:solidFill>
                  <a:srgbClr val="1F2228"/>
                </a:solidFill>
                <a:latin typeface="Times New Roman" panose="02020603050405020304" pitchFamily="18" charset="0"/>
                <a:cs typeface="Times New Roman" panose="02020603050405020304" pitchFamily="18" charset="0"/>
              </a:rPr>
              <a:t>Export &amp; Import Recipes (CSV, PDF): </a:t>
            </a:r>
            <a:r>
              <a:rPr lang="en-US" sz="2000" spc="-85" dirty="0">
                <a:solidFill>
                  <a:srgbClr val="1F2228"/>
                </a:solidFill>
                <a:latin typeface="Times New Roman" panose="02020603050405020304" pitchFamily="18" charset="0"/>
                <a:cs typeface="Times New Roman" panose="02020603050405020304" pitchFamily="18" charset="0"/>
              </a:rPr>
              <a:t>Allows users to export recipes as CSV or PDF files and import recipes from compatible files for easy sharing and backup.</a:t>
            </a:r>
          </a:p>
          <a:p>
            <a:pPr marL="354965" marR="539750" indent="-342900">
              <a:spcBef>
                <a:spcPts val="1010"/>
              </a:spcBef>
              <a:buClr>
                <a:srgbClr val="FFC529"/>
              </a:buClr>
              <a:buFont typeface="Arial MT"/>
              <a:buChar char="•"/>
              <a:tabLst>
                <a:tab pos="354965" algn="l"/>
              </a:tabLst>
            </a:pPr>
            <a:r>
              <a:rPr lang="en-US" sz="2000" b="1" spc="-85" dirty="0">
                <a:solidFill>
                  <a:srgbClr val="1F2228"/>
                </a:solidFill>
                <a:latin typeface="Times New Roman" panose="02020603050405020304" pitchFamily="18" charset="0"/>
                <a:cs typeface="Times New Roman" panose="02020603050405020304" pitchFamily="18" charset="0"/>
              </a:rPr>
              <a:t>Optional Login for GUI: </a:t>
            </a:r>
            <a:r>
              <a:rPr lang="en-US" sz="2000" spc="-85" dirty="0">
                <a:solidFill>
                  <a:srgbClr val="1F2228"/>
                </a:solidFill>
                <a:latin typeface="Times New Roman" panose="02020603050405020304" pitchFamily="18" charset="0"/>
                <a:cs typeface="Times New Roman" panose="02020603050405020304" pitchFamily="18" charset="0"/>
              </a:rPr>
              <a:t>Provides a simple login screen in the GUI mode to secure access and maintain personalized recipe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Design</a:t>
            </a:r>
            <a:r>
              <a:rPr spc="-325" dirty="0"/>
              <a:t> </a:t>
            </a:r>
            <a:r>
              <a:rPr spc="-55" dirty="0"/>
              <a:t>Requirements</a:t>
            </a:r>
            <a:r>
              <a:rPr spc="-330" dirty="0"/>
              <a:t> </a:t>
            </a:r>
            <a:r>
              <a:rPr spc="-135" dirty="0"/>
              <a:t>-</a:t>
            </a:r>
            <a:r>
              <a:rPr spc="-310" dirty="0"/>
              <a:t> </a:t>
            </a:r>
            <a:r>
              <a:rPr spc="-40" dirty="0"/>
              <a:t>Objectives</a:t>
            </a:r>
          </a:p>
        </p:txBody>
      </p:sp>
      <p:sp>
        <p:nvSpPr>
          <p:cNvPr id="3" name="object 3"/>
          <p:cNvSpPr txBox="1"/>
          <p:nvPr/>
        </p:nvSpPr>
        <p:spPr>
          <a:xfrm>
            <a:off x="628294" y="1466214"/>
            <a:ext cx="10744835" cy="4168449"/>
          </a:xfrm>
          <a:prstGeom prst="rect">
            <a:avLst/>
          </a:prstGeom>
        </p:spPr>
        <p:txBody>
          <a:bodyPr vert="horz" wrap="square" lIns="0" tIns="13335" rIns="0" bIns="0" rtlCol="0">
            <a:spAutoFit/>
          </a:bodyPr>
          <a:lstStyle/>
          <a:p>
            <a:pPr marL="354965" marR="539750" indent="-342900">
              <a:lnSpc>
                <a:spcPct val="100000"/>
              </a:lnSpc>
              <a:spcBef>
                <a:spcPts val="1010"/>
              </a:spcBef>
              <a:buClr>
                <a:srgbClr val="FFC529"/>
              </a:buClr>
              <a:buFont typeface="Arial MT"/>
              <a:buChar char="•"/>
              <a:tabLst>
                <a:tab pos="354965" algn="l"/>
              </a:tabLst>
            </a:pPr>
            <a:r>
              <a:rPr sz="2000" b="1" spc="-85" dirty="0">
                <a:solidFill>
                  <a:srgbClr val="1F2228"/>
                </a:solidFill>
                <a:latin typeface="Times New Roman" panose="02020603050405020304" pitchFamily="18" charset="0"/>
                <a:cs typeface="Times New Roman" panose="02020603050405020304" pitchFamily="18" charset="0"/>
              </a:rPr>
              <a:t>User-Friendly: </a:t>
            </a:r>
            <a:r>
              <a:rPr lang="en-US" sz="2000" spc="-85" dirty="0">
                <a:solidFill>
                  <a:srgbClr val="1F2228"/>
                </a:solidFill>
                <a:latin typeface="Times New Roman" panose="02020603050405020304" pitchFamily="18" charset="0"/>
                <a:cs typeface="Times New Roman" panose="02020603050405020304" pitchFamily="18" charset="0"/>
              </a:rPr>
              <a:t>Create a simple and intuitive interface (Console &amp; GUI) for effortless recipe management.</a:t>
            </a:r>
          </a:p>
          <a:p>
            <a:pPr marL="354965" marR="539750" indent="-342900">
              <a:lnSpc>
                <a:spcPct val="100000"/>
              </a:lnSpc>
              <a:spcBef>
                <a:spcPts val="1010"/>
              </a:spcBef>
              <a:buClr>
                <a:srgbClr val="FFC529"/>
              </a:buClr>
              <a:buFont typeface="Arial MT"/>
              <a:buChar char="•"/>
              <a:tabLst>
                <a:tab pos="354965" algn="l"/>
              </a:tabLst>
            </a:pPr>
            <a:r>
              <a:rPr lang="en-US" altLang="en-US" sz="2000" b="1" spc="-85" dirty="0">
                <a:solidFill>
                  <a:srgbClr val="1F2228"/>
                </a:solidFill>
                <a:latin typeface="Times New Roman" panose="02020603050405020304" pitchFamily="18" charset="0"/>
                <a:cs typeface="Times New Roman" panose="02020603050405020304" pitchFamily="18" charset="0"/>
              </a:rPr>
              <a:t>Offline Functionality:</a:t>
            </a:r>
            <a:r>
              <a:rPr lang="en-US" altLang="en-US" sz="2000" spc="-85" dirty="0">
                <a:solidFill>
                  <a:srgbClr val="1F2228"/>
                </a:solidFill>
                <a:latin typeface="Times New Roman" panose="02020603050405020304" pitchFamily="18" charset="0"/>
                <a:cs typeface="Times New Roman" panose="02020603050405020304" pitchFamily="18" charset="0"/>
              </a:rPr>
              <a:t> Ensure the app works completely offline without dependency on cloud services.</a:t>
            </a:r>
          </a:p>
          <a:p>
            <a:pPr marL="354965" marR="539750" indent="-342900">
              <a:lnSpc>
                <a:spcPct val="100000"/>
              </a:lnSpc>
              <a:spcBef>
                <a:spcPts val="1010"/>
              </a:spcBef>
              <a:buClr>
                <a:srgbClr val="FFC529"/>
              </a:buClr>
              <a:buFont typeface="Arial MT"/>
              <a:buChar char="•"/>
              <a:tabLst>
                <a:tab pos="354965" algn="l"/>
              </a:tabLst>
            </a:pPr>
            <a:r>
              <a:rPr lang="en-US" altLang="en-US" sz="2000" b="1" spc="-85" dirty="0">
                <a:solidFill>
                  <a:srgbClr val="1F2228"/>
                </a:solidFill>
                <a:latin typeface="Times New Roman" panose="02020603050405020304" pitchFamily="18" charset="0"/>
                <a:cs typeface="Times New Roman" panose="02020603050405020304" pitchFamily="18" charset="0"/>
              </a:rPr>
              <a:t>Lightweight &amp; Efficient: </a:t>
            </a:r>
            <a:r>
              <a:rPr lang="en-US" altLang="en-US" sz="2000" spc="-85" dirty="0">
                <a:solidFill>
                  <a:srgbClr val="1F2228"/>
                </a:solidFill>
                <a:latin typeface="Times New Roman" panose="02020603050405020304" pitchFamily="18" charset="0"/>
                <a:cs typeface="Times New Roman" panose="02020603050405020304" pitchFamily="18" charset="0"/>
              </a:rPr>
              <a:t>Keep the software resource-efficient with minimal dependencies and fast performance.</a:t>
            </a:r>
          </a:p>
          <a:p>
            <a:pPr marL="354965" marR="539750" indent="-342900">
              <a:lnSpc>
                <a:spcPct val="100000"/>
              </a:lnSpc>
              <a:spcBef>
                <a:spcPts val="1010"/>
              </a:spcBef>
              <a:buClr>
                <a:srgbClr val="FFC529"/>
              </a:buClr>
              <a:buFont typeface="Arial MT"/>
              <a:buChar char="•"/>
              <a:tabLst>
                <a:tab pos="354965" algn="l"/>
              </a:tabLst>
            </a:pPr>
            <a:r>
              <a:rPr lang="en-US" altLang="en-US" sz="2000" b="1" spc="-85" dirty="0">
                <a:solidFill>
                  <a:srgbClr val="1F2228"/>
                </a:solidFill>
                <a:latin typeface="Times New Roman" panose="02020603050405020304" pitchFamily="18" charset="0"/>
                <a:cs typeface="Times New Roman" panose="02020603050405020304" pitchFamily="18" charset="0"/>
              </a:rPr>
              <a:t>Data Security &amp; Privacy:</a:t>
            </a:r>
            <a:r>
              <a:rPr lang="en-US" altLang="en-US" sz="2000" spc="-85" dirty="0">
                <a:solidFill>
                  <a:srgbClr val="1F2228"/>
                </a:solidFill>
                <a:latin typeface="Times New Roman" panose="02020603050405020304" pitchFamily="18" charset="0"/>
                <a:cs typeface="Times New Roman" panose="02020603050405020304" pitchFamily="18" charset="0"/>
              </a:rPr>
              <a:t> Protect user data by storing recipes locally and allowing controlled export/import.</a:t>
            </a:r>
          </a:p>
          <a:p>
            <a:pPr marL="354965" marR="539750" indent="-342900">
              <a:lnSpc>
                <a:spcPct val="100000"/>
              </a:lnSpc>
              <a:spcBef>
                <a:spcPts val="1010"/>
              </a:spcBef>
              <a:buClr>
                <a:srgbClr val="FFC529"/>
              </a:buClr>
              <a:buFont typeface="Arial MT"/>
              <a:buChar char="•"/>
              <a:tabLst>
                <a:tab pos="354965" algn="l"/>
              </a:tabLst>
            </a:pPr>
            <a:r>
              <a:rPr lang="en-US" altLang="en-US" sz="2000" b="1" spc="-85" dirty="0">
                <a:solidFill>
                  <a:srgbClr val="1F2228"/>
                </a:solidFill>
                <a:latin typeface="Times New Roman" panose="02020603050405020304" pitchFamily="18" charset="0"/>
                <a:cs typeface="Times New Roman" panose="02020603050405020304" pitchFamily="18" charset="0"/>
              </a:rPr>
              <a:t>Cross-Platform Support: </a:t>
            </a:r>
            <a:r>
              <a:rPr lang="en-US" altLang="en-US" sz="2000" spc="-85" dirty="0">
                <a:solidFill>
                  <a:srgbClr val="1F2228"/>
                </a:solidFill>
                <a:latin typeface="Times New Roman" panose="02020603050405020304" pitchFamily="18" charset="0"/>
                <a:cs typeface="Times New Roman" panose="02020603050405020304" pitchFamily="18" charset="0"/>
              </a:rPr>
              <a:t>Make the solution portable and compatible across different operating systems.</a:t>
            </a:r>
          </a:p>
          <a:p>
            <a:pPr marL="354965" marR="539750" indent="-342900">
              <a:lnSpc>
                <a:spcPct val="100000"/>
              </a:lnSpc>
              <a:spcBef>
                <a:spcPts val="1010"/>
              </a:spcBef>
              <a:buClr>
                <a:srgbClr val="FFC529"/>
              </a:buClr>
              <a:buFont typeface="Arial MT"/>
              <a:buChar char="•"/>
              <a:tabLst>
                <a:tab pos="354965" algn="l"/>
              </a:tabLst>
            </a:pPr>
            <a:r>
              <a:rPr sz="2000" b="1" spc="-85" dirty="0">
                <a:solidFill>
                  <a:srgbClr val="1F2228"/>
                </a:solidFill>
                <a:latin typeface="Times New Roman" panose="02020603050405020304" pitchFamily="18" charset="0"/>
                <a:cs typeface="Times New Roman" panose="02020603050405020304" pitchFamily="18" charset="0"/>
              </a:rPr>
              <a:t>Reliable: </a:t>
            </a:r>
            <a:r>
              <a:rPr sz="2000" spc="-85" dirty="0">
                <a:solidFill>
                  <a:srgbClr val="1F2228"/>
                </a:solidFill>
                <a:latin typeface="Times New Roman" panose="02020603050405020304" pitchFamily="18" charset="0"/>
                <a:cs typeface="Times New Roman" panose="02020603050405020304" pitchFamily="18" charset="0"/>
              </a:rPr>
              <a:t>The system should function correctly and consistently under normal usage</a:t>
            </a:r>
            <a:r>
              <a:rPr lang="en-US" sz="2000" spc="-85" dirty="0">
                <a:solidFill>
                  <a:srgbClr val="1F2228"/>
                </a:solidFill>
                <a:latin typeface="Times New Roman" panose="02020603050405020304" pitchFamily="18" charset="0"/>
                <a:cs typeface="Times New Roman" panose="02020603050405020304" pitchFamily="18" charset="0"/>
              </a:rPr>
              <a:t> </a:t>
            </a:r>
            <a:r>
              <a:rPr sz="2000" spc="-85" dirty="0">
                <a:solidFill>
                  <a:srgbClr val="1F2228"/>
                </a:solidFill>
                <a:latin typeface="Times New Roman" panose="02020603050405020304" pitchFamily="18" charset="0"/>
                <a:cs typeface="Times New Roman" panose="02020603050405020304" pitchFamily="18" charset="0"/>
              </a:rPr>
              <a:t>conditions, maintaining data integrity and accuracy.</a:t>
            </a:r>
            <a:endParaRPr lang="en-US" sz="2000" spc="-85" dirty="0">
              <a:solidFill>
                <a:srgbClr val="1F2228"/>
              </a:solidFill>
              <a:latin typeface="Times New Roman" panose="02020603050405020304" pitchFamily="18" charset="0"/>
              <a:cs typeface="Times New Roman" panose="02020603050405020304" pitchFamily="18" charset="0"/>
            </a:endParaRPr>
          </a:p>
          <a:p>
            <a:pPr marL="354965" marR="539750" indent="-342900">
              <a:lnSpc>
                <a:spcPct val="100000"/>
              </a:lnSpc>
              <a:spcBef>
                <a:spcPts val="1010"/>
              </a:spcBef>
              <a:buClr>
                <a:srgbClr val="FFC529"/>
              </a:buClr>
              <a:buFont typeface="Arial MT"/>
              <a:buChar char="•"/>
              <a:tabLst>
                <a:tab pos="354965" algn="l"/>
              </a:tabLst>
            </a:pPr>
            <a:r>
              <a:rPr sz="2000" b="1" spc="-85" dirty="0">
                <a:solidFill>
                  <a:srgbClr val="1F2228"/>
                </a:solidFill>
                <a:latin typeface="Times New Roman" panose="02020603050405020304" pitchFamily="18" charset="0"/>
                <a:cs typeface="Times New Roman" panose="02020603050405020304" pitchFamily="18" charset="0"/>
              </a:rPr>
              <a:t>Maintainable: </a:t>
            </a:r>
            <a:r>
              <a:rPr sz="2000" spc="-85" dirty="0">
                <a:solidFill>
                  <a:srgbClr val="1F2228"/>
                </a:solidFill>
                <a:latin typeface="Times New Roman" panose="02020603050405020304" pitchFamily="18" charset="0"/>
                <a:cs typeface="Times New Roman" panose="02020603050405020304" pitchFamily="18" charset="0"/>
              </a:rPr>
              <a:t>The system should be designed with clean and modular code, facilitating easy maintenance and future enhancements.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Design</a:t>
            </a:r>
            <a:r>
              <a:rPr spc="-325" dirty="0"/>
              <a:t> </a:t>
            </a:r>
            <a:r>
              <a:rPr spc="-55" dirty="0"/>
              <a:t>Requirements</a:t>
            </a:r>
            <a:r>
              <a:rPr spc="-330" dirty="0"/>
              <a:t> </a:t>
            </a:r>
            <a:r>
              <a:rPr spc="-135" dirty="0"/>
              <a:t>-</a:t>
            </a:r>
            <a:r>
              <a:rPr spc="-310" dirty="0"/>
              <a:t> </a:t>
            </a:r>
            <a:r>
              <a:rPr spc="-10" dirty="0"/>
              <a:t>Constraints</a:t>
            </a:r>
          </a:p>
        </p:txBody>
      </p:sp>
      <p:sp>
        <p:nvSpPr>
          <p:cNvPr id="5" name="Rectangle 2">
            <a:extLst>
              <a:ext uri="{FF2B5EF4-FFF2-40B4-BE49-F238E27FC236}">
                <a16:creationId xmlns:a16="http://schemas.microsoft.com/office/drawing/2014/main" id="{1A84396B-1D03-19B5-0937-CB99D5658861}"/>
              </a:ext>
            </a:extLst>
          </p:cNvPr>
          <p:cNvSpPr>
            <a:spLocks noChangeArrowheads="1"/>
          </p:cNvSpPr>
          <p:nvPr/>
        </p:nvSpPr>
        <p:spPr bwMode="auto">
          <a:xfrm>
            <a:off x="609600" y="1371600"/>
            <a:ext cx="10515600" cy="2451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54965" marR="539750" lvl="0" indent="-342900" algn="l" defTabSz="914400" rtl="0" eaLnBrk="0" fontAlgn="base" latinLnBrk="0" hangingPunct="0">
              <a:spcBef>
                <a:spcPts val="1010"/>
              </a:spcBef>
              <a:spcAft>
                <a:spcPct val="0"/>
              </a:spcAft>
              <a:buClr>
                <a:srgbClr val="FFC529"/>
              </a:buClr>
              <a:buSzTx/>
              <a:buFont typeface="Arial MT"/>
              <a:buChar char="•"/>
              <a:tabLst>
                <a:tab pos="354965" algn="l"/>
              </a:tabLst>
            </a:pPr>
            <a:r>
              <a:rPr lang="en-US" altLang="en-US" sz="2000" b="1" spc="-85" dirty="0">
                <a:solidFill>
                  <a:srgbClr val="1F2228"/>
                </a:solidFill>
                <a:latin typeface="Times New Roman" panose="02020603050405020304" pitchFamily="18" charset="0"/>
                <a:cs typeface="Times New Roman" panose="02020603050405020304" pitchFamily="18" charset="0"/>
              </a:rPr>
              <a:t>Local Storage Only: </a:t>
            </a:r>
            <a:r>
              <a:rPr lang="en-US" altLang="en-US" sz="2000" spc="-85" dirty="0">
                <a:solidFill>
                  <a:srgbClr val="1F2228"/>
                </a:solidFill>
                <a:latin typeface="Times New Roman" panose="02020603050405020304" pitchFamily="18" charset="0"/>
                <a:cs typeface="Times New Roman" panose="02020603050405020304" pitchFamily="18" charset="0"/>
              </a:rPr>
              <a:t>All data must be stored in a single JSON file, with no external cloud database.</a:t>
            </a:r>
          </a:p>
          <a:p>
            <a:pPr marL="354965" marR="539750" lvl="0" indent="-342900" algn="l" defTabSz="914400" rtl="0" eaLnBrk="0" fontAlgn="base" latinLnBrk="0" hangingPunct="0">
              <a:spcBef>
                <a:spcPts val="1010"/>
              </a:spcBef>
              <a:spcAft>
                <a:spcPct val="0"/>
              </a:spcAft>
              <a:buClr>
                <a:srgbClr val="FFC529"/>
              </a:buClr>
              <a:buSzTx/>
              <a:buFont typeface="Arial MT"/>
              <a:buChar char="•"/>
              <a:tabLst>
                <a:tab pos="354965" algn="l"/>
              </a:tabLst>
            </a:pPr>
            <a:r>
              <a:rPr lang="en-US" altLang="en-US" sz="2000" b="1" spc="-85" dirty="0">
                <a:solidFill>
                  <a:srgbClr val="1F2228"/>
                </a:solidFill>
                <a:latin typeface="Times New Roman" panose="02020603050405020304" pitchFamily="18" charset="0"/>
                <a:cs typeface="Times New Roman" panose="02020603050405020304" pitchFamily="18" charset="0"/>
              </a:rPr>
              <a:t>Limited Budget: </a:t>
            </a:r>
            <a:r>
              <a:rPr lang="en-US" altLang="en-US" sz="2000" spc="-85" dirty="0">
                <a:solidFill>
                  <a:srgbClr val="1F2228"/>
                </a:solidFill>
                <a:latin typeface="Times New Roman" panose="02020603050405020304" pitchFamily="18" charset="0"/>
                <a:cs typeface="Times New Roman" panose="02020603050405020304" pitchFamily="18" charset="0"/>
              </a:rPr>
              <a:t>Development must be cost-free, using open-source libraries and tools.</a:t>
            </a:r>
          </a:p>
          <a:p>
            <a:pPr marL="354965" marR="539750" lvl="0" indent="-342900" algn="l" defTabSz="914400" rtl="0" eaLnBrk="0" fontAlgn="base" latinLnBrk="0" hangingPunct="0">
              <a:spcBef>
                <a:spcPts val="1010"/>
              </a:spcBef>
              <a:spcAft>
                <a:spcPct val="0"/>
              </a:spcAft>
              <a:buClr>
                <a:srgbClr val="FFC529"/>
              </a:buClr>
              <a:buSzTx/>
              <a:buFont typeface="Arial MT"/>
              <a:buChar char="•"/>
              <a:tabLst>
                <a:tab pos="354965" algn="l"/>
              </a:tabLst>
            </a:pPr>
            <a:r>
              <a:rPr lang="en-US" altLang="en-US" sz="2000" b="1" spc="-85" dirty="0">
                <a:solidFill>
                  <a:srgbClr val="1F2228"/>
                </a:solidFill>
                <a:latin typeface="Times New Roman" panose="02020603050405020304" pitchFamily="18" charset="0"/>
                <a:cs typeface="Times New Roman" panose="02020603050405020304" pitchFamily="18" charset="0"/>
              </a:rPr>
              <a:t>Time-Bound Development: </a:t>
            </a:r>
            <a:r>
              <a:rPr lang="en-US" altLang="en-US" sz="2000" spc="-85" dirty="0">
                <a:solidFill>
                  <a:srgbClr val="1F2228"/>
                </a:solidFill>
                <a:latin typeface="Times New Roman" panose="02020603050405020304" pitchFamily="18" charset="0"/>
                <a:cs typeface="Times New Roman" panose="02020603050405020304" pitchFamily="18" charset="0"/>
              </a:rPr>
              <a:t>The project must be completed within the allocated academic schedule.</a:t>
            </a:r>
          </a:p>
          <a:p>
            <a:pPr marL="354965" marR="539750" lvl="0" indent="-342900" algn="l" defTabSz="914400" rtl="0" eaLnBrk="0" fontAlgn="base" latinLnBrk="0" hangingPunct="0">
              <a:spcBef>
                <a:spcPts val="1010"/>
              </a:spcBef>
              <a:spcAft>
                <a:spcPct val="0"/>
              </a:spcAft>
              <a:buClr>
                <a:srgbClr val="FFC529"/>
              </a:buClr>
              <a:buSzTx/>
              <a:buFont typeface="Arial MT"/>
              <a:buChar char="•"/>
              <a:tabLst>
                <a:tab pos="354965" algn="l"/>
              </a:tabLst>
            </a:pPr>
            <a:r>
              <a:rPr lang="en-US" altLang="en-US" sz="2000" b="1" spc="-85" dirty="0">
                <a:solidFill>
                  <a:srgbClr val="1F2228"/>
                </a:solidFill>
                <a:latin typeface="Times New Roman" panose="02020603050405020304" pitchFamily="18" charset="0"/>
                <a:cs typeface="Times New Roman" panose="02020603050405020304" pitchFamily="18" charset="0"/>
              </a:rPr>
              <a:t>No Internet Dependency: </a:t>
            </a:r>
            <a:r>
              <a:rPr lang="en-US" altLang="en-US" sz="2000" spc="-85" dirty="0">
                <a:solidFill>
                  <a:srgbClr val="1F2228"/>
                </a:solidFill>
                <a:latin typeface="Times New Roman" panose="02020603050405020304" pitchFamily="18" charset="0"/>
                <a:cs typeface="Times New Roman" panose="02020603050405020304" pitchFamily="18" charset="0"/>
              </a:rPr>
              <a:t>All features (add, view, delete, export/import) must work fully offline.</a:t>
            </a:r>
          </a:p>
          <a:p>
            <a:pPr marL="354965" marR="539750" lvl="0" indent="-342900" algn="l" defTabSz="914400" rtl="0" eaLnBrk="0" fontAlgn="base" latinLnBrk="0" hangingPunct="0">
              <a:spcBef>
                <a:spcPts val="1010"/>
              </a:spcBef>
              <a:spcAft>
                <a:spcPct val="0"/>
              </a:spcAft>
              <a:buClr>
                <a:srgbClr val="FFC529"/>
              </a:buClr>
              <a:buSzTx/>
              <a:buFont typeface="Arial MT"/>
              <a:buChar char="•"/>
              <a:tabLst>
                <a:tab pos="354965" algn="l"/>
              </a:tabLst>
            </a:pPr>
            <a:r>
              <a:rPr lang="en-US" altLang="en-US" sz="2000" b="1" spc="-85" dirty="0">
                <a:solidFill>
                  <a:srgbClr val="1F2228"/>
                </a:solidFill>
                <a:latin typeface="Times New Roman" panose="02020603050405020304" pitchFamily="18" charset="0"/>
                <a:cs typeface="Times New Roman" panose="02020603050405020304" pitchFamily="18" charset="0"/>
              </a:rPr>
              <a:t>Minimal Hardware Requirements:</a:t>
            </a:r>
            <a:r>
              <a:rPr lang="en-US" altLang="en-US" sz="2000" spc="-85" dirty="0">
                <a:solidFill>
                  <a:srgbClr val="1F2228"/>
                </a:solidFill>
                <a:latin typeface="Times New Roman" panose="02020603050405020304" pitchFamily="18" charset="0"/>
                <a:cs typeface="Times New Roman" panose="02020603050405020304" pitchFamily="18" charset="0"/>
              </a:rPr>
              <a:t> The system must run on standard computers without high-end specifications</a:t>
            </a:r>
            <a:r>
              <a:rPr kumimoji="0" lang="en-US" altLang="en-US" sz="180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4A56E-848D-851D-9434-174E6ED3449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F52B88B-9878-2C48-CBEF-BFFC61250E81}"/>
              </a:ext>
            </a:extLst>
          </p:cNvPr>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Solutions</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1</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&amp;</a:t>
            </a:r>
            <a:r>
              <a:rPr spc="-15" dirty="0">
                <a:latin typeface="Times New Roman" panose="02020603050405020304" pitchFamily="18" charset="0"/>
                <a:cs typeface="Times New Roman" panose="02020603050405020304" pitchFamily="18" charset="0"/>
              </a:rPr>
              <a:t> </a:t>
            </a:r>
            <a:r>
              <a:rPr spc="-50" dirty="0">
                <a:latin typeface="Times New Roman" panose="02020603050405020304" pitchFamily="18" charset="0"/>
                <a:cs typeface="Times New Roman" panose="02020603050405020304" pitchFamily="18" charset="0"/>
              </a:rPr>
              <a:t>2</a:t>
            </a:r>
          </a:p>
        </p:txBody>
      </p:sp>
      <p:sp>
        <p:nvSpPr>
          <p:cNvPr id="3" name="object 3">
            <a:extLst>
              <a:ext uri="{FF2B5EF4-FFF2-40B4-BE49-F238E27FC236}">
                <a16:creationId xmlns:a16="http://schemas.microsoft.com/office/drawing/2014/main" id="{CE3C3AA1-46C4-DE87-19FB-A8345B3B20C2}"/>
              </a:ext>
            </a:extLst>
          </p:cNvPr>
          <p:cNvSpPr txBox="1"/>
          <p:nvPr/>
        </p:nvSpPr>
        <p:spPr>
          <a:xfrm>
            <a:off x="868476" y="1259281"/>
            <a:ext cx="4694124" cy="3209212"/>
          </a:xfrm>
          <a:prstGeom prst="rect">
            <a:avLst/>
          </a:prstGeom>
        </p:spPr>
        <p:txBody>
          <a:bodyPr vert="horz" wrap="square" lIns="0" tIns="160655" rIns="0" bIns="0" rtlCol="0">
            <a:spAutoFit/>
          </a:bodyPr>
          <a:lstStyle/>
          <a:p>
            <a:r>
              <a:rPr lang="en-US" b="1" dirty="0">
                <a:latin typeface="Times New Roman" panose="02020603050405020304" pitchFamily="18" charset="0"/>
                <a:cs typeface="Times New Roman" panose="02020603050405020304" pitchFamily="18" charset="0"/>
              </a:rPr>
              <a:t>Solution 1: Console-Only Application </a:t>
            </a:r>
          </a:p>
          <a:p>
            <a:r>
              <a:rPr lang="en-US" b="1" dirty="0">
                <a:latin typeface="Times New Roman" panose="02020603050405020304" pitchFamily="18" charset="0"/>
                <a:cs typeface="Times New Roman" panose="02020603050405020304" pitchFamily="18" charset="0"/>
              </a:rPr>
              <a:t>✅ Simple to Implement</a:t>
            </a:r>
          </a:p>
          <a:p>
            <a:r>
              <a:rPr lang="en-US" dirty="0">
                <a:latin typeface="Times New Roman" panose="02020603050405020304" pitchFamily="18" charset="0"/>
                <a:cs typeface="Times New Roman" panose="02020603050405020304" pitchFamily="18" charset="0"/>
              </a:rPr>
              <a:t>Very lightweight with minimal dependencies.</a:t>
            </a:r>
          </a:p>
          <a:p>
            <a:r>
              <a:rPr lang="en-US" dirty="0">
                <a:latin typeface="Times New Roman" panose="02020603050405020304" pitchFamily="18" charset="0"/>
                <a:cs typeface="Times New Roman" panose="02020603050405020304" pitchFamily="18" charset="0"/>
              </a:rPr>
              <a:t>Runs on any machine with Java installed.</a:t>
            </a:r>
          </a:p>
          <a:p>
            <a:r>
              <a:rPr lang="en-US" b="1" dirty="0">
                <a:latin typeface="Times New Roman" panose="02020603050405020304" pitchFamily="18" charset="0"/>
                <a:cs typeface="Times New Roman" panose="02020603050405020304" pitchFamily="18" charset="0"/>
              </a:rPr>
              <a:t>❌ No Graphical Interface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 user-friendly for non-technical users.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Requires command-line knowledge.</a:t>
            </a:r>
          </a:p>
          <a:p>
            <a:r>
              <a:rPr lang="en-US" b="1" dirty="0">
                <a:latin typeface="Times New Roman" panose="02020603050405020304" pitchFamily="18" charset="0"/>
                <a:cs typeface="Times New Roman" panose="02020603050405020304" pitchFamily="18" charset="0"/>
              </a:rPr>
              <a:t>❌ Lacks Advanced Features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recipe import/export functionality.</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support for organizing or filtering recipes.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interactivity and user experience.</a:t>
            </a:r>
          </a:p>
        </p:txBody>
      </p:sp>
      <p:sp>
        <p:nvSpPr>
          <p:cNvPr id="5" name="TextBox 4">
            <a:extLst>
              <a:ext uri="{FF2B5EF4-FFF2-40B4-BE49-F238E27FC236}">
                <a16:creationId xmlns:a16="http://schemas.microsoft.com/office/drawing/2014/main" id="{6A3A77CB-04DB-0900-2C82-3737124C6617}"/>
              </a:ext>
            </a:extLst>
          </p:cNvPr>
          <p:cNvSpPr txBox="1"/>
          <p:nvPr/>
        </p:nvSpPr>
        <p:spPr>
          <a:xfrm>
            <a:off x="6263207" y="954881"/>
            <a:ext cx="5319193" cy="3693319"/>
          </a:xfrm>
          <a:prstGeom prst="rect">
            <a:avLst/>
          </a:prstGeom>
          <a:noFill/>
        </p:spPr>
        <p:txBody>
          <a:bodyPr wrap="square">
            <a:spAutoFit/>
          </a:bodyPr>
          <a:lstStyle/>
          <a:p>
            <a:endParaRPr lang="en-US" sz="18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Solution 2: Cloud-Based Web App</a:t>
            </a:r>
          </a:p>
          <a:p>
            <a:r>
              <a:rPr lang="en-US" sz="1800" b="1" dirty="0">
                <a:latin typeface="Times New Roman" panose="02020603050405020304" pitchFamily="18" charset="0"/>
                <a:cs typeface="Times New Roman" panose="02020603050405020304" pitchFamily="18" charset="0"/>
              </a:rPr>
              <a:t>✅ Access from Anywhere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Can be used from any device with a browser and internet connection.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Ideal for remote collaboration.</a:t>
            </a:r>
          </a:p>
          <a:p>
            <a:r>
              <a:rPr lang="en-US" sz="1800" b="1" dirty="0">
                <a:latin typeface="Times New Roman" panose="02020603050405020304" pitchFamily="18" charset="0"/>
                <a:cs typeface="Times New Roman" panose="02020603050405020304" pitchFamily="18" charset="0"/>
              </a:rPr>
              <a:t>❌ Internet Dependency</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Cannot be used offline.</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Breaks if the server goes down.</a:t>
            </a:r>
          </a:p>
          <a:p>
            <a:r>
              <a:rPr lang="en-US" sz="1800" b="1" dirty="0">
                <a:latin typeface="Times New Roman" panose="02020603050405020304" pitchFamily="18" charset="0"/>
                <a:cs typeface="Times New Roman" panose="02020603050405020304" pitchFamily="18" charset="0"/>
              </a:rPr>
              <a:t>❌ Data Privacy Concerns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Requires backend to store data on a server.</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Users’ recipe data is exposed to network vulnerabilities.</a:t>
            </a:r>
          </a:p>
        </p:txBody>
      </p:sp>
      <p:sp>
        <p:nvSpPr>
          <p:cNvPr id="6" name="TextBox 5">
            <a:extLst>
              <a:ext uri="{FF2B5EF4-FFF2-40B4-BE49-F238E27FC236}">
                <a16:creationId xmlns:a16="http://schemas.microsoft.com/office/drawing/2014/main" id="{8D1B85E5-95A0-A48A-0E33-F8D9C3ACAC29}"/>
              </a:ext>
            </a:extLst>
          </p:cNvPr>
          <p:cNvSpPr txBox="1"/>
          <p:nvPr/>
        </p:nvSpPr>
        <p:spPr>
          <a:xfrm>
            <a:off x="774570" y="4703098"/>
            <a:ext cx="10835539" cy="923330"/>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Transition Statement: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While both options had their strengths, they also came with significant limitations. We needed a solution that maintained accessibility and usability while addressing performance, security, and offline capabilities.</a:t>
            </a:r>
          </a:p>
        </p:txBody>
      </p:sp>
    </p:spTree>
    <p:extLst>
      <p:ext uri="{BB962C8B-B14F-4D97-AF65-F5344CB8AC3E}">
        <p14:creationId xmlns:p14="http://schemas.microsoft.com/office/powerpoint/2010/main" val="354952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A4274-51A9-9EB8-1F7F-DA188DEC8A1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A347DE1-7665-6D70-8C28-47DA01A4690C}"/>
              </a:ext>
            </a:extLst>
          </p:cNvPr>
          <p:cNvSpPr txBox="1">
            <a:spLocks noGrp="1"/>
          </p:cNvSpPr>
          <p:nvPr>
            <p:ph type="title"/>
          </p:nvPr>
        </p:nvSpPr>
        <p:spPr>
          <a:xfrm>
            <a:off x="678873" y="304800"/>
            <a:ext cx="8427085" cy="696594"/>
          </a:xfrm>
        </p:spPr>
        <p:txBody>
          <a:bodyPr vert="horz" wrap="square" lIns="0" tIns="0" rIns="0" bIns="0" rtlCol="0">
            <a:normAutofit/>
          </a:bodyPr>
          <a:lstStyle/>
          <a:p>
            <a:pPr marL="12700">
              <a:spcBef>
                <a:spcPts val="105"/>
              </a:spcBef>
            </a:pPr>
            <a:r>
              <a:rPr lang="en-US" b="0" i="0" dirty="0">
                <a:latin typeface="Times New Roman" panose="02020603050405020304" pitchFamily="18" charset="0"/>
                <a:ea typeface="+mj-ea"/>
                <a:cs typeface="Times New Roman" panose="02020603050405020304" pitchFamily="18" charset="0"/>
              </a:rPr>
              <a:t>Solutions</a:t>
            </a:r>
            <a:r>
              <a:rPr lang="en-US" b="0" i="0" spc="-35" dirty="0">
                <a:latin typeface="Times New Roman" panose="02020603050405020304" pitchFamily="18" charset="0"/>
                <a:ea typeface="+mj-ea"/>
                <a:cs typeface="Times New Roman" panose="02020603050405020304" pitchFamily="18" charset="0"/>
              </a:rPr>
              <a:t> </a:t>
            </a:r>
            <a:r>
              <a:rPr lang="en-US" b="0" i="0" dirty="0">
                <a:latin typeface="Times New Roman" panose="02020603050405020304" pitchFamily="18" charset="0"/>
                <a:ea typeface="+mj-ea"/>
                <a:cs typeface="Times New Roman" panose="02020603050405020304" pitchFamily="18" charset="0"/>
              </a:rPr>
              <a:t>–</a:t>
            </a:r>
            <a:r>
              <a:rPr lang="en-US" b="0" i="0" spc="-10" dirty="0">
                <a:latin typeface="Times New Roman" panose="02020603050405020304" pitchFamily="18" charset="0"/>
                <a:ea typeface="+mj-ea"/>
                <a:cs typeface="Times New Roman" panose="02020603050405020304" pitchFamily="18" charset="0"/>
              </a:rPr>
              <a:t> </a:t>
            </a:r>
            <a:r>
              <a:rPr lang="en-US" b="0" i="0" dirty="0">
                <a:latin typeface="Times New Roman" panose="02020603050405020304" pitchFamily="18" charset="0"/>
                <a:ea typeface="+mj-ea"/>
                <a:cs typeface="Times New Roman" panose="02020603050405020304" pitchFamily="18" charset="0"/>
              </a:rPr>
              <a:t>Final</a:t>
            </a:r>
            <a:r>
              <a:rPr lang="en-US" b="0" i="0" spc="-20" dirty="0">
                <a:latin typeface="Times New Roman" panose="02020603050405020304" pitchFamily="18" charset="0"/>
                <a:ea typeface="+mj-ea"/>
                <a:cs typeface="Times New Roman" panose="02020603050405020304" pitchFamily="18" charset="0"/>
              </a:rPr>
              <a:t> </a:t>
            </a:r>
            <a:r>
              <a:rPr lang="en-US" b="0" i="0" spc="-10" dirty="0">
                <a:latin typeface="Times New Roman" panose="02020603050405020304" pitchFamily="18" charset="0"/>
                <a:ea typeface="+mj-ea"/>
                <a:cs typeface="Times New Roman" panose="02020603050405020304" pitchFamily="18" charset="0"/>
              </a:rPr>
              <a:t>Solution</a:t>
            </a:r>
          </a:p>
        </p:txBody>
      </p:sp>
      <p:sp>
        <p:nvSpPr>
          <p:cNvPr id="4" name="object 4">
            <a:extLst>
              <a:ext uri="{FF2B5EF4-FFF2-40B4-BE49-F238E27FC236}">
                <a16:creationId xmlns:a16="http://schemas.microsoft.com/office/drawing/2014/main" id="{F942C574-5454-A68B-803B-C641B7C09D33}"/>
              </a:ext>
            </a:extLst>
          </p:cNvPr>
          <p:cNvSpPr txBox="1"/>
          <p:nvPr/>
        </p:nvSpPr>
        <p:spPr>
          <a:xfrm>
            <a:off x="609600" y="1170050"/>
            <a:ext cx="10134600" cy="4526280"/>
          </a:xfrm>
          <a:prstGeom prst="rect">
            <a:avLst/>
          </a:prstGeom>
        </p:spPr>
        <p:txBody>
          <a:bodyPr vert="horz" wrap="square" lIns="0" tIns="0" rIns="0" bIns="0" rtlCol="0">
            <a:normAutofit/>
          </a:bodyPr>
          <a:lstStyle/>
          <a:p>
            <a:pPr marR="689610">
              <a:spcBef>
                <a:spcPts val="100"/>
              </a:spcBef>
            </a:pPr>
            <a:r>
              <a:rPr lang="en-US" b="1" i="0" spc="-30" dirty="0">
                <a:solidFill>
                  <a:schemeClr val="tx1"/>
                </a:solidFill>
                <a:uFill>
                  <a:solidFill>
                    <a:srgbClr val="000000"/>
                  </a:solidFill>
                </a:uFill>
                <a:latin typeface="Times New Roman" panose="02020603050405020304" pitchFamily="18" charset="0"/>
                <a:ea typeface="+mn-ea"/>
                <a:cs typeface="+mn-cs"/>
              </a:rPr>
              <a:t>Hybrid GUI + Console Application</a:t>
            </a:r>
          </a:p>
          <a:p>
            <a:pPr marL="285750" marR="689610" indent="-285750">
              <a:spcBef>
                <a:spcPts val="100"/>
              </a:spcBef>
              <a:buFont typeface="Arial" panose="020B0604020202020204" pitchFamily="34" charset="0"/>
              <a:buChar char="•"/>
            </a:pPr>
            <a:r>
              <a:rPr lang="en-US" b="0" i="0" spc="-30" dirty="0">
                <a:solidFill>
                  <a:schemeClr val="tx1"/>
                </a:solidFill>
                <a:uFill>
                  <a:solidFill>
                    <a:srgbClr val="000000"/>
                  </a:solidFill>
                </a:uFill>
                <a:latin typeface="Times New Roman" panose="02020603050405020304" pitchFamily="18" charset="0"/>
                <a:ea typeface="+mn-ea"/>
                <a:cs typeface="+mn-cs"/>
              </a:rPr>
              <a:t>Combines both GUI (JavaFX) and </a:t>
            </a:r>
            <a:r>
              <a:rPr lang="en-US" b="0" i="0" spc="-30" dirty="0" err="1">
                <a:solidFill>
                  <a:schemeClr val="tx1"/>
                </a:solidFill>
                <a:uFill>
                  <a:solidFill>
                    <a:srgbClr val="000000"/>
                  </a:solidFill>
                </a:uFill>
                <a:latin typeface="Times New Roman" panose="02020603050405020304" pitchFamily="18" charset="0"/>
                <a:ea typeface="+mn-ea"/>
                <a:cs typeface="+mn-cs"/>
              </a:rPr>
              <a:t>ConsoleUI</a:t>
            </a:r>
            <a:r>
              <a:rPr lang="en-US" b="0" i="0" spc="-30" dirty="0">
                <a:solidFill>
                  <a:schemeClr val="tx1"/>
                </a:solidFill>
                <a:uFill>
                  <a:solidFill>
                    <a:srgbClr val="000000"/>
                  </a:solidFill>
                </a:uFill>
                <a:latin typeface="Times New Roman" panose="02020603050405020304" pitchFamily="18" charset="0"/>
                <a:ea typeface="+mn-ea"/>
                <a:cs typeface="+mn-cs"/>
              </a:rPr>
              <a:t> for flexible user interaction.</a:t>
            </a:r>
          </a:p>
          <a:p>
            <a:pPr marL="285750" marR="689610" indent="-285750">
              <a:spcBef>
                <a:spcPts val="100"/>
              </a:spcBef>
              <a:buFont typeface="Arial" panose="020B0604020202020204" pitchFamily="34" charset="0"/>
              <a:buChar char="•"/>
            </a:pPr>
            <a:r>
              <a:rPr lang="en-US" b="0" i="0" spc="-30" dirty="0">
                <a:solidFill>
                  <a:schemeClr val="tx1"/>
                </a:solidFill>
                <a:uFill>
                  <a:solidFill>
                    <a:srgbClr val="000000"/>
                  </a:solidFill>
                </a:uFill>
                <a:latin typeface="Times New Roman" panose="02020603050405020304" pitchFamily="18" charset="0"/>
                <a:ea typeface="+mn-ea"/>
                <a:cs typeface="+mn-cs"/>
              </a:rPr>
              <a:t>Recipes stored locally in </a:t>
            </a:r>
            <a:r>
              <a:rPr lang="en-US" b="0" i="0" spc="-30" dirty="0" err="1">
                <a:solidFill>
                  <a:schemeClr val="tx1"/>
                </a:solidFill>
                <a:uFill>
                  <a:solidFill>
                    <a:srgbClr val="000000"/>
                  </a:solidFill>
                </a:uFill>
                <a:latin typeface="Times New Roman" panose="02020603050405020304" pitchFamily="18" charset="0"/>
                <a:ea typeface="+mn-ea"/>
                <a:cs typeface="+mn-cs"/>
              </a:rPr>
              <a:t>recipes.json</a:t>
            </a:r>
            <a:r>
              <a:rPr lang="en-US" b="0" i="0" spc="-30" dirty="0">
                <a:solidFill>
                  <a:schemeClr val="tx1"/>
                </a:solidFill>
                <a:uFill>
                  <a:solidFill>
                    <a:srgbClr val="000000"/>
                  </a:solidFill>
                </a:uFill>
                <a:latin typeface="Times New Roman" panose="02020603050405020304" pitchFamily="18" charset="0"/>
                <a:ea typeface="+mn-ea"/>
                <a:cs typeface="+mn-cs"/>
              </a:rPr>
              <a:t> (no internet required).</a:t>
            </a:r>
          </a:p>
          <a:p>
            <a:pPr marL="285750" marR="689610" indent="-285750">
              <a:spcBef>
                <a:spcPts val="100"/>
              </a:spcBef>
              <a:buFont typeface="Arial" panose="020B0604020202020204" pitchFamily="34" charset="0"/>
              <a:buChar char="•"/>
            </a:pPr>
            <a:r>
              <a:rPr lang="en-US" b="0" i="0" spc="-30" dirty="0">
                <a:solidFill>
                  <a:schemeClr val="tx1"/>
                </a:solidFill>
                <a:uFill>
                  <a:solidFill>
                    <a:srgbClr val="000000"/>
                  </a:solidFill>
                </a:uFill>
                <a:latin typeface="Times New Roman" panose="02020603050405020304" pitchFamily="18" charset="0"/>
                <a:ea typeface="+mn-ea"/>
                <a:cs typeface="+mn-cs"/>
              </a:rPr>
              <a:t>GUI includes an optional login feature for enhanced usability and privacy</a:t>
            </a:r>
          </a:p>
          <a:p>
            <a:pPr marR="689610">
              <a:spcBef>
                <a:spcPts val="100"/>
              </a:spcBef>
            </a:pPr>
            <a:r>
              <a:rPr lang="en-US" b="1" i="0" spc="-30" dirty="0">
                <a:solidFill>
                  <a:schemeClr val="tx1"/>
                </a:solidFill>
                <a:uFill>
                  <a:solidFill>
                    <a:srgbClr val="000000"/>
                  </a:solidFill>
                </a:uFill>
                <a:latin typeface="Times New Roman" panose="02020603050405020304" pitchFamily="18" charset="0"/>
                <a:ea typeface="+mn-ea"/>
                <a:cs typeface="+mn-cs"/>
              </a:rPr>
              <a:t>Features include:</a:t>
            </a:r>
          </a:p>
          <a:p>
            <a:pPr marL="285750" marR="689610" indent="-285750">
              <a:spcBef>
                <a:spcPts val="100"/>
              </a:spcBef>
              <a:buFont typeface="Arial" panose="020B0604020202020204" pitchFamily="34" charset="0"/>
              <a:buChar char="•"/>
            </a:pPr>
            <a:r>
              <a:rPr lang="en-US" b="0" i="0" spc="-30" dirty="0">
                <a:solidFill>
                  <a:schemeClr val="tx1"/>
                </a:solidFill>
                <a:uFill>
                  <a:solidFill>
                    <a:srgbClr val="000000"/>
                  </a:solidFill>
                </a:uFill>
                <a:latin typeface="Times New Roman" panose="02020603050405020304" pitchFamily="18" charset="0"/>
                <a:ea typeface="+mn-ea"/>
                <a:cs typeface="+mn-cs"/>
              </a:rPr>
              <a:t>Add, view, delete recipes via GUI or Console.</a:t>
            </a:r>
          </a:p>
          <a:p>
            <a:pPr marL="285750" marR="689610" indent="-285750">
              <a:spcBef>
                <a:spcPts val="100"/>
              </a:spcBef>
              <a:buFont typeface="Arial" panose="020B0604020202020204" pitchFamily="34" charset="0"/>
              <a:buChar char="•"/>
            </a:pPr>
            <a:r>
              <a:rPr lang="en-US" b="0" i="0" spc="-30" dirty="0">
                <a:solidFill>
                  <a:schemeClr val="tx1"/>
                </a:solidFill>
                <a:uFill>
                  <a:solidFill>
                    <a:srgbClr val="000000"/>
                  </a:solidFill>
                </a:uFill>
                <a:latin typeface="Times New Roman" panose="02020603050405020304" pitchFamily="18" charset="0"/>
                <a:ea typeface="+mn-ea"/>
                <a:cs typeface="+mn-cs"/>
              </a:rPr>
              <a:t>Search and filter recipes by category or keywords.</a:t>
            </a:r>
          </a:p>
          <a:p>
            <a:pPr marL="285750" marR="689610" indent="-285750">
              <a:spcBef>
                <a:spcPts val="100"/>
              </a:spcBef>
              <a:buFont typeface="Arial" panose="020B0604020202020204" pitchFamily="34" charset="0"/>
              <a:buChar char="•"/>
            </a:pPr>
            <a:r>
              <a:rPr lang="en-US" b="0" i="0" spc="-30" dirty="0">
                <a:solidFill>
                  <a:schemeClr val="tx1"/>
                </a:solidFill>
                <a:uFill>
                  <a:solidFill>
                    <a:srgbClr val="000000"/>
                  </a:solidFill>
                </a:uFill>
                <a:latin typeface="Times New Roman" panose="02020603050405020304" pitchFamily="18" charset="0"/>
                <a:ea typeface="+mn-ea"/>
                <a:cs typeface="+mn-cs"/>
              </a:rPr>
              <a:t>Export recipes to CSV and PDF formats and Import recipes from compatible files.</a:t>
            </a:r>
          </a:p>
          <a:p>
            <a:pPr marL="285750" marR="689610" indent="-285750">
              <a:spcBef>
                <a:spcPts val="100"/>
              </a:spcBef>
              <a:buFont typeface="Arial" panose="020B0604020202020204" pitchFamily="34" charset="0"/>
              <a:buChar char="•"/>
            </a:pPr>
            <a:r>
              <a:rPr lang="en-US" b="0" i="0" spc="-30" dirty="0">
                <a:solidFill>
                  <a:schemeClr val="tx1"/>
                </a:solidFill>
                <a:uFill>
                  <a:solidFill>
                    <a:srgbClr val="000000"/>
                  </a:solidFill>
                </a:uFill>
                <a:latin typeface="Times New Roman" panose="02020603050405020304" pitchFamily="18" charset="0"/>
                <a:ea typeface="+mn-ea"/>
                <a:cs typeface="+mn-cs"/>
              </a:rPr>
              <a:t>No cloud dependency works entirely offline.</a:t>
            </a:r>
          </a:p>
          <a:p>
            <a:pPr marR="689610">
              <a:spcBef>
                <a:spcPts val="100"/>
              </a:spcBef>
            </a:pPr>
            <a:r>
              <a:rPr lang="en-US" b="1" spc="-30" dirty="0">
                <a:solidFill>
                  <a:schemeClr val="tx1"/>
                </a:solidFill>
                <a:uFill>
                  <a:solidFill>
                    <a:srgbClr val="000000"/>
                  </a:solidFill>
                </a:uFill>
                <a:latin typeface="Times New Roman" panose="02020603050405020304" pitchFamily="18" charset="0"/>
                <a:ea typeface="+mn-ea"/>
                <a:cs typeface="+mn-cs"/>
              </a:rPr>
              <a:t>Comparison Table:</a:t>
            </a:r>
          </a:p>
          <a:p>
            <a:pPr marR="689610">
              <a:spcBef>
                <a:spcPts val="100"/>
              </a:spcBef>
            </a:pPr>
            <a:endParaRPr lang="en-US" spc="-30" dirty="0">
              <a:solidFill>
                <a:schemeClr val="tx1"/>
              </a:solidFill>
              <a:uFill>
                <a:solidFill>
                  <a:srgbClr val="000000"/>
                </a:solidFill>
              </a:uFill>
              <a:latin typeface="Times New Roman" panose="02020603050405020304" pitchFamily="18" charset="0"/>
              <a:ea typeface="+mn-ea"/>
              <a:cs typeface="+mn-cs"/>
            </a:endParaRPr>
          </a:p>
        </p:txBody>
      </p:sp>
      <p:graphicFrame>
        <p:nvGraphicFramePr>
          <p:cNvPr id="5" name="Content Placeholder 4">
            <a:extLst>
              <a:ext uri="{FF2B5EF4-FFF2-40B4-BE49-F238E27FC236}">
                <a16:creationId xmlns:a16="http://schemas.microsoft.com/office/drawing/2014/main" id="{C3B73C0B-CDA7-6474-E982-B0CEC3005032}"/>
              </a:ext>
            </a:extLst>
          </p:cNvPr>
          <p:cNvGraphicFramePr>
            <a:graphicFrameLocks/>
          </p:cNvGraphicFramePr>
          <p:nvPr>
            <p:extLst>
              <p:ext uri="{D42A27DB-BD31-4B8C-83A1-F6EECF244321}">
                <p14:modId xmlns:p14="http://schemas.microsoft.com/office/powerpoint/2010/main" val="4131764862"/>
              </p:ext>
            </p:extLst>
          </p:nvPr>
        </p:nvGraphicFramePr>
        <p:xfrm>
          <a:off x="865909" y="4038600"/>
          <a:ext cx="9906000" cy="2154379"/>
        </p:xfrm>
        <a:graphic>
          <a:graphicData uri="http://schemas.openxmlformats.org/drawingml/2006/table">
            <a:tbl>
              <a:tblPr bandRow="1">
                <a:tableStyleId>{8EC20E35-A176-4012-BC5E-935CFFF8708E}</a:tableStyleId>
              </a:tblPr>
              <a:tblGrid>
                <a:gridCol w="2476500">
                  <a:extLst>
                    <a:ext uri="{9D8B030D-6E8A-4147-A177-3AD203B41FA5}">
                      <a16:colId xmlns:a16="http://schemas.microsoft.com/office/drawing/2014/main" val="500073343"/>
                    </a:ext>
                  </a:extLst>
                </a:gridCol>
                <a:gridCol w="2476500">
                  <a:extLst>
                    <a:ext uri="{9D8B030D-6E8A-4147-A177-3AD203B41FA5}">
                      <a16:colId xmlns:a16="http://schemas.microsoft.com/office/drawing/2014/main" val="3126787929"/>
                    </a:ext>
                  </a:extLst>
                </a:gridCol>
                <a:gridCol w="2476500">
                  <a:extLst>
                    <a:ext uri="{9D8B030D-6E8A-4147-A177-3AD203B41FA5}">
                      <a16:colId xmlns:a16="http://schemas.microsoft.com/office/drawing/2014/main" val="4013322753"/>
                    </a:ext>
                  </a:extLst>
                </a:gridCol>
                <a:gridCol w="2476500">
                  <a:extLst>
                    <a:ext uri="{9D8B030D-6E8A-4147-A177-3AD203B41FA5}">
                      <a16:colId xmlns:a16="http://schemas.microsoft.com/office/drawing/2014/main" val="1515942651"/>
                    </a:ext>
                  </a:extLst>
                </a:gridCol>
              </a:tblGrid>
              <a:tr h="448069">
                <a:tc>
                  <a:txBody>
                    <a:bodyPr/>
                    <a:lstStyle/>
                    <a:p>
                      <a:r>
                        <a:rPr lang="en-US" sz="1800">
                          <a:latin typeface="Times New Roman" panose="02020603050405020304" pitchFamily="18" charset="0"/>
                          <a:cs typeface="Times New Roman" panose="02020603050405020304" pitchFamily="18" charset="0"/>
                        </a:rPr>
                        <a:t>Feature</a:t>
                      </a:r>
                    </a:p>
                  </a:txBody>
                  <a:tcPr marL="43875" marR="43875" marT="21937" marB="21937" anchor="ctr"/>
                </a:tc>
                <a:tc>
                  <a:txBody>
                    <a:bodyPr/>
                    <a:lstStyle/>
                    <a:p>
                      <a:r>
                        <a:rPr lang="en-US" sz="1800">
                          <a:latin typeface="Times New Roman" panose="02020603050405020304" pitchFamily="18" charset="0"/>
                          <a:cs typeface="Times New Roman" panose="02020603050405020304" pitchFamily="18" charset="0"/>
                        </a:rPr>
                        <a:t>Solution 1 (Console)</a:t>
                      </a:r>
                    </a:p>
                  </a:txBody>
                  <a:tcPr marL="43875" marR="43875" marT="21937" marB="21937" anchor="ctr"/>
                </a:tc>
                <a:tc>
                  <a:txBody>
                    <a:bodyPr/>
                    <a:lstStyle/>
                    <a:p>
                      <a:r>
                        <a:rPr lang="en-US" sz="1800">
                          <a:latin typeface="Times New Roman" panose="02020603050405020304" pitchFamily="18" charset="0"/>
                          <a:cs typeface="Times New Roman" panose="02020603050405020304" pitchFamily="18" charset="0"/>
                        </a:rPr>
                        <a:t>Solution 2 (Cloud)</a:t>
                      </a:r>
                    </a:p>
                  </a:txBody>
                  <a:tcPr marL="43875" marR="43875" marT="21937" marB="21937" anchor="ctr"/>
                </a:tc>
                <a:tc>
                  <a:txBody>
                    <a:bodyPr/>
                    <a:lstStyle/>
                    <a:p>
                      <a:r>
                        <a:rPr lang="en-US" sz="1800" b="1" dirty="0">
                          <a:latin typeface="Times New Roman" panose="02020603050405020304" pitchFamily="18" charset="0"/>
                          <a:cs typeface="Times New Roman" panose="02020603050405020304" pitchFamily="18" charset="0"/>
                        </a:rPr>
                        <a:t>Solution 3 (Final)</a:t>
                      </a:r>
                      <a:endParaRPr lang="en-US" sz="1800" dirty="0">
                        <a:latin typeface="Times New Roman" panose="02020603050405020304" pitchFamily="18" charset="0"/>
                        <a:cs typeface="Times New Roman" panose="02020603050405020304" pitchFamily="18" charset="0"/>
                      </a:endParaRPr>
                    </a:p>
                  </a:txBody>
                  <a:tcPr marL="43875" marR="43875" marT="21937" marB="21937" anchor="ctr"/>
                </a:tc>
                <a:extLst>
                  <a:ext uri="{0D108BD9-81ED-4DB2-BD59-A6C34878D82A}">
                    <a16:rowId xmlns:a16="http://schemas.microsoft.com/office/drawing/2014/main" val="174605202"/>
                  </a:ext>
                </a:extLst>
              </a:tr>
              <a:tr h="341262">
                <a:tc>
                  <a:txBody>
                    <a:bodyPr/>
                    <a:lstStyle/>
                    <a:p>
                      <a:r>
                        <a:rPr lang="en-US" sz="1800">
                          <a:latin typeface="Times New Roman" panose="02020603050405020304" pitchFamily="18" charset="0"/>
                          <a:cs typeface="Times New Roman" panose="02020603050405020304" pitchFamily="18" charset="0"/>
                        </a:rPr>
                        <a:t>Offline Access</a:t>
                      </a:r>
                    </a:p>
                  </a:txBody>
                  <a:tcPr marL="43875" marR="43875" marT="21937" marB="21937" anchor="ctr"/>
                </a:tc>
                <a:tc>
                  <a:txBody>
                    <a:bodyPr/>
                    <a:lstStyle/>
                    <a:p>
                      <a:r>
                        <a:rPr lang="en-US" sz="1800">
                          <a:latin typeface="Times New Roman" panose="02020603050405020304" pitchFamily="18" charset="0"/>
                          <a:cs typeface="Times New Roman" panose="02020603050405020304" pitchFamily="18" charset="0"/>
                        </a:rPr>
                        <a:t>✅ Yes</a:t>
                      </a:r>
                    </a:p>
                  </a:txBody>
                  <a:tcPr marL="43875" marR="43875" marT="21937" marB="21937" anchor="ctr"/>
                </a:tc>
                <a:tc>
                  <a:txBody>
                    <a:bodyPr/>
                    <a:lstStyle/>
                    <a:p>
                      <a:r>
                        <a:rPr lang="en-US" sz="1800">
                          <a:latin typeface="Times New Roman" panose="02020603050405020304" pitchFamily="18" charset="0"/>
                          <a:cs typeface="Times New Roman" panose="02020603050405020304" pitchFamily="18" charset="0"/>
                        </a:rPr>
                        <a:t>❌ No</a:t>
                      </a:r>
                    </a:p>
                  </a:txBody>
                  <a:tcPr marL="43875" marR="43875" marT="21937" marB="21937" anchor="ctr"/>
                </a:tc>
                <a:tc>
                  <a:txBody>
                    <a:bodyPr/>
                    <a:lstStyle/>
                    <a:p>
                      <a:r>
                        <a:rPr lang="en-US" sz="1800">
                          <a:latin typeface="Times New Roman" panose="02020603050405020304" pitchFamily="18" charset="0"/>
                          <a:cs typeface="Times New Roman" panose="02020603050405020304" pitchFamily="18" charset="0"/>
                        </a:rPr>
                        <a:t>✅ Yes</a:t>
                      </a:r>
                    </a:p>
                  </a:txBody>
                  <a:tcPr marL="43875" marR="43875" marT="21937" marB="21937" anchor="ctr"/>
                </a:tc>
                <a:extLst>
                  <a:ext uri="{0D108BD9-81ED-4DB2-BD59-A6C34878D82A}">
                    <a16:rowId xmlns:a16="http://schemas.microsoft.com/office/drawing/2014/main" val="2006518309"/>
                  </a:ext>
                </a:extLst>
              </a:tr>
              <a:tr h="341262">
                <a:tc>
                  <a:txBody>
                    <a:bodyPr/>
                    <a:lstStyle/>
                    <a:p>
                      <a:r>
                        <a:rPr lang="en-US" sz="1800">
                          <a:latin typeface="Times New Roman" panose="02020603050405020304" pitchFamily="18" charset="0"/>
                          <a:cs typeface="Times New Roman" panose="02020603050405020304" pitchFamily="18" charset="0"/>
                        </a:rPr>
                        <a:t>GUI</a:t>
                      </a:r>
                    </a:p>
                  </a:txBody>
                  <a:tcPr marL="43875" marR="43875" marT="21937" marB="21937" anchor="ctr"/>
                </a:tc>
                <a:tc>
                  <a:txBody>
                    <a:bodyPr/>
                    <a:lstStyle/>
                    <a:p>
                      <a:r>
                        <a:rPr lang="en-US" sz="1800">
                          <a:latin typeface="Times New Roman" panose="02020603050405020304" pitchFamily="18" charset="0"/>
                          <a:cs typeface="Times New Roman" panose="02020603050405020304" pitchFamily="18" charset="0"/>
                        </a:rPr>
                        <a:t>❌ No</a:t>
                      </a:r>
                    </a:p>
                  </a:txBody>
                  <a:tcPr marL="43875" marR="43875" marT="21937" marB="21937" anchor="ctr"/>
                </a:tc>
                <a:tc>
                  <a:txBody>
                    <a:bodyPr/>
                    <a:lstStyle/>
                    <a:p>
                      <a:r>
                        <a:rPr lang="en-US" sz="1800">
                          <a:latin typeface="Times New Roman" panose="02020603050405020304" pitchFamily="18" charset="0"/>
                          <a:cs typeface="Times New Roman" panose="02020603050405020304" pitchFamily="18" charset="0"/>
                        </a:rPr>
                        <a:t>✅ Yes</a:t>
                      </a:r>
                    </a:p>
                  </a:txBody>
                  <a:tcPr marL="43875" marR="43875" marT="21937" marB="21937" anchor="ctr"/>
                </a:tc>
                <a:tc>
                  <a:txBody>
                    <a:bodyPr/>
                    <a:lstStyle/>
                    <a:p>
                      <a:r>
                        <a:rPr lang="en-US" sz="1800">
                          <a:latin typeface="Times New Roman" panose="02020603050405020304" pitchFamily="18" charset="0"/>
                          <a:cs typeface="Times New Roman" panose="02020603050405020304" pitchFamily="18" charset="0"/>
                        </a:rPr>
                        <a:t>✅ Yes</a:t>
                      </a:r>
                    </a:p>
                  </a:txBody>
                  <a:tcPr marL="43875" marR="43875" marT="21937" marB="21937" anchor="ctr"/>
                </a:tc>
                <a:extLst>
                  <a:ext uri="{0D108BD9-81ED-4DB2-BD59-A6C34878D82A}">
                    <a16:rowId xmlns:a16="http://schemas.microsoft.com/office/drawing/2014/main" val="2802690817"/>
                  </a:ext>
                </a:extLst>
              </a:tr>
              <a:tr h="341262">
                <a:tc>
                  <a:txBody>
                    <a:bodyPr/>
                    <a:lstStyle/>
                    <a:p>
                      <a:r>
                        <a:rPr lang="en-US" sz="1800">
                          <a:latin typeface="Times New Roman" panose="02020603050405020304" pitchFamily="18" charset="0"/>
                          <a:cs typeface="Times New Roman" panose="02020603050405020304" pitchFamily="18" charset="0"/>
                        </a:rPr>
                        <a:t>Data Privacy</a:t>
                      </a:r>
                    </a:p>
                  </a:txBody>
                  <a:tcPr marL="43875" marR="43875" marT="21937" marB="21937" anchor="ctr"/>
                </a:tc>
                <a:tc>
                  <a:txBody>
                    <a:bodyPr/>
                    <a:lstStyle/>
                    <a:p>
                      <a:r>
                        <a:rPr lang="en-US" sz="1800">
                          <a:latin typeface="Times New Roman" panose="02020603050405020304" pitchFamily="18" charset="0"/>
                          <a:cs typeface="Times New Roman" panose="02020603050405020304" pitchFamily="18" charset="0"/>
                        </a:rPr>
                        <a:t>✅ Local JSON</a:t>
                      </a:r>
                    </a:p>
                  </a:txBody>
                  <a:tcPr marL="43875" marR="43875" marT="21937" marB="21937" anchor="ctr"/>
                </a:tc>
                <a:tc>
                  <a:txBody>
                    <a:bodyPr/>
                    <a:lstStyle/>
                    <a:p>
                      <a:r>
                        <a:rPr lang="en-US" sz="1800">
                          <a:latin typeface="Times New Roman" panose="02020603050405020304" pitchFamily="18" charset="0"/>
                          <a:cs typeface="Times New Roman" panose="02020603050405020304" pitchFamily="18" charset="0"/>
                        </a:rPr>
                        <a:t>❌ Cloud storage</a:t>
                      </a:r>
                    </a:p>
                  </a:txBody>
                  <a:tcPr marL="43875" marR="43875" marT="21937" marB="21937" anchor="ctr"/>
                </a:tc>
                <a:tc>
                  <a:txBody>
                    <a:bodyPr/>
                    <a:lstStyle/>
                    <a:p>
                      <a:r>
                        <a:rPr lang="en-US" sz="1800">
                          <a:latin typeface="Times New Roman" panose="02020603050405020304" pitchFamily="18" charset="0"/>
                          <a:cs typeface="Times New Roman" panose="02020603050405020304" pitchFamily="18" charset="0"/>
                        </a:rPr>
                        <a:t>✅ Local JSON</a:t>
                      </a:r>
                    </a:p>
                  </a:txBody>
                  <a:tcPr marL="43875" marR="43875" marT="21937" marB="21937" anchor="ctr"/>
                </a:tc>
                <a:extLst>
                  <a:ext uri="{0D108BD9-81ED-4DB2-BD59-A6C34878D82A}">
                    <a16:rowId xmlns:a16="http://schemas.microsoft.com/office/drawing/2014/main" val="1113844228"/>
                  </a:ext>
                </a:extLst>
              </a:tr>
              <a:tr h="341262">
                <a:tc>
                  <a:txBody>
                    <a:bodyPr/>
                    <a:lstStyle/>
                    <a:p>
                      <a:r>
                        <a:rPr lang="en-US" sz="1800">
                          <a:latin typeface="Times New Roman" panose="02020603050405020304" pitchFamily="18" charset="0"/>
                          <a:cs typeface="Times New Roman" panose="02020603050405020304" pitchFamily="18" charset="0"/>
                        </a:rPr>
                        <a:t>Export/Import</a:t>
                      </a:r>
                    </a:p>
                  </a:txBody>
                  <a:tcPr marL="43875" marR="43875" marT="21937" marB="21937" anchor="ctr"/>
                </a:tc>
                <a:tc>
                  <a:txBody>
                    <a:bodyPr/>
                    <a:lstStyle/>
                    <a:p>
                      <a:r>
                        <a:rPr lang="en-US" sz="1800">
                          <a:latin typeface="Times New Roman" panose="02020603050405020304" pitchFamily="18" charset="0"/>
                          <a:cs typeface="Times New Roman" panose="02020603050405020304" pitchFamily="18" charset="0"/>
                        </a:rPr>
                        <a:t>❌ No</a:t>
                      </a:r>
                    </a:p>
                  </a:txBody>
                  <a:tcPr marL="43875" marR="43875" marT="21937" marB="21937" anchor="ctr"/>
                </a:tc>
                <a:tc>
                  <a:txBody>
                    <a:bodyPr/>
                    <a:lstStyle/>
                    <a:p>
                      <a:r>
                        <a:rPr lang="en-US" sz="1800">
                          <a:latin typeface="Times New Roman" panose="02020603050405020304" pitchFamily="18" charset="0"/>
                          <a:cs typeface="Times New Roman" panose="02020603050405020304" pitchFamily="18" charset="0"/>
                        </a:rPr>
                        <a:t>❌ Limited</a:t>
                      </a:r>
                    </a:p>
                  </a:txBody>
                  <a:tcPr marL="43875" marR="43875" marT="21937" marB="21937" anchor="ctr"/>
                </a:tc>
                <a:tc>
                  <a:txBody>
                    <a:bodyPr/>
                    <a:lstStyle/>
                    <a:p>
                      <a:r>
                        <a:rPr lang="en-US" sz="1800">
                          <a:latin typeface="Times New Roman" panose="02020603050405020304" pitchFamily="18" charset="0"/>
                          <a:cs typeface="Times New Roman" panose="02020603050405020304" pitchFamily="18" charset="0"/>
                        </a:rPr>
                        <a:t>✅ Yes</a:t>
                      </a:r>
                    </a:p>
                  </a:txBody>
                  <a:tcPr marL="43875" marR="43875" marT="21937" marB="21937" anchor="ctr"/>
                </a:tc>
                <a:extLst>
                  <a:ext uri="{0D108BD9-81ED-4DB2-BD59-A6C34878D82A}">
                    <a16:rowId xmlns:a16="http://schemas.microsoft.com/office/drawing/2014/main" val="80081700"/>
                  </a:ext>
                </a:extLst>
              </a:tr>
              <a:tr h="341262">
                <a:tc>
                  <a:txBody>
                    <a:bodyPr/>
                    <a:lstStyle/>
                    <a:p>
                      <a:r>
                        <a:rPr lang="en-US" sz="1800">
                          <a:latin typeface="Times New Roman" panose="02020603050405020304" pitchFamily="18" charset="0"/>
                          <a:cs typeface="Times New Roman" panose="02020603050405020304" pitchFamily="18" charset="0"/>
                        </a:rPr>
                        <a:t>Testing</a:t>
                      </a:r>
                    </a:p>
                  </a:txBody>
                  <a:tcPr marL="43875" marR="43875" marT="21937" marB="21937" anchor="ctr"/>
                </a:tc>
                <a:tc>
                  <a:txBody>
                    <a:bodyPr/>
                    <a:lstStyle/>
                    <a:p>
                      <a:r>
                        <a:rPr lang="en-US" sz="1800">
                          <a:latin typeface="Times New Roman" panose="02020603050405020304" pitchFamily="18" charset="0"/>
                          <a:cs typeface="Times New Roman" panose="02020603050405020304" pitchFamily="18" charset="0"/>
                        </a:rPr>
                        <a:t>❌ Limited</a:t>
                      </a:r>
                    </a:p>
                  </a:txBody>
                  <a:tcPr marL="43875" marR="43875" marT="21937" marB="21937" anchor="ctr"/>
                </a:tc>
                <a:tc>
                  <a:txBody>
                    <a:bodyPr/>
                    <a:lstStyle/>
                    <a:p>
                      <a:r>
                        <a:rPr lang="en-US" sz="1800">
                          <a:latin typeface="Times New Roman" panose="02020603050405020304" pitchFamily="18" charset="0"/>
                          <a:cs typeface="Times New Roman" panose="02020603050405020304" pitchFamily="18" charset="0"/>
                        </a:rPr>
                        <a:t>❌ Limited</a:t>
                      </a:r>
                    </a:p>
                  </a:txBody>
                  <a:tcPr marL="43875" marR="43875" marT="21937" marB="21937" anchor="ctr"/>
                </a:tc>
                <a:tc>
                  <a:txBody>
                    <a:bodyPr/>
                    <a:lstStyle/>
                    <a:p>
                      <a:r>
                        <a:rPr lang="en-US" sz="1800" dirty="0">
                          <a:latin typeface="Times New Roman" panose="02020603050405020304" pitchFamily="18" charset="0"/>
                          <a:cs typeface="Times New Roman" panose="02020603050405020304" pitchFamily="18" charset="0"/>
                        </a:rPr>
                        <a:t>✅ Full Test Suite</a:t>
                      </a:r>
                    </a:p>
                  </a:txBody>
                  <a:tcPr marL="43875" marR="43875" marT="21937" marB="21937" anchor="ctr"/>
                </a:tc>
                <a:extLst>
                  <a:ext uri="{0D108BD9-81ED-4DB2-BD59-A6C34878D82A}">
                    <a16:rowId xmlns:a16="http://schemas.microsoft.com/office/drawing/2014/main" val="3869128516"/>
                  </a:ext>
                </a:extLst>
              </a:tr>
            </a:tbl>
          </a:graphicData>
        </a:graphic>
      </p:graphicFrame>
    </p:spTree>
    <p:extLst>
      <p:ext uri="{BB962C8B-B14F-4D97-AF65-F5344CB8AC3E}">
        <p14:creationId xmlns:p14="http://schemas.microsoft.com/office/powerpoint/2010/main" val="4274595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TotalTime>
  <Words>1448</Words>
  <Application>Microsoft Office PowerPoint</Application>
  <PresentationFormat>Widescreen</PresentationFormat>
  <Paragraphs>192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MT</vt:lpstr>
      <vt:lpstr>Times New Roman</vt:lpstr>
      <vt:lpstr>Trebuchet MS</vt:lpstr>
      <vt:lpstr>Office Theme</vt:lpstr>
      <vt:lpstr>Recipe Management System</vt:lpstr>
      <vt:lpstr>Agenda</vt:lpstr>
      <vt:lpstr>Introduction</vt:lpstr>
      <vt:lpstr>Problem Definition</vt:lpstr>
      <vt:lpstr>Design Requirements - Functions</vt:lpstr>
      <vt:lpstr>Design Requirements - Objectives</vt:lpstr>
      <vt:lpstr>Design Requirements - Constraints</vt:lpstr>
      <vt:lpstr>Solutions – 1 &amp; 2</vt:lpstr>
      <vt:lpstr>Solutions – Final Solution</vt:lpstr>
      <vt:lpstr>Testing and Demonstration</vt:lpstr>
      <vt:lpstr>Testing and Demonstration Test Cases to Satisfy the Test Requirements:</vt:lpstr>
      <vt:lpstr>Testing and Demonstration Test Cases to Satisfy the Test Requirements:</vt:lpstr>
      <vt:lpstr>Testing and Demonstration</vt:lpstr>
      <vt:lpstr>Project Management</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Haley Nicolson</dc:creator>
  <cp:lastModifiedBy>Ramsha Naeem</cp:lastModifiedBy>
  <cp:revision>1</cp:revision>
  <dcterms:created xsi:type="dcterms:W3CDTF">2025-07-31T01:32:49Z</dcterms:created>
  <dcterms:modified xsi:type="dcterms:W3CDTF">2025-07-31T07:49:10Z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2024-08-01T00:00:00Z</vt:filetime>
  </property>
  <property fmtid="{D5CDD505-2E9C-101B-9397-08002B2CF9AE}" pid="3" name="Creator">
    <vt:lpwstr>Microsoft® PowerPoint® for Microsoft 365</vt:lpwstr>
  </property>
  <property fmtid="{D5CDD505-2E9C-101B-9397-08002B2CF9AE}" pid="4" name="LastSaved">
    <vt:filetime>2025-07-31T00:00:00Z</vt:filetime>
  </property>
  <property fmtid="{D5CDD505-2E9C-101B-9397-08002B2CF9AE}" pid="5" name="Producer">
    <vt:lpwstr>Microsoft® PowerPoint® for Microsoft 365</vt:lpwstr>
  </property>
</Properties>
</file>