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7" r:id="rId10"/>
    <p:sldId id="269" r:id="rId11"/>
    <p:sldId id="263" r:id="rId12"/>
    <p:sldId id="264" r:id="rId13"/>
    <p:sldId id="265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iceworks.com/tech/big-data/articles/impact-of-unified-data-integration-enhanced-data-flow-and-fortified-governan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Sana </a:t>
            </a:r>
            <a:r>
              <a:rPr lang="en-US" dirty="0" err="1" smtClean="0"/>
              <a:t>mateen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/>
              <a:t>FastEthernet</a:t>
            </a:r>
            <a:r>
              <a:rPr lang="en-US" dirty="0" smtClean="0"/>
              <a:t> is a LAN transmission standard</a:t>
            </a:r>
          </a:p>
          <a:p>
            <a:pPr algn="just"/>
            <a:r>
              <a:rPr lang="en-US" dirty="0" smtClean="0"/>
              <a:t>it has data transmission rate of 100 Mega Bits Per Sec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4478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Copper crossover cables, on the other hand, feature different pin configurations at each end. </a:t>
            </a:r>
            <a:r>
              <a:rPr lang="en-US" dirty="0" smtClean="0">
                <a:solidFill>
                  <a:srgbClr val="FF0000"/>
                </a:solidFill>
              </a:rPr>
              <a:t>These cables are designed for connecting similar devices directly to each other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895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smtClean="0"/>
              <a:t>A copper straight-through cable is perhaps one of the most commonly used network cables. It’s characterized by the same pin </a:t>
            </a:r>
          </a:p>
          <a:p>
            <a:pPr algn="just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just"/>
            <a:r>
              <a:rPr lang="en-US" dirty="0" smtClean="0"/>
              <a:t>configuration at both ends, meaning the wires in the cable are connected</a:t>
            </a:r>
          </a:p>
          <a:p>
            <a:pPr algn="just"/>
            <a:r>
              <a:rPr lang="en-US" dirty="0" smtClean="0"/>
              <a:t>straight through from one end to the other.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 </a:t>
            </a:r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fontAlgn="base"/>
            <a:r>
              <a:rPr lang="en-US" dirty="0" smtClean="0"/>
              <a:t>In </a:t>
            </a:r>
            <a:r>
              <a:rPr lang="en-US" dirty="0" smtClean="0"/>
              <a:t>a star topology, </a:t>
            </a:r>
            <a:r>
              <a:rPr lang="en-US" dirty="0" smtClean="0">
                <a:solidFill>
                  <a:srgbClr val="FF0000"/>
                </a:solidFill>
              </a:rPr>
              <a:t>all nodes are connected to a central hub using a communication link.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 fontAlgn="base"/>
            <a:r>
              <a:rPr lang="en-US" b="1" dirty="0" smtClean="0"/>
              <a:t>Each </a:t>
            </a:r>
            <a:r>
              <a:rPr lang="en-US" b="1" dirty="0" smtClean="0"/>
              <a:t>node needs a separate wire to establish a point-to-point connection with the hub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which functions as a server to control and manage the entire network.</a:t>
            </a:r>
          </a:p>
          <a:p>
            <a:pPr algn="just"/>
            <a:r>
              <a:rPr lang="en-US" dirty="0" smtClean="0"/>
              <a:t>In such a configuration, </a:t>
            </a:r>
            <a:r>
              <a:rPr lang="en-US" b="1" dirty="0" smtClean="0"/>
              <a:t>if one endpoint wants to transmit data to another endpoint, it must send the request to the central hub, </a:t>
            </a:r>
            <a:r>
              <a:rPr lang="en-US" dirty="0" smtClean="0"/>
              <a:t>forwarding the message to the intended recipient.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"/>
            <a:ext cx="69342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0999"/>
            <a:ext cx="5638800" cy="3733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600200" y="441960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A hub is a networking device that connects multiple devices together. Hubs are also known as repeaters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04800"/>
            <a:ext cx="5638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33400" y="4876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a switch is a piece of hardware that connects devices on a network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 uses packet switching to forward data from source ports on devices to destination ports on other devices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Mesh </a:t>
            </a:r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2800" dirty="0" smtClean="0"/>
              <a:t>In </a:t>
            </a:r>
            <a:r>
              <a:rPr lang="en-US" sz="2800" dirty="0" smtClean="0"/>
              <a:t>a mesh topology, </a:t>
            </a:r>
            <a:r>
              <a:rPr lang="en-US" sz="2800" b="1" dirty="0" smtClean="0"/>
              <a:t>all the nodes are interconnected and can send and receive their data and relay data from other nodes. </a:t>
            </a:r>
            <a:endParaRPr lang="en-US" sz="2800" b="1" dirty="0" smtClean="0"/>
          </a:p>
          <a:p>
            <a:pPr algn="just" fontAlgn="base"/>
            <a:r>
              <a:rPr lang="en-US" sz="2800" dirty="0" smtClean="0"/>
              <a:t>Full mesh networks, </a:t>
            </a:r>
            <a:r>
              <a:rPr lang="en-US" sz="2800" dirty="0" smtClean="0">
                <a:solidFill>
                  <a:srgbClr val="FF0000"/>
                </a:solidFill>
              </a:rPr>
              <a:t>wherein each node is connected to every other node</a:t>
            </a:r>
            <a:r>
              <a:rPr lang="en-US" sz="2800" dirty="0" smtClean="0"/>
              <a:t>, are usually reserved for critical networks as they are extremely costly to implement and challenging to maintain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1042988"/>
            <a:ext cx="55245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"/>
            <a:ext cx="6781800" cy="446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0675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Hybrid </a:t>
            </a:r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fontAlgn="base"/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hybrid network topology, as the name suggests, features characteristics of multiple other topologies.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 fontAlgn="base"/>
            <a:r>
              <a:rPr lang="en-US" dirty="0" smtClean="0"/>
              <a:t>The </a:t>
            </a:r>
            <a:r>
              <a:rPr lang="en-US" dirty="0" smtClean="0"/>
              <a:t>creation of such a configuration depends on the requirement of the </a:t>
            </a:r>
            <a:r>
              <a:rPr lang="en-US" dirty="0" smtClean="0"/>
              <a:t>network.</a:t>
            </a:r>
          </a:p>
          <a:p>
            <a:pPr algn="just" fontAlgn="base"/>
            <a:r>
              <a:rPr lang="en-US" dirty="0" smtClean="0">
                <a:solidFill>
                  <a:srgbClr val="FF0000"/>
                </a:solidFill>
              </a:rPr>
              <a:t>Two most commonly used hybrid topologies are star-ring and star-bus.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 fontAlgn="base"/>
            <a:r>
              <a:rPr lang="en-US" dirty="0" smtClean="0"/>
              <a:t>In </a:t>
            </a:r>
            <a:r>
              <a:rPr lang="en-US" dirty="0" smtClean="0"/>
              <a:t>the former, the central hubs of multiple star topologies are linked using a ring topology. </a:t>
            </a:r>
            <a:endParaRPr lang="en-US" dirty="0" smtClean="0"/>
          </a:p>
          <a:p>
            <a:pPr algn="just" fontAlgn="base"/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 smtClean="0">
                <a:solidFill>
                  <a:srgbClr val="FF0000"/>
                </a:solidFill>
              </a:rPr>
              <a:t>the latter, the hubs of numerous star topologies are connected using a bus topology.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Topology defines the structure of the network of how all the components are interconnected to each other. There are two types of topology: physical and logical </a:t>
            </a:r>
            <a:r>
              <a:rPr lang="en-US" dirty="0" smtClean="0"/>
              <a:t>topology.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topology is the physical and logical arrangement of nodes and connections in a network.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6413" y="1214438"/>
            <a:ext cx="55911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228600"/>
            <a:ext cx="672475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076124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US" dirty="0" smtClean="0"/>
              <a:t>In a tree topology, </a:t>
            </a:r>
            <a:r>
              <a:rPr lang="en-US" b="1" dirty="0" smtClean="0"/>
              <a:t>nodes are arranged in a configuration that resembles a tree’s leaves, branches, and trunk. </a:t>
            </a:r>
            <a:endParaRPr lang="en-US" b="1" dirty="0" smtClean="0"/>
          </a:p>
          <a:p>
            <a:pPr algn="just" fontAlgn="base"/>
            <a:r>
              <a:rPr lang="en-US" dirty="0" smtClean="0"/>
              <a:t>Endpoints</a:t>
            </a:r>
            <a:r>
              <a:rPr lang="en-US" dirty="0" smtClean="0"/>
              <a:t>, or ‘leaves,’ are connected to mid-level nodes or ‘branches’ linked to the tree’s ‘trunk.’ </a:t>
            </a:r>
            <a:endParaRPr lang="en-US" dirty="0" smtClean="0"/>
          </a:p>
          <a:p>
            <a:pPr algn="just" fontAlgn="base"/>
            <a:r>
              <a:rPr lang="en-US" b="1" dirty="0" smtClean="0"/>
              <a:t>The </a:t>
            </a:r>
            <a:r>
              <a:rPr lang="en-US" b="1" dirty="0" smtClean="0"/>
              <a:t>trunk is the backbone connection that links multiple mid-level nodes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4950" y="1462088"/>
            <a:ext cx="61341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1600200"/>
            <a:ext cx="55054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1557338"/>
            <a:ext cx="70770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BUS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686800" cy="5715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The bus topology is designed in such a way that all the stations are connected through a single cable known as a backbone cable.</a:t>
            </a:r>
          </a:p>
          <a:p>
            <a:pPr algn="just"/>
            <a:r>
              <a:rPr lang="en-US" dirty="0" smtClean="0"/>
              <a:t>Each node is either connected to the backbone cable by drop </a:t>
            </a:r>
            <a:r>
              <a:rPr lang="en-US" dirty="0" smtClean="0"/>
              <a:t>line through a tap.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When a node wants to send a message over the network, it puts a message over the network.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All </a:t>
            </a:r>
            <a:r>
              <a:rPr lang="en-US" b="1" dirty="0" smtClean="0">
                <a:solidFill>
                  <a:srgbClr val="002060"/>
                </a:solidFill>
              </a:rPr>
              <a:t>the stations available in the network will receive the message whether it has been addressed or not.</a:t>
            </a:r>
          </a:p>
          <a:p>
            <a:pPr algn="just"/>
            <a:r>
              <a:rPr lang="en-US" dirty="0" smtClean="0"/>
              <a:t>The bus topology is mainly used in 802.3 (</a:t>
            </a:r>
            <a:r>
              <a:rPr lang="en-US" dirty="0" err="1" smtClean="0"/>
              <a:t>ethernet</a:t>
            </a:r>
            <a:r>
              <a:rPr lang="en-US" dirty="0" smtClean="0"/>
              <a:t>) and 802.4 standard networks.</a:t>
            </a:r>
          </a:p>
          <a:p>
            <a:pPr algn="just"/>
            <a:r>
              <a:rPr lang="en-US" b="1" dirty="0" smtClean="0"/>
              <a:t>The configuration of a bus topology is quite simpler as compared to other topologies.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most common access method of the bus topologies is </a:t>
            </a:r>
            <a:r>
              <a:rPr lang="en-US" b="1" dirty="0" smtClean="0"/>
              <a:t>CSMA</a:t>
            </a:r>
            <a:r>
              <a:rPr lang="en-US" dirty="0" smtClean="0"/>
              <a:t> (Carrier Sense Multiple Access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It is a media access control used to control the data flow so that data integrity is maintained, i.e., the packets do not get lost.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6324600" cy="256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57200"/>
            <a:ext cx="5568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077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Ring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686800" cy="53340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In a ring topology, each node is linked with its neighbor to form a closed network. </a:t>
            </a:r>
            <a:endParaRPr lang="en-US" sz="2400" dirty="0" smtClean="0"/>
          </a:p>
          <a:p>
            <a:pPr algn="just"/>
            <a:r>
              <a:rPr lang="en-US" sz="2400" b="1" dirty="0" smtClean="0"/>
              <a:t>This </a:t>
            </a:r>
            <a:r>
              <a:rPr lang="en-US" sz="2400" b="1" dirty="0" smtClean="0"/>
              <a:t>configuration sees the data move from one node to another, either </a:t>
            </a:r>
            <a:r>
              <a:rPr lang="en-US" sz="2400" b="1" dirty="0" err="1" smtClean="0"/>
              <a:t>unidirectionally</a:t>
            </a:r>
            <a:r>
              <a:rPr lang="en-US" sz="2400" b="1" dirty="0" smtClean="0"/>
              <a:t> or </a:t>
            </a:r>
            <a:r>
              <a:rPr lang="en-US" sz="2400" b="1" dirty="0" err="1" smtClean="0"/>
              <a:t>bidirectionally</a:t>
            </a:r>
            <a:r>
              <a:rPr lang="en-US" sz="2400" b="1" dirty="0" smtClean="0"/>
              <a:t>. </a:t>
            </a:r>
            <a:endParaRPr lang="en-US" sz="2400" b="1" dirty="0" smtClean="0"/>
          </a:p>
          <a:p>
            <a:pPr algn="just"/>
            <a:r>
              <a:rPr lang="en-US" sz="2400" dirty="0" smtClean="0"/>
              <a:t>Such </a:t>
            </a:r>
            <a:r>
              <a:rPr lang="en-US" sz="2400" dirty="0" smtClean="0"/>
              <a:t>network topology is used in smaller networks, like those in schools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Many ring networks use token passing to </a:t>
            </a:r>
            <a:r>
              <a:rPr lang="en-US" sz="2400" u="sng" dirty="0" smtClean="0">
                <a:solidFill>
                  <a:srgbClr val="0070C0"/>
                </a:solidFill>
                <a:hlinkClick r:id="rId2" tooltip="regulate data flow"/>
              </a:rPr>
              <a:t>regulate </a:t>
            </a:r>
            <a:r>
              <a:rPr lang="en-US" sz="2400" u="sng" dirty="0" smtClean="0">
                <a:hlinkClick r:id="rId2" tooltip="regulate data flow"/>
              </a:rPr>
              <a:t>data flow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In </a:t>
            </a:r>
            <a:r>
              <a:rPr lang="en-US" sz="2400" dirty="0" smtClean="0"/>
              <a:t>such an arrangement, </a:t>
            </a:r>
            <a:r>
              <a:rPr lang="en-US" sz="2400" dirty="0" smtClean="0">
                <a:solidFill>
                  <a:srgbClr val="FF0000"/>
                </a:solidFill>
              </a:rPr>
              <a:t>a token is transferred from one device to the next, and only the node with the token can transmit data. 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device that receives the data from the token sends it back to the server along with an </a:t>
            </a:r>
            <a:r>
              <a:rPr lang="en-US" sz="2400" dirty="0" smtClean="0"/>
              <a:t>acknowledgment.</a:t>
            </a:r>
          </a:p>
          <a:p>
            <a:pPr fontAlgn="base"/>
            <a:r>
              <a:rPr lang="en-US" sz="2400" dirty="0" smtClean="0"/>
              <a:t>Only an endpoint with access to an ’empty’ token can transmit data at a given time, while the other computers have to wait for their turn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732192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1534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540</Words>
  <Application>Microsoft Office PowerPoint</Application>
  <PresentationFormat>On-screen Show (4:3)</PresentationFormat>
  <Paragraphs>49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Topology</vt:lpstr>
      <vt:lpstr>Topology</vt:lpstr>
      <vt:lpstr>Slide 3</vt:lpstr>
      <vt:lpstr>BUS TOPOLOGY</vt:lpstr>
      <vt:lpstr>Slide 5</vt:lpstr>
      <vt:lpstr>Slide 6</vt:lpstr>
      <vt:lpstr>Ring Topology</vt:lpstr>
      <vt:lpstr>Slide 8</vt:lpstr>
      <vt:lpstr>Slide 9</vt:lpstr>
      <vt:lpstr>Slide 10</vt:lpstr>
      <vt:lpstr>Star topology</vt:lpstr>
      <vt:lpstr>Slide 12</vt:lpstr>
      <vt:lpstr>Slide 13</vt:lpstr>
      <vt:lpstr>Slide 14</vt:lpstr>
      <vt:lpstr>Mesh topology</vt:lpstr>
      <vt:lpstr>Slide 16</vt:lpstr>
      <vt:lpstr>Slide 17</vt:lpstr>
      <vt:lpstr>Slide 18</vt:lpstr>
      <vt:lpstr>Hybrid topology</vt:lpstr>
      <vt:lpstr>Slide 20</vt:lpstr>
      <vt:lpstr>Slide 21</vt:lpstr>
      <vt:lpstr>Slide 22</vt:lpstr>
      <vt:lpstr>Tree topology</vt:lpstr>
      <vt:lpstr>Slide 24</vt:lpstr>
      <vt:lpstr>Slide 25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Topology</dc:title>
  <dc:creator>Sana</dc:creator>
  <cp:lastModifiedBy>Sana</cp:lastModifiedBy>
  <cp:revision>9</cp:revision>
  <dcterms:created xsi:type="dcterms:W3CDTF">2006-08-16T00:00:00Z</dcterms:created>
  <dcterms:modified xsi:type="dcterms:W3CDTF">2024-03-10T08:31:42Z</dcterms:modified>
</cp:coreProperties>
</file>