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sldIdLst>
    <p:sldId id="256" r:id="rId2"/>
    <p:sldId id="356" r:id="rId3"/>
    <p:sldId id="280" r:id="rId4"/>
    <p:sldId id="281" r:id="rId5"/>
    <p:sldId id="282" r:id="rId6"/>
    <p:sldId id="283" r:id="rId7"/>
    <p:sldId id="284" r:id="rId8"/>
    <p:sldId id="287" r:id="rId9"/>
    <p:sldId id="285" r:id="rId10"/>
    <p:sldId id="286" r:id="rId11"/>
    <p:sldId id="288" r:id="rId12"/>
    <p:sldId id="289" r:id="rId13"/>
    <p:sldId id="290" r:id="rId14"/>
    <p:sldId id="291" r:id="rId15"/>
    <p:sldId id="297" r:id="rId16"/>
    <p:sldId id="292" r:id="rId17"/>
    <p:sldId id="293" r:id="rId18"/>
    <p:sldId id="294" r:id="rId19"/>
    <p:sldId id="295" r:id="rId20"/>
    <p:sldId id="296" r:id="rId21"/>
    <p:sldId id="298" r:id="rId22"/>
    <p:sldId id="299" r:id="rId23"/>
    <p:sldId id="300" r:id="rId24"/>
    <p:sldId id="321" r:id="rId25"/>
    <p:sldId id="301" r:id="rId26"/>
    <p:sldId id="302" r:id="rId27"/>
    <p:sldId id="303" r:id="rId28"/>
    <p:sldId id="304" r:id="rId29"/>
    <p:sldId id="305" r:id="rId30"/>
    <p:sldId id="310" r:id="rId31"/>
    <p:sldId id="311" r:id="rId32"/>
    <p:sldId id="341" r:id="rId33"/>
    <p:sldId id="306" r:id="rId34"/>
    <p:sldId id="315" r:id="rId35"/>
    <p:sldId id="317" r:id="rId36"/>
    <p:sldId id="316" r:id="rId37"/>
    <p:sldId id="318" r:id="rId38"/>
    <p:sldId id="319" r:id="rId39"/>
    <p:sldId id="312" r:id="rId40"/>
    <p:sldId id="343" r:id="rId41"/>
    <p:sldId id="308" r:id="rId42"/>
    <p:sldId id="344" r:id="rId43"/>
    <p:sldId id="313" r:id="rId44"/>
    <p:sldId id="342" r:id="rId45"/>
    <p:sldId id="309" r:id="rId46"/>
    <p:sldId id="320" r:id="rId47"/>
    <p:sldId id="345" r:id="rId48"/>
    <p:sldId id="322" r:id="rId49"/>
    <p:sldId id="323" r:id="rId50"/>
    <p:sldId id="346" r:id="rId51"/>
    <p:sldId id="324" r:id="rId52"/>
    <p:sldId id="328" r:id="rId53"/>
    <p:sldId id="325"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9" r:id="rId67"/>
    <p:sldId id="350" r:id="rId68"/>
    <p:sldId id="327" r:id="rId69"/>
    <p:sldId id="351" r:id="rId70"/>
    <p:sldId id="352" r:id="rId71"/>
    <p:sldId id="353" r:id="rId72"/>
    <p:sldId id="354" r:id="rId73"/>
    <p:sldId id="35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91E13-A882-4C68-A69F-AAA6BC44EF46}" type="datetimeFigureOut">
              <a:rPr lang="en-IN" smtClean="0"/>
              <a:pPr/>
              <a:t>30-06-2020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230918-417D-4C5B-835E-277E5FDDD728}"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9230918-417D-4C5B-835E-277E5FDDD728}" type="slidenum">
              <a:rPr lang="en-IN" smtClean="0"/>
              <a:pPr/>
              <a:t>13</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230918-417D-4C5B-835E-277E5FDDD728}" type="slidenum">
              <a:rPr lang="en-IN" smtClean="0"/>
              <a:pPr/>
              <a:t>60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5CB0888-AC6C-4BC0-BE2A-37B4798B4334}" type="datetime1">
              <a:rPr lang="en-IN" smtClean="0"/>
              <a:pPr/>
              <a:t>30-06-2020</a:t>
            </a:fld>
            <a:endParaRPr lang="en-IN"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dirty="0"/>
              <a:t> </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B1D7511-4B55-47DB-9B15-B6198E129F8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282B9B-4499-412A-8232-FEFFA4915EB4}" type="datetime1">
              <a:rPr lang="en-IN" smtClean="0"/>
              <a:pPr/>
              <a:t>30-06-2020</a:t>
            </a:fld>
            <a:endParaRPr lang="en-IN" dirty="0"/>
          </a:p>
        </p:txBody>
      </p:sp>
      <p:sp>
        <p:nvSpPr>
          <p:cNvPr id="5" name="Footer Placeholder 4"/>
          <p:cNvSpPr>
            <a:spLocks noGrp="1"/>
          </p:cNvSpPr>
          <p:nvPr>
            <p:ph type="ftr" sz="quarter" idx="11"/>
          </p:nvPr>
        </p:nvSpPr>
        <p:spPr/>
        <p:txBody>
          <a:bodyPr/>
          <a:lstStyle/>
          <a:p>
            <a:r>
              <a:rPr lang="en-IN" dirty="0"/>
              <a:t> </a:t>
            </a:r>
          </a:p>
        </p:txBody>
      </p:sp>
      <p:sp>
        <p:nvSpPr>
          <p:cNvPr id="6" name="Slide Number Placeholder 5"/>
          <p:cNvSpPr>
            <a:spLocks noGrp="1"/>
          </p:cNvSpPr>
          <p:nvPr>
            <p:ph type="sldNum" sz="quarter" idx="12"/>
          </p:nvPr>
        </p:nvSpPr>
        <p:spPr/>
        <p:txBody>
          <a:bodyPr/>
          <a:lstStyle/>
          <a:p>
            <a:fld id="{BB1D7511-4B55-47DB-9B15-B6198E129F8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40AAB87-9B70-4551-8B29-563C14D03820}" type="datetime1">
              <a:rPr lang="en-IN" smtClean="0"/>
              <a:pPr/>
              <a:t>30-06-2020</a:t>
            </a:fld>
            <a:endParaRPr lang="en-IN" dirty="0"/>
          </a:p>
        </p:txBody>
      </p:sp>
      <p:sp>
        <p:nvSpPr>
          <p:cNvPr id="5" name="Footer Placeholder 4"/>
          <p:cNvSpPr>
            <a:spLocks noGrp="1"/>
          </p:cNvSpPr>
          <p:nvPr>
            <p:ph type="ftr" sz="quarter" idx="11"/>
          </p:nvPr>
        </p:nvSpPr>
        <p:spPr>
          <a:xfrm>
            <a:off x="457201" y="6248207"/>
            <a:ext cx="5573483" cy="365125"/>
          </a:xfrm>
        </p:spPr>
        <p:txBody>
          <a:bodyPr/>
          <a:lstStyle/>
          <a:p>
            <a:r>
              <a:rPr lang="en-IN" dirty="0"/>
              <a:t> </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BB1D7511-4B55-47DB-9B15-B6198E129F8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5D40D62-64B6-401A-97E6-9C278CDFBB43}" type="datetime1">
              <a:rPr lang="en-IN" smtClean="0"/>
              <a:pPr/>
              <a:t>30-06-2020</a:t>
            </a:fld>
            <a:endParaRPr lang="en-IN" dirty="0"/>
          </a:p>
        </p:txBody>
      </p:sp>
      <p:sp>
        <p:nvSpPr>
          <p:cNvPr id="5" name="Footer Placeholder 4"/>
          <p:cNvSpPr>
            <a:spLocks noGrp="1"/>
          </p:cNvSpPr>
          <p:nvPr>
            <p:ph type="ftr" sz="quarter" idx="11"/>
          </p:nvPr>
        </p:nvSpPr>
        <p:spPr/>
        <p:txBody>
          <a:bodyPr/>
          <a:lstStyle/>
          <a:p>
            <a:r>
              <a:rPr lang="en-IN"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1D7511-4B55-47DB-9B15-B6198E129F83}" type="slidenum">
              <a:rPr lang="en-IN" smtClean="0"/>
              <a:pPr/>
              <a:t>‹#›</a:t>
            </a:fld>
            <a:endParaRPr lang="en-IN"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FC48464-9239-4DCF-A230-81705A685DDD}" type="datetime1">
              <a:rPr lang="en-IN" smtClean="0"/>
              <a:pPr/>
              <a:t>30-06-2020</a:t>
            </a:fld>
            <a:endParaRPr lang="en-IN"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B1D7511-4B55-47DB-9B15-B6198E129F83}" type="slidenum">
              <a:rPr lang="en-IN" smtClean="0"/>
              <a:pPr/>
              <a:t>‹#›</a:t>
            </a:fld>
            <a:endParaRPr lang="en-IN" dirty="0"/>
          </a:p>
        </p:txBody>
      </p:sp>
      <p:sp>
        <p:nvSpPr>
          <p:cNvPr id="14" name="Footer Placeholder 13"/>
          <p:cNvSpPr>
            <a:spLocks noGrp="1"/>
          </p:cNvSpPr>
          <p:nvPr>
            <p:ph type="ftr" sz="quarter" idx="12"/>
          </p:nvPr>
        </p:nvSpPr>
        <p:spPr/>
        <p:txBody>
          <a:bodyPr/>
          <a:lstStyle/>
          <a:p>
            <a:r>
              <a:rPr lang="en-IN" dirty="0"/>
              <a:t>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310DE0-6508-4161-B68B-7FC1117B4282}" type="datetime1">
              <a:rPr lang="en-IN" smtClean="0"/>
              <a:pPr/>
              <a:t>30-06-2020</a:t>
            </a:fld>
            <a:endParaRPr lang="en-IN" dirty="0"/>
          </a:p>
        </p:txBody>
      </p:sp>
      <p:sp>
        <p:nvSpPr>
          <p:cNvPr id="10" name="Slide Number Placeholder 9"/>
          <p:cNvSpPr>
            <a:spLocks noGrp="1"/>
          </p:cNvSpPr>
          <p:nvPr>
            <p:ph type="sldNum" sz="quarter" idx="16"/>
          </p:nvPr>
        </p:nvSpPr>
        <p:spPr/>
        <p:txBody>
          <a:bodyPr rtlCol="0"/>
          <a:lstStyle/>
          <a:p>
            <a:fld id="{BB1D7511-4B55-47DB-9B15-B6198E129F83}" type="slidenum">
              <a:rPr lang="en-IN" smtClean="0"/>
              <a:pPr/>
              <a:t>‹#›</a:t>
            </a:fld>
            <a:endParaRPr lang="en-IN" dirty="0"/>
          </a:p>
        </p:txBody>
      </p:sp>
      <p:sp>
        <p:nvSpPr>
          <p:cNvPr id="12" name="Footer Placeholder 11"/>
          <p:cNvSpPr>
            <a:spLocks noGrp="1"/>
          </p:cNvSpPr>
          <p:nvPr>
            <p:ph type="ftr" sz="quarter" idx="17"/>
          </p:nvPr>
        </p:nvSpPr>
        <p:spPr/>
        <p:txBody>
          <a:bodyPr rtlCol="0"/>
          <a:lstStyle/>
          <a:p>
            <a:r>
              <a:rPr lang="en-IN" dirty="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333908-0426-4125-8BE2-26912BC2C4A8}" type="datetime1">
              <a:rPr lang="en-IN" smtClean="0"/>
              <a:pPr/>
              <a:t>30-06-2020</a:t>
            </a:fld>
            <a:endParaRPr lang="en-IN" dirty="0"/>
          </a:p>
        </p:txBody>
      </p:sp>
      <p:sp>
        <p:nvSpPr>
          <p:cNvPr id="12" name="Slide Number Placeholder 11"/>
          <p:cNvSpPr>
            <a:spLocks noGrp="1"/>
          </p:cNvSpPr>
          <p:nvPr>
            <p:ph type="sldNum" sz="quarter" idx="16"/>
          </p:nvPr>
        </p:nvSpPr>
        <p:spPr/>
        <p:txBody>
          <a:bodyPr rtlCol="0"/>
          <a:lstStyle/>
          <a:p>
            <a:fld id="{BB1D7511-4B55-47DB-9B15-B6198E129F83}" type="slidenum">
              <a:rPr lang="en-IN" smtClean="0"/>
              <a:pPr/>
              <a:t>‹#›</a:t>
            </a:fld>
            <a:endParaRPr lang="en-IN" dirty="0"/>
          </a:p>
        </p:txBody>
      </p:sp>
      <p:sp>
        <p:nvSpPr>
          <p:cNvPr id="14" name="Footer Placeholder 13"/>
          <p:cNvSpPr>
            <a:spLocks noGrp="1"/>
          </p:cNvSpPr>
          <p:nvPr>
            <p:ph type="ftr" sz="quarter" idx="17"/>
          </p:nvPr>
        </p:nvSpPr>
        <p:spPr/>
        <p:txBody>
          <a:bodyPr rtlCol="0"/>
          <a:lstStyle/>
          <a:p>
            <a:r>
              <a:rPr lang="en-IN" dirty="0"/>
              <a:t> </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5B62DB-B719-4974-9376-29052B93E322}"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B1D7511-4B55-47DB-9B15-B6198E129F8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DE5F2-E6CD-427D-8022-ABAAF92AB9F1}" type="datetime1">
              <a:rPr lang="en-IN" smtClean="0"/>
              <a:pPr/>
              <a:t>30-06-2020</a:t>
            </a:fld>
            <a:endParaRPr lang="en-IN" dirty="0"/>
          </a:p>
        </p:txBody>
      </p:sp>
      <p:sp>
        <p:nvSpPr>
          <p:cNvPr id="3" name="Footer Placeholder 2"/>
          <p:cNvSpPr>
            <a:spLocks noGrp="1"/>
          </p:cNvSpPr>
          <p:nvPr>
            <p:ph type="ftr" sz="quarter" idx="11"/>
          </p:nvPr>
        </p:nvSpPr>
        <p:spPr/>
        <p:txBody>
          <a:bodyPr/>
          <a:lstStyle/>
          <a:p>
            <a:r>
              <a:rPr lang="en-IN" dirty="0"/>
              <a:t> </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B1D7511-4B55-47DB-9B15-B6198E129F8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8DE2ECA-8896-4361-BC0A-8118F471D44C}" type="datetime1">
              <a:rPr lang="en-IN" smtClean="0"/>
              <a:pPr/>
              <a:t>30-06-2020</a:t>
            </a:fld>
            <a:endParaRPr lang="en-IN" dirty="0"/>
          </a:p>
        </p:txBody>
      </p:sp>
      <p:sp>
        <p:nvSpPr>
          <p:cNvPr id="6" name="Footer Placeholder 5"/>
          <p:cNvSpPr>
            <a:spLocks noGrp="1"/>
          </p:cNvSpPr>
          <p:nvPr>
            <p:ph type="ftr" sz="quarter" idx="11"/>
          </p:nvPr>
        </p:nvSpPr>
        <p:spPr/>
        <p:txBody>
          <a:bodyPr/>
          <a:lstStyle/>
          <a:p>
            <a:r>
              <a:rPr lang="en-IN" dirty="0"/>
              <a:t> </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B1D7511-4B55-47DB-9B15-B6198E129F83}" type="slidenum">
              <a:rPr lang="en-IN" smtClean="0"/>
              <a:pPr/>
              <a:t>‹#›</a:t>
            </a:fld>
            <a:endParaRPr lang="en-IN"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B81D7142-2CE3-49BB-8239-DB22A847E72C}" type="datetime1">
              <a:rPr lang="en-IN" smtClean="0"/>
              <a:pPr/>
              <a:t>30-06-2020</a:t>
            </a:fld>
            <a:endParaRPr lang="en-IN"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B1D7511-4B55-47DB-9B15-B6198E129F83}" type="slidenum">
              <a:rPr lang="en-IN" smtClean="0"/>
              <a:pPr/>
              <a:t>‹#›</a:t>
            </a:fld>
            <a:endParaRPr lang="en-IN" dirty="0"/>
          </a:p>
        </p:txBody>
      </p:sp>
      <p:sp>
        <p:nvSpPr>
          <p:cNvPr id="14" name="Footer Placeholder 13"/>
          <p:cNvSpPr>
            <a:spLocks noGrp="1"/>
          </p:cNvSpPr>
          <p:nvPr>
            <p:ph type="ftr" sz="quarter" idx="12"/>
          </p:nvPr>
        </p:nvSpPr>
        <p:spPr>
          <a:xfrm>
            <a:off x="1600200" y="6248206"/>
            <a:ext cx="4572000" cy="365125"/>
          </a:xfrm>
        </p:spPr>
        <p:txBody>
          <a:bodyPr rtlCol="0"/>
          <a:lstStyle/>
          <a:p>
            <a:r>
              <a:rPr lang="en-IN" dirty="0"/>
              <a:t> </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4254A34-07E0-4805-A701-4C949CA80721}" type="datetime1">
              <a:rPr lang="en-IN" smtClean="0"/>
              <a:pPr/>
              <a:t>30-06-2020</a:t>
            </a:fld>
            <a:endParaRPr lang="en-IN"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dirty="0"/>
              <a:t>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B1D7511-4B55-47DB-9B15-B6198E129F8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1.wmf"/><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9.wmf"/><Relationship Id="rId5" Type="http://schemas.openxmlformats.org/officeDocument/2006/relationships/oleObject" Target="../embeddings/oleObject8.bin"/><Relationship Id="rId4" Type="http://schemas.openxmlformats.org/officeDocument/2006/relationships/image" Target="../media/image4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2.wmf"/><Relationship Id="rId5" Type="http://schemas.openxmlformats.org/officeDocument/2006/relationships/oleObject" Target="../embeddings/oleObject10.bin"/><Relationship Id="rId4" Type="http://schemas.openxmlformats.org/officeDocument/2006/relationships/image" Target="../media/image5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5.wmf"/><Relationship Id="rId5" Type="http://schemas.openxmlformats.org/officeDocument/2006/relationships/oleObject" Target="../embeddings/oleObject13.bin"/><Relationship Id="rId4" Type="http://schemas.openxmlformats.org/officeDocument/2006/relationships/image" Target="../media/image54.wmf"/></Relationships>
</file>

<file path=ppt/slides/_rels/slide56.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17.bin"/><Relationship Id="rId14" Type="http://schemas.openxmlformats.org/officeDocument/2006/relationships/image" Target="../media/image61.wmf"/></Relationships>
</file>

<file path=ppt/slides/_rels/slide5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3.wmf"/><Relationship Id="rId5" Type="http://schemas.openxmlformats.org/officeDocument/2006/relationships/oleObject" Target="../embeddings/oleObject21.bin"/><Relationship Id="rId4" Type="http://schemas.openxmlformats.org/officeDocument/2006/relationships/image" Target="../media/image6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6.wmf"/><Relationship Id="rId5" Type="http://schemas.openxmlformats.org/officeDocument/2006/relationships/oleObject" Target="../embeddings/oleObject24.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73.wmf"/><Relationship Id="rId3" Type="http://schemas.openxmlformats.org/officeDocument/2006/relationships/notesSlide" Target="../notesSlides/notesSlide2.xml"/><Relationship Id="rId7" Type="http://schemas.openxmlformats.org/officeDocument/2006/relationships/image" Target="../media/image70.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7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33.bin"/><Relationship Id="rId4" Type="http://schemas.openxmlformats.org/officeDocument/2006/relationships/image" Target="../media/image7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8.wmf"/><Relationship Id="rId5" Type="http://schemas.openxmlformats.org/officeDocument/2006/relationships/oleObject" Target="../embeddings/oleObject36.bin"/><Relationship Id="rId4" Type="http://schemas.openxmlformats.org/officeDocument/2006/relationships/image" Target="../media/image7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0.wmf"/><Relationship Id="rId5" Type="http://schemas.openxmlformats.org/officeDocument/2006/relationships/oleObject" Target="../embeddings/oleObject38.bin"/><Relationship Id="rId4" Type="http://schemas.openxmlformats.org/officeDocument/2006/relationships/image" Target="../media/image79.wmf"/></Relationships>
</file>

<file path=ppt/slides/_rels/slide6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2.wmf"/><Relationship Id="rId5" Type="http://schemas.openxmlformats.org/officeDocument/2006/relationships/oleObject" Target="../embeddings/oleObject40.bin"/><Relationship Id="rId4" Type="http://schemas.openxmlformats.org/officeDocument/2006/relationships/image" Target="../media/image81.wmf"/></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381000" y="2438400"/>
            <a:ext cx="8458200" cy="1143000"/>
          </a:xfrm>
        </p:spPr>
        <p:txBody>
          <a:bodyPr>
            <a:noAutofit/>
          </a:bodyPr>
          <a:lstStyle/>
          <a:p>
            <a:pPr algn="ctr"/>
            <a:br>
              <a:rPr lang="en-US" sz="3200" dirty="0">
                <a:solidFill>
                  <a:srgbClr val="FFFF00"/>
                </a:solidFill>
              </a:rPr>
            </a:br>
            <a:br>
              <a:rPr lang="en-US" sz="3200" dirty="0">
                <a:solidFill>
                  <a:srgbClr val="FFFF00"/>
                </a:solidFill>
              </a:rPr>
            </a:br>
            <a:r>
              <a:rPr lang="en-US" sz="4000" dirty="0"/>
              <a:t>UNIT - II</a:t>
            </a:r>
            <a:br>
              <a:rPr lang="en-US" sz="4000" dirty="0"/>
            </a:br>
            <a:r>
              <a:rPr lang="en-US" sz="4000" dirty="0">
                <a:solidFill>
                  <a:srgbClr val="FFFF00"/>
                </a:solidFill>
              </a:rPr>
              <a:t>Artificial Neural networks</a:t>
            </a:r>
            <a:endParaRPr lang="en-IN" sz="4000"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1.1. Neurons and Biological Motivation</a:t>
            </a:r>
            <a:br>
              <a:rPr lang="en-IN" dirty="0">
                <a:solidFill>
                  <a:srgbClr val="FF0000"/>
                </a:solidFill>
              </a:rPr>
            </a:br>
            <a:r>
              <a:rPr lang="en-IN" dirty="0">
                <a:solidFill>
                  <a:srgbClr val="FF0000"/>
                </a:solidFill>
              </a:rPr>
              <a:t>						    </a:t>
            </a:r>
            <a:r>
              <a:rPr lang="en-IN" sz="36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0F64A5AD-6B7F-4FFE-BA0B-1197288761CC}"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10</a:t>
            </a:fld>
            <a:endParaRPr lang="en-IN" dirty="0"/>
          </a:p>
        </p:txBody>
      </p:sp>
      <p:sp>
        <p:nvSpPr>
          <p:cNvPr id="6" name="Content Placeholder 5"/>
          <p:cNvSpPr>
            <a:spLocks noGrp="1"/>
          </p:cNvSpPr>
          <p:nvPr>
            <p:ph sz="quarter" idx="1"/>
          </p:nvPr>
        </p:nvSpPr>
        <p:spPr>
          <a:xfrm>
            <a:off x="228600" y="1600200"/>
            <a:ext cx="8610600" cy="4495800"/>
          </a:xfrm>
        </p:spPr>
        <p:txBody>
          <a:bodyPr>
            <a:noAutofit/>
          </a:bodyPr>
          <a:lstStyle/>
          <a:p>
            <a:pPr algn="just"/>
            <a:r>
              <a:rPr lang="en-US" altLang="ko-KR" sz="2400" dirty="0">
                <a:ea typeface="굴림" charset="-127"/>
              </a:rPr>
              <a:t>The information processing abilities of biological neural systems must follow from highly </a:t>
            </a:r>
            <a:r>
              <a:rPr lang="en-US" altLang="ko-KR" sz="2400" b="1" dirty="0">
                <a:ea typeface="굴림" charset="-127"/>
              </a:rPr>
              <a:t>parallel processes</a:t>
            </a:r>
            <a:r>
              <a:rPr lang="en-US" altLang="ko-KR" sz="2400" dirty="0">
                <a:ea typeface="굴림" charset="-127"/>
              </a:rPr>
              <a:t> operating on representations that are </a:t>
            </a:r>
            <a:r>
              <a:rPr lang="en-US" altLang="ko-KR" sz="2400" b="1" dirty="0">
                <a:ea typeface="굴림" charset="-127"/>
              </a:rPr>
              <a:t>distributed</a:t>
            </a:r>
            <a:r>
              <a:rPr lang="en-US" altLang="ko-KR" sz="2400" dirty="0">
                <a:ea typeface="굴림" charset="-127"/>
              </a:rPr>
              <a:t> over many neurons. One motivation for ANN is to capture this kind of highly </a:t>
            </a:r>
            <a:r>
              <a:rPr lang="en-US" altLang="ko-KR" sz="2400" b="1" dirty="0">
                <a:ea typeface="굴림" charset="-127"/>
              </a:rPr>
              <a:t>parallel computation</a:t>
            </a:r>
            <a:r>
              <a:rPr lang="en-US" altLang="ko-KR" sz="2400" dirty="0">
                <a:ea typeface="굴림" charset="-127"/>
              </a:rPr>
              <a:t> based on distributed representations. </a:t>
            </a:r>
          </a:p>
          <a:p>
            <a:pPr algn="just"/>
            <a:endParaRPr lang="en-US" sz="2400" dirty="0"/>
          </a:p>
          <a:p>
            <a:pPr algn="just"/>
            <a:r>
              <a:rPr lang="en-IN" sz="2400" dirty="0"/>
              <a:t>Historically, two groups of researchers have worked with artificial neural networks. </a:t>
            </a:r>
          </a:p>
          <a:p>
            <a:pPr lvl="1" algn="just"/>
            <a:r>
              <a:rPr lang="en-IN" sz="2400" dirty="0"/>
              <a:t>ANNs to study and model biological learning processes. </a:t>
            </a:r>
          </a:p>
          <a:p>
            <a:pPr lvl="1" algn="just"/>
            <a:r>
              <a:rPr lang="en-IN" sz="2400" dirty="0"/>
              <a:t>To obtaining highly effective machine learning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1.2. Neural Network Representations</a:t>
            </a:r>
          </a:p>
        </p:txBody>
      </p:sp>
      <p:sp>
        <p:nvSpPr>
          <p:cNvPr id="3" name="Date Placeholder 2"/>
          <p:cNvSpPr>
            <a:spLocks noGrp="1"/>
          </p:cNvSpPr>
          <p:nvPr>
            <p:ph type="dt" sz="half" idx="10"/>
          </p:nvPr>
        </p:nvSpPr>
        <p:spPr/>
        <p:txBody>
          <a:bodyPr/>
          <a:lstStyle/>
          <a:p>
            <a:fld id="{699368D6-CF51-4DC6-852F-8E65FB12BC9D}"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Machine Learning           GITAM University</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11</a:t>
            </a:fld>
            <a:endParaRPr lang="en-IN" dirty="0"/>
          </a:p>
        </p:txBody>
      </p:sp>
      <p:sp>
        <p:nvSpPr>
          <p:cNvPr id="6" name="Content Placeholder 5"/>
          <p:cNvSpPr>
            <a:spLocks noGrp="1"/>
          </p:cNvSpPr>
          <p:nvPr>
            <p:ph sz="quarter" idx="1"/>
          </p:nvPr>
        </p:nvSpPr>
        <p:spPr>
          <a:xfrm>
            <a:off x="533400" y="1752600"/>
            <a:ext cx="8153400" cy="4495800"/>
          </a:xfrm>
        </p:spPr>
        <p:txBody>
          <a:bodyPr>
            <a:normAutofit/>
          </a:bodyPr>
          <a:lstStyle/>
          <a:p>
            <a:pPr algn="just"/>
            <a:r>
              <a:rPr lang="en-IN" sz="2400" dirty="0"/>
              <a:t>A prototypical example of ANN learning is ALVINN( (</a:t>
            </a:r>
            <a:r>
              <a:rPr lang="en-IN" sz="2400" b="1" dirty="0"/>
              <a:t>A</a:t>
            </a:r>
            <a:r>
              <a:rPr lang="en-IN" sz="2400" dirty="0"/>
              <a:t>utonomous </a:t>
            </a:r>
            <a:r>
              <a:rPr lang="en-IN" sz="2400" b="1" dirty="0"/>
              <a:t>L</a:t>
            </a:r>
            <a:r>
              <a:rPr lang="en-IN" sz="2400" dirty="0"/>
              <a:t>and </a:t>
            </a:r>
            <a:r>
              <a:rPr lang="en-IN" sz="2400" b="1" dirty="0"/>
              <a:t>V</a:t>
            </a:r>
            <a:r>
              <a:rPr lang="en-IN" sz="2400" dirty="0"/>
              <a:t>ehicle </a:t>
            </a:r>
            <a:r>
              <a:rPr lang="en-IN" sz="2400" b="1" dirty="0"/>
              <a:t>I</a:t>
            </a:r>
            <a:r>
              <a:rPr lang="en-IN" sz="2400" dirty="0"/>
              <a:t>n a </a:t>
            </a:r>
            <a:r>
              <a:rPr lang="en-IN" sz="2400" b="1" dirty="0"/>
              <a:t>N</a:t>
            </a:r>
            <a:r>
              <a:rPr lang="en-IN" sz="2400" dirty="0"/>
              <a:t>eural </a:t>
            </a:r>
            <a:r>
              <a:rPr lang="en-IN" sz="2400" b="1" dirty="0"/>
              <a:t>N</a:t>
            </a:r>
            <a:r>
              <a:rPr lang="en-IN" sz="2400" dirty="0"/>
              <a:t>etwork)is a perception system, which uses a learned ANN to steer an autonomous vehicle driving at normal speeds on public highways.</a:t>
            </a:r>
          </a:p>
          <a:p>
            <a:pPr algn="just"/>
            <a:r>
              <a:rPr lang="en-US" sz="2400" dirty="0"/>
              <a:t>Input: </a:t>
            </a:r>
            <a:r>
              <a:rPr lang="en-IN" sz="2400" dirty="0"/>
              <a:t>The input to the neural network is a 30 x 32 grid of pixel intensities obtained from a forward-pointed camera mounted on the vehicle. </a:t>
            </a:r>
          </a:p>
          <a:p>
            <a:pPr algn="just"/>
            <a:r>
              <a:rPr lang="en-US" sz="2400" dirty="0"/>
              <a:t>Output: </a:t>
            </a:r>
            <a:r>
              <a:rPr lang="en-IN" sz="2400" dirty="0"/>
              <a:t>The network output is the direction in which the vehicle is steered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1.2. Neural Network Representations      </a:t>
            </a:r>
            <a:br>
              <a:rPr lang="en-IN" dirty="0">
                <a:solidFill>
                  <a:srgbClr val="FF0000"/>
                </a:solidFill>
              </a:rPr>
            </a:br>
            <a:r>
              <a:rPr lang="en-IN" dirty="0">
                <a:solidFill>
                  <a:srgbClr val="FF0000"/>
                </a:solidFill>
              </a:rPr>
              <a:t>                                             </a:t>
            </a:r>
            <a:r>
              <a:rPr lang="en-IN"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AE1549D4-EB84-46B8-9595-0F92C6B3C601}"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12</a:t>
            </a:fld>
            <a:endParaRPr lang="en-IN" dirty="0"/>
          </a:p>
        </p:txBody>
      </p:sp>
      <p:sp>
        <p:nvSpPr>
          <p:cNvPr id="6" name="Content Placeholder 5"/>
          <p:cNvSpPr>
            <a:spLocks noGrp="1"/>
          </p:cNvSpPr>
          <p:nvPr>
            <p:ph sz="quarter" idx="1"/>
          </p:nvPr>
        </p:nvSpPr>
        <p:spPr>
          <a:xfrm>
            <a:off x="533400" y="1828800"/>
            <a:ext cx="8153400" cy="4495800"/>
          </a:xfrm>
        </p:spPr>
        <p:txBody>
          <a:bodyPr>
            <a:normAutofit/>
          </a:bodyPr>
          <a:lstStyle/>
          <a:p>
            <a:pPr algn="just"/>
            <a:r>
              <a:rPr lang="en-IN" sz="2400" dirty="0"/>
              <a:t>The ANN is trained to mimic the observed steering commands of a human driving the vehicle for approximately 5 minutes. ALVINN has used its learned networks to successfully drive at speeds up to 70 miles per hour and for distances of 90 miles on public highways.</a:t>
            </a:r>
          </a:p>
          <a:p>
            <a:pPr algn="just">
              <a:buNone/>
            </a:pPr>
            <a:endParaRPr lang="en-IN" sz="2400" dirty="0"/>
          </a:p>
          <a:p>
            <a:pPr algn="just"/>
            <a:r>
              <a:rPr lang="en-IN" sz="2400" dirty="0"/>
              <a:t>Figures in the </a:t>
            </a:r>
            <a:r>
              <a:rPr lang="en-IN" sz="2400"/>
              <a:t>next slide </a:t>
            </a:r>
            <a:r>
              <a:rPr lang="en-IN" sz="2400" dirty="0"/>
              <a:t>illustrates the neural network representation used in one version of the ALVINN system, and illustrates the kind of representation typical of many ANN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1.2. Neural Network Representations      </a:t>
            </a:r>
            <a:br>
              <a:rPr lang="en-IN" dirty="0">
                <a:solidFill>
                  <a:srgbClr val="FF0000"/>
                </a:solidFill>
              </a:rPr>
            </a:br>
            <a:r>
              <a:rPr lang="en-IN" dirty="0">
                <a:solidFill>
                  <a:srgbClr val="FF0000"/>
                </a:solidFill>
              </a:rPr>
              <a:t>                                             </a:t>
            </a:r>
            <a:r>
              <a:rPr lang="en-IN"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0E3353F9-E859-47DB-A188-0F739545CB56}"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13</a:t>
            </a:fld>
            <a:endParaRPr lang="en-IN"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5486400" y="1524000"/>
            <a:ext cx="3268663" cy="1981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28600" y="1524001"/>
            <a:ext cx="5181600" cy="4267199"/>
          </a:xfrm>
          <a:prstGeom prst="rect">
            <a:avLst/>
          </a:prstGeom>
          <a:noFill/>
          <a:ln w="9525">
            <a:noFill/>
            <a:miter lim="800000"/>
            <a:headEnd/>
            <a:tailEnd/>
          </a:ln>
        </p:spPr>
      </p:pic>
      <p:sp>
        <p:nvSpPr>
          <p:cNvPr id="9" name="TextBox 8"/>
          <p:cNvSpPr txBox="1"/>
          <p:nvPr/>
        </p:nvSpPr>
        <p:spPr>
          <a:xfrm>
            <a:off x="609600" y="5867400"/>
            <a:ext cx="3505200" cy="369332"/>
          </a:xfrm>
          <a:prstGeom prst="rect">
            <a:avLst/>
          </a:prstGeom>
          <a:noFill/>
        </p:spPr>
        <p:txBody>
          <a:bodyPr wrap="square" rtlCol="0">
            <a:spAutoFit/>
          </a:bodyPr>
          <a:lstStyle/>
          <a:p>
            <a:pPr algn="ctr"/>
            <a:r>
              <a:rPr lang="en-US" dirty="0"/>
              <a:t>          Figure 1                                                                          </a:t>
            </a:r>
            <a:endParaRPr lang="en-IN" dirty="0"/>
          </a:p>
        </p:txBody>
      </p:sp>
      <p:sp>
        <p:nvSpPr>
          <p:cNvPr id="10" name="TextBox 9"/>
          <p:cNvSpPr txBox="1"/>
          <p:nvPr/>
        </p:nvSpPr>
        <p:spPr>
          <a:xfrm>
            <a:off x="6553200" y="3352800"/>
            <a:ext cx="2209800" cy="381000"/>
          </a:xfrm>
          <a:prstGeom prst="rect">
            <a:avLst/>
          </a:prstGeom>
          <a:noFill/>
        </p:spPr>
        <p:txBody>
          <a:bodyPr wrap="square" rtlCol="0">
            <a:spAutoFit/>
          </a:bodyPr>
          <a:lstStyle/>
          <a:p>
            <a:r>
              <a:rPr lang="en-US" dirty="0"/>
              <a:t>Figure 2</a:t>
            </a:r>
            <a:endParaRPr lang="en-IN" dirty="0"/>
          </a:p>
        </p:txBody>
      </p:sp>
      <p:pic>
        <p:nvPicPr>
          <p:cNvPr id="1028" name="Picture 4"/>
          <p:cNvPicPr>
            <a:picLocks noChangeAspect="1" noChangeArrowheads="1"/>
          </p:cNvPicPr>
          <p:nvPr/>
        </p:nvPicPr>
        <p:blipFill>
          <a:blip r:embed="rId5" cstate="print"/>
          <a:srcRect/>
          <a:stretch>
            <a:fillRect/>
          </a:stretch>
        </p:blipFill>
        <p:spPr bwMode="auto">
          <a:xfrm>
            <a:off x="5638800" y="3810000"/>
            <a:ext cx="3048000" cy="1905000"/>
          </a:xfrm>
          <a:prstGeom prst="rect">
            <a:avLst/>
          </a:prstGeom>
          <a:noFill/>
          <a:ln w="9525">
            <a:noFill/>
            <a:miter lim="800000"/>
            <a:headEnd/>
            <a:tailEnd/>
          </a:ln>
        </p:spPr>
      </p:pic>
      <p:sp>
        <p:nvSpPr>
          <p:cNvPr id="12" name="TextBox 11"/>
          <p:cNvSpPr txBox="1"/>
          <p:nvPr/>
        </p:nvSpPr>
        <p:spPr>
          <a:xfrm>
            <a:off x="6019800" y="5715000"/>
            <a:ext cx="2286000" cy="381000"/>
          </a:xfrm>
          <a:prstGeom prst="rect">
            <a:avLst/>
          </a:prstGeom>
          <a:noFill/>
        </p:spPr>
        <p:txBody>
          <a:bodyPr wrap="square" rtlCol="0">
            <a:spAutoFit/>
          </a:bodyPr>
          <a:lstStyle/>
          <a:p>
            <a:pPr algn="ctr"/>
            <a:r>
              <a:rPr lang="en-US" dirty="0"/>
              <a:t>Figure 3</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1.2. Neural Network Representations      </a:t>
            </a:r>
            <a:br>
              <a:rPr lang="en-IN" dirty="0">
                <a:solidFill>
                  <a:srgbClr val="FF0000"/>
                </a:solidFill>
              </a:rPr>
            </a:br>
            <a:r>
              <a:rPr lang="en-IN" dirty="0">
                <a:solidFill>
                  <a:srgbClr val="FF0000"/>
                </a:solidFill>
              </a:rPr>
              <a:t>                                             </a:t>
            </a:r>
            <a:r>
              <a:rPr lang="en-IN"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F40AB190-2C65-4E08-AF69-93E603E6BB7F}"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14</a:t>
            </a:fld>
            <a:endParaRPr lang="en-IN" dirty="0"/>
          </a:p>
        </p:txBody>
      </p:sp>
      <p:sp>
        <p:nvSpPr>
          <p:cNvPr id="6" name="Content Placeholder 5"/>
          <p:cNvSpPr>
            <a:spLocks noGrp="1"/>
          </p:cNvSpPr>
          <p:nvPr>
            <p:ph sz="quarter" idx="1"/>
          </p:nvPr>
        </p:nvSpPr>
        <p:spPr>
          <a:xfrm>
            <a:off x="228600" y="1524000"/>
            <a:ext cx="8763000" cy="4876800"/>
          </a:xfrm>
        </p:spPr>
        <p:txBody>
          <a:bodyPr>
            <a:normAutofit/>
          </a:bodyPr>
          <a:lstStyle/>
          <a:p>
            <a:pPr algn="just"/>
            <a:r>
              <a:rPr lang="en-IN" sz="2400" dirty="0"/>
              <a:t>The ALVINN system uses </a:t>
            </a:r>
            <a:r>
              <a:rPr lang="en-IN" sz="2400" b="1" dirty="0"/>
              <a:t>BACKPROPAGATION </a:t>
            </a:r>
            <a:r>
              <a:rPr lang="en-IN" sz="2400" dirty="0"/>
              <a:t>to learn to steer an autonomous vehicle (photo at top) driving at speeds up to </a:t>
            </a:r>
            <a:r>
              <a:rPr lang="en-IN" sz="2400" b="1" dirty="0"/>
              <a:t>70 miles per hour.</a:t>
            </a:r>
          </a:p>
          <a:p>
            <a:pPr algn="just"/>
            <a:r>
              <a:rPr lang="en-IN" sz="2400" dirty="0"/>
              <a:t>The diagram on the left (figure 1) shows how the image of a forward-mounted camera is mapped to </a:t>
            </a:r>
            <a:r>
              <a:rPr lang="en-IN" sz="2400" b="1" dirty="0"/>
              <a:t>960 neural </a:t>
            </a:r>
            <a:r>
              <a:rPr lang="en-IN" sz="2400" dirty="0"/>
              <a:t>network inputs, which are fed forward to 4 hidden units, connected to </a:t>
            </a:r>
            <a:r>
              <a:rPr lang="en-IN" sz="2400" b="1" dirty="0"/>
              <a:t>30 output units.</a:t>
            </a:r>
          </a:p>
          <a:p>
            <a:pPr algn="just"/>
            <a:r>
              <a:rPr lang="en-IN" sz="2400" dirty="0"/>
              <a:t>The figure 3 shows </a:t>
            </a:r>
            <a:r>
              <a:rPr lang="en-IN" sz="2400" b="1" dirty="0"/>
              <a:t>30 x 32 weights into the hidden unit are displayed in </a:t>
            </a:r>
            <a:r>
              <a:rPr lang="en-IN" sz="2400" dirty="0"/>
              <a:t>the large matrix, with white blocks indicating positive and black indicating negative weights.</a:t>
            </a:r>
          </a:p>
          <a:p>
            <a:pPr algn="just"/>
            <a:r>
              <a:rPr lang="en-IN" sz="2400" dirty="0"/>
              <a:t>As can be seen from these output weights, activation of this particular hidden unit encourages a turn toward the left.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1.2. Neural Network Representations      </a:t>
            </a:r>
            <a:br>
              <a:rPr lang="en-IN" dirty="0">
                <a:solidFill>
                  <a:srgbClr val="FF0000"/>
                </a:solidFill>
              </a:rPr>
            </a:br>
            <a:r>
              <a:rPr lang="en-IN" dirty="0">
                <a:solidFill>
                  <a:srgbClr val="FF0000"/>
                </a:solidFill>
              </a:rPr>
              <a:t>                                             </a:t>
            </a:r>
            <a:r>
              <a:rPr lang="en-IN"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6A41C8FE-DF20-4506-B78E-FFA8581B8FD5}"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15</a:t>
            </a:fld>
            <a:endParaRPr lang="en-IN" dirty="0"/>
          </a:p>
        </p:txBody>
      </p:sp>
      <p:sp>
        <p:nvSpPr>
          <p:cNvPr id="6" name="Content Placeholder 5"/>
          <p:cNvSpPr>
            <a:spLocks noGrp="1"/>
          </p:cNvSpPr>
          <p:nvPr>
            <p:ph sz="quarter" idx="1"/>
          </p:nvPr>
        </p:nvSpPr>
        <p:spPr/>
        <p:txBody>
          <a:bodyPr/>
          <a:lstStyle/>
          <a:p>
            <a:pPr algn="just"/>
            <a:r>
              <a:rPr lang="en-US" sz="2400" dirty="0"/>
              <a:t>Each ANN is composed of a collection of </a:t>
            </a:r>
            <a:r>
              <a:rPr lang="en-US" sz="2400" dirty="0" err="1"/>
              <a:t>perceptrons</a:t>
            </a:r>
            <a:r>
              <a:rPr lang="en-US" sz="2400" dirty="0"/>
              <a:t> grouped in layers. A typical structure is shown in below figure.</a:t>
            </a:r>
            <a:endParaRPr lang="en-IN" sz="2400" dirty="0"/>
          </a:p>
          <a:p>
            <a:endParaRPr lang="en-IN" dirty="0"/>
          </a:p>
        </p:txBody>
      </p:sp>
      <p:pic>
        <p:nvPicPr>
          <p:cNvPr id="7" name="Picture 7"/>
          <p:cNvPicPr>
            <a:picLocks noChangeAspect="1" noChangeArrowheads="1"/>
          </p:cNvPicPr>
          <p:nvPr/>
        </p:nvPicPr>
        <p:blipFill>
          <a:blip r:embed="rId2" cstate="print"/>
          <a:srcRect/>
          <a:stretch>
            <a:fillRect/>
          </a:stretch>
        </p:blipFill>
        <p:spPr bwMode="auto">
          <a:xfrm>
            <a:off x="3886200" y="2667000"/>
            <a:ext cx="5257800" cy="3311525"/>
          </a:xfrm>
          <a:prstGeom prst="rect">
            <a:avLst/>
          </a:prstGeom>
          <a:noFill/>
          <a:ln w="9525">
            <a:noFill/>
            <a:miter lim="800000"/>
            <a:headEnd/>
            <a:tailEnd/>
          </a:ln>
        </p:spPr>
      </p:pic>
      <p:sp>
        <p:nvSpPr>
          <p:cNvPr id="8" name="Rectangle 7"/>
          <p:cNvSpPr/>
          <p:nvPr/>
        </p:nvSpPr>
        <p:spPr>
          <a:xfrm>
            <a:off x="685800" y="3157478"/>
            <a:ext cx="3505200" cy="2862322"/>
          </a:xfrm>
          <a:prstGeom prst="rect">
            <a:avLst/>
          </a:prstGeom>
        </p:spPr>
        <p:txBody>
          <a:bodyPr wrap="square">
            <a:spAutoFit/>
          </a:bodyPr>
          <a:lstStyle/>
          <a:p>
            <a:pPr>
              <a:spcBef>
                <a:spcPct val="50000"/>
              </a:spcBef>
            </a:pPr>
            <a:r>
              <a:rPr lang="en-US" sz="2400" dirty="0"/>
              <a:t>Note the three layers: input, intermediate (called the </a:t>
            </a:r>
            <a:r>
              <a:rPr lang="en-US" sz="2400" b="1" i="1" dirty="0"/>
              <a:t>hidden layer</a:t>
            </a:r>
            <a:r>
              <a:rPr lang="en-US" sz="2400" dirty="0"/>
              <a:t>) and output. </a:t>
            </a:r>
          </a:p>
          <a:p>
            <a:pPr>
              <a:spcBef>
                <a:spcPct val="50000"/>
              </a:spcBef>
            </a:pPr>
            <a:r>
              <a:rPr lang="en-US" sz="2400" dirty="0"/>
              <a:t>Several hidden layers can be placed between the input and output layers.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78952" cy="990600"/>
          </a:xfrm>
        </p:spPr>
        <p:txBody>
          <a:bodyPr>
            <a:normAutofit fontScale="90000"/>
          </a:bodyPr>
          <a:lstStyle/>
          <a:p>
            <a:r>
              <a:rPr lang="en-IN" dirty="0">
                <a:solidFill>
                  <a:srgbClr val="FF0000"/>
                </a:solidFill>
              </a:rPr>
              <a:t>1.3. Problems for Neural Network Learning</a:t>
            </a:r>
          </a:p>
        </p:txBody>
      </p:sp>
      <p:sp>
        <p:nvSpPr>
          <p:cNvPr id="3" name="Date Placeholder 2"/>
          <p:cNvSpPr>
            <a:spLocks noGrp="1"/>
          </p:cNvSpPr>
          <p:nvPr>
            <p:ph type="dt" sz="half" idx="10"/>
          </p:nvPr>
        </p:nvSpPr>
        <p:spPr/>
        <p:txBody>
          <a:bodyPr/>
          <a:lstStyle/>
          <a:p>
            <a:fld id="{F9D410BE-D8A3-42A3-AE05-5F405B2EC8EA}"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16</a:t>
            </a:fld>
            <a:endParaRPr lang="en-IN" dirty="0"/>
          </a:p>
        </p:txBody>
      </p:sp>
      <p:sp>
        <p:nvSpPr>
          <p:cNvPr id="6" name="Content Placeholder 5"/>
          <p:cNvSpPr>
            <a:spLocks noGrp="1"/>
          </p:cNvSpPr>
          <p:nvPr>
            <p:ph sz="quarter" idx="1"/>
          </p:nvPr>
        </p:nvSpPr>
        <p:spPr/>
        <p:txBody>
          <a:bodyPr>
            <a:normAutofit/>
          </a:bodyPr>
          <a:lstStyle/>
          <a:p>
            <a:pPr algn="just"/>
            <a:endParaRPr lang="en-US" altLang="ko-KR" sz="2400" dirty="0">
              <a:ea typeface="굴림" charset="-127"/>
            </a:endParaRPr>
          </a:p>
          <a:p>
            <a:pPr algn="just"/>
            <a:r>
              <a:rPr lang="en-US" altLang="ko-KR" sz="2400" dirty="0">
                <a:ea typeface="굴림" charset="-127"/>
              </a:rPr>
              <a:t>ANN learning is well-suited to problems in which the training data corresponds to noisy, complex sensor data. It is also applicable to problems for which more symbolic representations are used. </a:t>
            </a:r>
          </a:p>
          <a:p>
            <a:pPr algn="just"/>
            <a:endParaRPr lang="en-US" altLang="ko-KR" sz="2400" dirty="0">
              <a:ea typeface="굴림" charset="-127"/>
            </a:endParaRPr>
          </a:p>
          <a:p>
            <a:pPr algn="just"/>
            <a:r>
              <a:rPr lang="en-US" altLang="ko-KR" sz="2400">
                <a:ea typeface="굴림" charset="-127"/>
              </a:rPr>
              <a:t>The back propagation </a:t>
            </a:r>
            <a:r>
              <a:rPr lang="en-US" altLang="ko-KR" sz="2400" dirty="0">
                <a:ea typeface="굴림" charset="-127"/>
              </a:rPr>
              <a:t>(BP) algorithm is the most commonly used ANN learning technique. It is appropriate for problems with the characteristics: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1.3. Problems for Neural Network Learning                                 </a:t>
            </a:r>
            <a:r>
              <a:rPr lang="en-IN"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6A47A2D1-FAD4-46EB-A1DF-396D7CBAD09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17</a:t>
            </a:fld>
            <a:endParaRPr lang="en-IN" dirty="0"/>
          </a:p>
        </p:txBody>
      </p:sp>
      <p:sp>
        <p:nvSpPr>
          <p:cNvPr id="6" name="Content Placeholder 5"/>
          <p:cNvSpPr>
            <a:spLocks noGrp="1"/>
          </p:cNvSpPr>
          <p:nvPr>
            <p:ph sz="quarter" idx="1"/>
          </p:nvPr>
        </p:nvSpPr>
        <p:spPr/>
        <p:txBody>
          <a:bodyPr>
            <a:normAutofit/>
          </a:bodyPr>
          <a:lstStyle/>
          <a:p>
            <a:pPr algn="just"/>
            <a:r>
              <a:rPr lang="en-IN" sz="2400" dirty="0"/>
              <a:t>Instances are represented by many attribute-value pairs.</a:t>
            </a:r>
          </a:p>
          <a:p>
            <a:pPr algn="just"/>
            <a:r>
              <a:rPr lang="en-IN" sz="2400" dirty="0"/>
              <a:t>The target function output may be discrete-valued, real-valued, or a vector of several real- or discrete-valued attributes.</a:t>
            </a:r>
          </a:p>
          <a:p>
            <a:pPr algn="just"/>
            <a:r>
              <a:rPr lang="en-IN" sz="2400" dirty="0"/>
              <a:t>The training examples may contain errors.</a:t>
            </a:r>
          </a:p>
          <a:p>
            <a:pPr algn="just"/>
            <a:r>
              <a:rPr lang="en-IN" sz="2400" dirty="0"/>
              <a:t>Long training times are acceptable.</a:t>
            </a:r>
          </a:p>
          <a:p>
            <a:pPr algn="just"/>
            <a:r>
              <a:rPr lang="en-IN" sz="2400" dirty="0"/>
              <a:t>Fast evaluation of the learned target function may be required.</a:t>
            </a:r>
          </a:p>
          <a:p>
            <a:pPr algn="just"/>
            <a:r>
              <a:rPr lang="en-IN" sz="2400" dirty="0"/>
              <a:t>The ability of humans to understand the learned target function is not important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2. </a:t>
            </a:r>
            <a:r>
              <a:rPr lang="en-IN" dirty="0" err="1">
                <a:solidFill>
                  <a:srgbClr val="FF0000"/>
                </a:solidFill>
              </a:rPr>
              <a:t>Perceptrons</a:t>
            </a:r>
            <a:endParaRPr lang="en-IN" dirty="0">
              <a:solidFill>
                <a:srgbClr val="FF0000"/>
              </a:solidFill>
            </a:endParaRPr>
          </a:p>
        </p:txBody>
      </p:sp>
      <p:sp>
        <p:nvSpPr>
          <p:cNvPr id="3" name="Date Placeholder 2"/>
          <p:cNvSpPr>
            <a:spLocks noGrp="1"/>
          </p:cNvSpPr>
          <p:nvPr>
            <p:ph type="dt" sz="half" idx="10"/>
          </p:nvPr>
        </p:nvSpPr>
        <p:spPr/>
        <p:txBody>
          <a:bodyPr/>
          <a:lstStyle/>
          <a:p>
            <a:fld id="{9E5334AC-8D33-4DE3-B695-5245EF13271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18</a:t>
            </a:fld>
            <a:endParaRPr lang="en-IN" dirty="0"/>
          </a:p>
        </p:txBody>
      </p:sp>
      <p:sp>
        <p:nvSpPr>
          <p:cNvPr id="6" name="Content Placeholder 5"/>
          <p:cNvSpPr>
            <a:spLocks noGrp="1"/>
          </p:cNvSpPr>
          <p:nvPr>
            <p:ph sz="quarter" idx="1"/>
          </p:nvPr>
        </p:nvSpPr>
        <p:spPr/>
        <p:txBody>
          <a:bodyPr/>
          <a:lstStyle/>
          <a:p>
            <a:pPr algn="just"/>
            <a:r>
              <a:rPr lang="en-IN" sz="2400" dirty="0"/>
              <a:t>One type of ANN system is based on a unit called a </a:t>
            </a:r>
            <a:r>
              <a:rPr lang="en-IN" sz="2400" dirty="0" err="1"/>
              <a:t>perceptron</a:t>
            </a:r>
            <a:r>
              <a:rPr lang="en-IN" sz="2400" dirty="0"/>
              <a:t>, illustrated in below figure.</a:t>
            </a:r>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An ANN consists of </a:t>
            </a:r>
            <a:r>
              <a:rPr lang="en-US" sz="2400" dirty="0" err="1"/>
              <a:t>perceptrons</a:t>
            </a:r>
            <a:r>
              <a:rPr lang="en-US" sz="2400" dirty="0"/>
              <a:t>. Each of the </a:t>
            </a:r>
            <a:r>
              <a:rPr lang="en-US" sz="2400" dirty="0" err="1"/>
              <a:t>perceptrons</a:t>
            </a:r>
            <a:r>
              <a:rPr lang="en-US" sz="2400" dirty="0"/>
              <a:t> receives inputs, processes inputs and delivers a single output.</a:t>
            </a:r>
          </a:p>
          <a:p>
            <a:pPr algn="just"/>
            <a:endParaRPr lang="en-US" sz="2400" dirty="0"/>
          </a:p>
          <a:p>
            <a:pPr algn="just"/>
            <a:endParaRPr lang="en-US" sz="3200" b="1" dirty="0"/>
          </a:p>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971550" y="2590800"/>
            <a:ext cx="7562850" cy="2362200"/>
          </a:xfrm>
          <a:prstGeom prst="rect">
            <a:avLst/>
          </a:prstGeom>
          <a:noFill/>
          <a:ln w="9525">
            <a:noFill/>
            <a:miter lim="800000"/>
            <a:headEnd/>
            <a:tailEnd/>
          </a:ln>
        </p:spPr>
      </p:pic>
      <p:sp>
        <p:nvSpPr>
          <p:cNvPr id="9" name="TextBox 8"/>
          <p:cNvSpPr txBox="1"/>
          <p:nvPr/>
        </p:nvSpPr>
        <p:spPr>
          <a:xfrm>
            <a:off x="2590800" y="4812268"/>
            <a:ext cx="3810000" cy="369332"/>
          </a:xfrm>
          <a:prstGeom prst="rect">
            <a:avLst/>
          </a:prstGeom>
          <a:noFill/>
        </p:spPr>
        <p:txBody>
          <a:bodyPr wrap="square" rtlCol="0">
            <a:spAutoFit/>
          </a:bodyPr>
          <a:lstStyle/>
          <a:p>
            <a:pPr algn="ctr"/>
            <a:r>
              <a:rPr lang="en-US" dirty="0">
                <a:solidFill>
                  <a:srgbClr val="FF0000"/>
                </a:solidFill>
              </a:rPr>
              <a:t>A Perceptron</a:t>
            </a:r>
            <a:endParaRPr lang="en-IN"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2. </a:t>
            </a:r>
            <a:r>
              <a:rPr lang="en-IN" dirty="0" err="1">
                <a:solidFill>
                  <a:srgbClr val="FF0000"/>
                </a:solidFill>
              </a:rPr>
              <a:t>Perceptrons</a:t>
            </a:r>
            <a:r>
              <a:rPr lang="en-IN" dirty="0">
                <a:solidFill>
                  <a:srgbClr val="FF0000"/>
                </a:solidFill>
              </a:rPr>
              <a:t>    			       </a:t>
            </a:r>
            <a:r>
              <a:rPr lang="en-IN" sz="28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3C7ED8CF-13F2-43C0-9552-CD31C9C21B6B}"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19</a:t>
            </a:fld>
            <a:endParaRPr lang="en-IN" dirty="0"/>
          </a:p>
        </p:txBody>
      </p:sp>
      <p:sp>
        <p:nvSpPr>
          <p:cNvPr id="6" name="Content Placeholder 5"/>
          <p:cNvSpPr>
            <a:spLocks noGrp="1"/>
          </p:cNvSpPr>
          <p:nvPr>
            <p:ph sz="quarter" idx="1"/>
          </p:nvPr>
        </p:nvSpPr>
        <p:spPr/>
        <p:txBody>
          <a:bodyPr/>
          <a:lstStyle/>
          <a:p>
            <a:pPr algn="just"/>
            <a:endParaRPr lang="en-IN" sz="1400" dirty="0"/>
          </a:p>
          <a:p>
            <a:pPr algn="just"/>
            <a:r>
              <a:rPr lang="en-IN" sz="2400" dirty="0"/>
              <a:t>A </a:t>
            </a:r>
            <a:r>
              <a:rPr lang="en-IN" sz="2400" dirty="0" err="1"/>
              <a:t>perceptron</a:t>
            </a:r>
            <a:r>
              <a:rPr lang="en-IN" sz="2400" dirty="0"/>
              <a:t> takes a vector of real-valued inputs, then calculates a linear combination of these inputs, after that it returns1if the result is greater than some threshold and -1 otherwise as its output.</a:t>
            </a:r>
          </a:p>
          <a:p>
            <a:pPr algn="just"/>
            <a:endParaRPr lang="en-US" sz="2400" dirty="0"/>
          </a:p>
          <a:p>
            <a:pPr algn="just"/>
            <a:endParaRPr lang="en-US" sz="2400" dirty="0"/>
          </a:p>
          <a:p>
            <a:pPr algn="just"/>
            <a:endParaRPr lang="en-US" sz="2400" dirty="0"/>
          </a:p>
          <a:p>
            <a:pPr algn="just"/>
            <a:r>
              <a:rPr lang="en-IN" sz="2400" dirty="0"/>
              <a:t>where each </a:t>
            </a:r>
            <a:r>
              <a:rPr lang="en-IN" sz="2400" dirty="0" err="1"/>
              <a:t>w</a:t>
            </a:r>
            <a:r>
              <a:rPr lang="en-IN" sz="2400" baseline="-25000" dirty="0" err="1"/>
              <a:t>i</a:t>
            </a:r>
            <a:r>
              <a:rPr lang="en-IN" sz="2400" i="1" dirty="0"/>
              <a:t> is a real-valued constant, or weight, that determines the contribution </a:t>
            </a:r>
            <a:r>
              <a:rPr lang="en-IN" sz="2400" dirty="0"/>
              <a:t>of input x</a:t>
            </a:r>
            <a:r>
              <a:rPr lang="en-IN" sz="2400" baseline="-25000" dirty="0"/>
              <a:t>i </a:t>
            </a:r>
            <a:r>
              <a:rPr lang="en-IN" sz="2400" i="1" dirty="0"/>
              <a:t>to the </a:t>
            </a:r>
            <a:r>
              <a:rPr lang="en-IN" sz="2400" i="1" dirty="0" err="1"/>
              <a:t>perceptron</a:t>
            </a:r>
            <a:r>
              <a:rPr lang="en-IN" sz="2400" i="1" dirty="0"/>
              <a:t> output.</a:t>
            </a:r>
            <a:endParaRPr lang="en-IN" sz="2400" dirty="0"/>
          </a:p>
          <a:p>
            <a:pPr algn="just"/>
            <a:endParaRPr lang="en-IN" sz="2400" dirty="0"/>
          </a:p>
          <a:p>
            <a:pPr algn="just"/>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066800" y="3429000"/>
            <a:ext cx="7315199" cy="914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8BD0-B647-47DC-BD3B-FD7D1970A5B1}"/>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47AA7391-C520-4F31-B88C-94DA734448B0}"/>
              </a:ext>
            </a:extLst>
          </p:cNvPr>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a:extLst>
              <a:ext uri="{FF2B5EF4-FFF2-40B4-BE49-F238E27FC236}">
                <a16:creationId xmlns:a16="http://schemas.microsoft.com/office/drawing/2014/main" id="{DB547275-4093-43B4-97A0-90F408C6ACE4}"/>
              </a:ext>
            </a:extLst>
          </p:cNvPr>
          <p:cNvSpPr>
            <a:spLocks noGrp="1"/>
          </p:cNvSpPr>
          <p:nvPr>
            <p:ph type="ftr" sz="quarter" idx="11"/>
          </p:nvPr>
        </p:nvSpPr>
        <p:spPr/>
        <p:txBody>
          <a:bodyPr/>
          <a:lstStyle/>
          <a:p>
            <a:r>
              <a:rPr lang="en-IN"/>
              <a:t> </a:t>
            </a:r>
            <a:endParaRPr lang="en-IN" dirty="0"/>
          </a:p>
        </p:txBody>
      </p:sp>
      <p:sp>
        <p:nvSpPr>
          <p:cNvPr id="5" name="Slide Number Placeholder 4">
            <a:extLst>
              <a:ext uri="{FF2B5EF4-FFF2-40B4-BE49-F238E27FC236}">
                <a16:creationId xmlns:a16="http://schemas.microsoft.com/office/drawing/2014/main" id="{65F22CF6-210D-4EDC-89FC-303C8C1E8D86}"/>
              </a:ext>
            </a:extLst>
          </p:cNvPr>
          <p:cNvSpPr>
            <a:spLocks noGrp="1"/>
          </p:cNvSpPr>
          <p:nvPr>
            <p:ph type="sldNum" sz="quarter" idx="12"/>
          </p:nvPr>
        </p:nvSpPr>
        <p:spPr/>
        <p:txBody>
          <a:bodyPr>
            <a:normAutofit fontScale="85000" lnSpcReduction="20000"/>
          </a:bodyPr>
          <a:lstStyle/>
          <a:p>
            <a:fld id="{BB1D7511-4B55-47DB-9B15-B6198E129F83}" type="slidenum">
              <a:rPr lang="en-IN" smtClean="0"/>
              <a:pPr/>
              <a:t>2</a:t>
            </a:fld>
            <a:endParaRPr lang="en-IN" dirty="0"/>
          </a:p>
        </p:txBody>
      </p:sp>
      <p:sp>
        <p:nvSpPr>
          <p:cNvPr id="6" name="Content Placeholder 5">
            <a:extLst>
              <a:ext uri="{FF2B5EF4-FFF2-40B4-BE49-F238E27FC236}">
                <a16:creationId xmlns:a16="http://schemas.microsoft.com/office/drawing/2014/main" id="{67D40817-CF12-4B97-965C-284FCAA765B2}"/>
              </a:ext>
            </a:extLst>
          </p:cNvPr>
          <p:cNvSpPr>
            <a:spLocks noGrp="1"/>
          </p:cNvSpPr>
          <p:nvPr>
            <p:ph sz="quarter" idx="1"/>
          </p:nvPr>
        </p:nvSpPr>
        <p:spPr/>
        <p:txBody>
          <a:bodyPr/>
          <a:lstStyle/>
          <a:p>
            <a:pPr marL="254000">
              <a:spcAft>
                <a:spcPts val="0"/>
              </a:spcAft>
            </a:pPr>
            <a:r>
              <a:rPr lang="en-US" sz="1800" b="1" kern="0" dirty="0">
                <a:solidFill>
                  <a:schemeClr val="accent2"/>
                </a:solidFill>
                <a:effectLst/>
                <a:latin typeface="Arial" panose="020B0604020202020204" pitchFamily="34" charset="0"/>
                <a:ea typeface="Arial" panose="020B0604020202020204" pitchFamily="34" charset="0"/>
              </a:rPr>
              <a:t>UNIT - II</a:t>
            </a:r>
            <a:endParaRPr lang="en-IN" sz="1800" b="1" kern="0" dirty="0">
              <a:solidFill>
                <a:schemeClr val="accent2"/>
              </a:solidFill>
              <a:effectLst/>
              <a:latin typeface="Arial" panose="020B0604020202020204" pitchFamily="34" charset="0"/>
              <a:ea typeface="Arial" panose="020B0604020202020204" pitchFamily="34" charset="0"/>
            </a:endParaRPr>
          </a:p>
          <a:p>
            <a:pPr marL="254000" marR="259715" algn="just">
              <a:lnSpc>
                <a:spcPct val="116000"/>
              </a:lnSpc>
              <a:spcBef>
                <a:spcPts val="170"/>
              </a:spcBef>
              <a:spcAft>
                <a:spcPts val="0"/>
              </a:spcAft>
            </a:pPr>
            <a:r>
              <a:rPr lang="en-US" sz="1800" b="1" dirty="0">
                <a:solidFill>
                  <a:schemeClr val="accent2"/>
                </a:solidFill>
                <a:effectLst/>
                <a:latin typeface="Arial" panose="020B0604020202020204" pitchFamily="34" charset="0"/>
                <a:ea typeface="Arial" panose="020B0604020202020204" pitchFamily="34" charset="0"/>
              </a:rPr>
              <a:t>Artificial Neural Networks-1– </a:t>
            </a:r>
            <a:r>
              <a:rPr lang="en-US" sz="1800" dirty="0">
                <a:solidFill>
                  <a:schemeClr val="accent2"/>
                </a:solidFill>
                <a:effectLst/>
                <a:latin typeface="Arial" panose="020B0604020202020204" pitchFamily="34" charset="0"/>
                <a:ea typeface="Arial" panose="020B0604020202020204" pitchFamily="34" charset="0"/>
              </a:rPr>
              <a:t>Introduction, neural network representation, appropriate problems for neural network learning, perceptions, multilayer networks and the back-propagation algorithm.</a:t>
            </a:r>
            <a:endParaRPr lang="en-IN" sz="1800" dirty="0">
              <a:solidFill>
                <a:schemeClr val="accent2"/>
              </a:solidFill>
              <a:effectLst/>
              <a:latin typeface="Arial" panose="020B0604020202020204" pitchFamily="34" charset="0"/>
              <a:ea typeface="Arial" panose="020B0604020202020204" pitchFamily="34" charset="0"/>
            </a:endParaRPr>
          </a:p>
          <a:p>
            <a:pPr marL="254000" marR="260350" algn="just">
              <a:lnSpc>
                <a:spcPct val="115000"/>
              </a:lnSpc>
              <a:spcBef>
                <a:spcPts val="170"/>
              </a:spcBef>
              <a:spcAft>
                <a:spcPts val="0"/>
              </a:spcAft>
            </a:pPr>
            <a:r>
              <a:rPr lang="en-US" sz="1800" b="1" dirty="0">
                <a:solidFill>
                  <a:schemeClr val="accent2"/>
                </a:solidFill>
                <a:effectLst/>
                <a:latin typeface="Arial" panose="020B0604020202020204" pitchFamily="34" charset="0"/>
                <a:ea typeface="Arial" panose="020B0604020202020204" pitchFamily="34" charset="0"/>
              </a:rPr>
              <a:t>Artificial Neural Networks-2- </a:t>
            </a:r>
            <a:r>
              <a:rPr lang="en-US" sz="1800" dirty="0">
                <a:solidFill>
                  <a:schemeClr val="accent2"/>
                </a:solidFill>
                <a:effectLst/>
                <a:latin typeface="Arial" panose="020B0604020202020204" pitchFamily="34" charset="0"/>
                <a:ea typeface="Arial" panose="020B0604020202020204" pitchFamily="34" charset="0"/>
              </a:rPr>
              <a:t>Remarks on the Back-Propagation algorithm, An illustrative example: face recognition, advanced topics in artificial neural networks.</a:t>
            </a:r>
            <a:endParaRPr lang="en-IN" sz="1800" dirty="0">
              <a:solidFill>
                <a:schemeClr val="accent2"/>
              </a:solidFill>
              <a:effectLst/>
              <a:latin typeface="Arial" panose="020B0604020202020204" pitchFamily="34" charset="0"/>
              <a:ea typeface="Arial" panose="020B0604020202020204" pitchFamily="34" charset="0"/>
            </a:endParaRPr>
          </a:p>
          <a:p>
            <a:pPr marL="254000" marR="258445" algn="just">
              <a:lnSpc>
                <a:spcPct val="115000"/>
              </a:lnSpc>
              <a:spcBef>
                <a:spcPts val="170"/>
              </a:spcBef>
              <a:spcAft>
                <a:spcPts val="0"/>
              </a:spcAft>
            </a:pPr>
            <a:r>
              <a:rPr lang="en-US" sz="1800" b="1" dirty="0">
                <a:solidFill>
                  <a:schemeClr val="accent2"/>
                </a:solidFill>
                <a:effectLst/>
                <a:latin typeface="Arial" panose="020B0604020202020204" pitchFamily="34" charset="0"/>
                <a:ea typeface="Arial" panose="020B0604020202020204" pitchFamily="34" charset="0"/>
              </a:rPr>
              <a:t>Evaluation Hypotheses – </a:t>
            </a:r>
            <a:r>
              <a:rPr lang="en-US" sz="1800" dirty="0">
                <a:solidFill>
                  <a:schemeClr val="accent2"/>
                </a:solidFill>
                <a:effectLst/>
                <a:latin typeface="Arial" panose="020B0604020202020204" pitchFamily="34" charset="0"/>
                <a:ea typeface="Arial" panose="020B0604020202020204" pitchFamily="34" charset="0"/>
              </a:rPr>
              <a:t>Motivation, estimation hypothesis accuracy, basics of sampling theory, a general approach for deriving confidence intervals, difference in error of two hypotheses, comparing learning algorithms.</a:t>
            </a:r>
            <a:endParaRPr lang="en-IN" sz="1800" dirty="0">
              <a:solidFill>
                <a:schemeClr val="accent2"/>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15181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2.1. Representational Power of </a:t>
            </a:r>
            <a:r>
              <a:rPr lang="en-US" dirty="0" err="1">
                <a:solidFill>
                  <a:srgbClr val="FF0000"/>
                </a:solidFill>
              </a:rPr>
              <a:t>Perceptrons</a:t>
            </a:r>
            <a:endParaRPr lang="en-IN" dirty="0">
              <a:solidFill>
                <a:srgbClr val="FF0000"/>
              </a:solidFill>
            </a:endParaRPr>
          </a:p>
        </p:txBody>
      </p:sp>
      <p:sp>
        <p:nvSpPr>
          <p:cNvPr id="3" name="Date Placeholder 2"/>
          <p:cNvSpPr>
            <a:spLocks noGrp="1"/>
          </p:cNvSpPr>
          <p:nvPr>
            <p:ph type="dt" sz="half" idx="10"/>
          </p:nvPr>
        </p:nvSpPr>
        <p:spPr/>
        <p:txBody>
          <a:bodyPr/>
          <a:lstStyle/>
          <a:p>
            <a:fld id="{833D3170-74F2-463B-9C56-A6EA55EA0611}"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20</a:t>
            </a:fld>
            <a:endParaRPr lang="en-IN" dirty="0"/>
          </a:p>
        </p:txBody>
      </p:sp>
      <p:sp>
        <p:nvSpPr>
          <p:cNvPr id="6" name="Content Placeholder 5"/>
          <p:cNvSpPr>
            <a:spLocks noGrp="1"/>
          </p:cNvSpPr>
          <p:nvPr>
            <p:ph sz="quarter" idx="1"/>
          </p:nvPr>
        </p:nvSpPr>
        <p:spPr>
          <a:xfrm>
            <a:off x="612648" y="1447800"/>
            <a:ext cx="8153400" cy="4495800"/>
          </a:xfrm>
        </p:spPr>
        <p:txBody>
          <a:bodyPr>
            <a:normAutofit/>
          </a:bodyPr>
          <a:lstStyle/>
          <a:p>
            <a:pPr algn="just"/>
            <a:r>
              <a:rPr lang="en-US" altLang="ko-KR" sz="2400" dirty="0">
                <a:ea typeface="굴림" charset="-127"/>
              </a:rPr>
              <a:t>We can view the </a:t>
            </a:r>
            <a:r>
              <a:rPr lang="en-US" altLang="ko-KR" sz="2400" dirty="0" err="1">
                <a:ea typeface="굴림" charset="-127"/>
              </a:rPr>
              <a:t>perceptron</a:t>
            </a:r>
            <a:r>
              <a:rPr lang="en-US" altLang="ko-KR" sz="2400" dirty="0">
                <a:ea typeface="굴림" charset="-127"/>
              </a:rPr>
              <a:t> as representing a </a:t>
            </a:r>
            <a:r>
              <a:rPr lang="en-US" altLang="ko-KR" sz="2400" dirty="0" err="1">
                <a:ea typeface="굴림" charset="-127"/>
              </a:rPr>
              <a:t>hyperplane</a:t>
            </a:r>
            <a:r>
              <a:rPr lang="en-US" altLang="ko-KR" sz="2400" dirty="0">
                <a:ea typeface="굴림" charset="-127"/>
              </a:rPr>
              <a:t> </a:t>
            </a:r>
            <a:r>
              <a:rPr lang="en-US" altLang="ko-KR" sz="2400" b="1" dirty="0">
                <a:ea typeface="굴림" charset="-127"/>
              </a:rPr>
              <a:t>decision surface</a:t>
            </a:r>
            <a:r>
              <a:rPr lang="en-US" altLang="ko-KR" sz="2400" dirty="0">
                <a:ea typeface="굴림" charset="-127"/>
              </a:rPr>
              <a:t> in the </a:t>
            </a:r>
            <a:r>
              <a:rPr lang="en-US" altLang="ko-KR" sz="2400" i="1" dirty="0">
                <a:ea typeface="굴림" charset="-127"/>
              </a:rPr>
              <a:t>n</a:t>
            </a:r>
            <a:r>
              <a:rPr lang="en-US" altLang="ko-KR" sz="2400" dirty="0">
                <a:ea typeface="굴림" charset="-127"/>
              </a:rPr>
              <a:t>-dimensional space of instances (i.e. points). </a:t>
            </a:r>
          </a:p>
          <a:p>
            <a:pPr algn="just"/>
            <a:r>
              <a:rPr lang="en-US" altLang="ko-KR" sz="2400" dirty="0">
                <a:ea typeface="굴림" charset="-127"/>
              </a:rPr>
              <a:t>The </a:t>
            </a:r>
            <a:r>
              <a:rPr lang="en-US" altLang="ko-KR" sz="2400" dirty="0" err="1">
                <a:ea typeface="굴림" charset="-127"/>
              </a:rPr>
              <a:t>perceptron</a:t>
            </a:r>
            <a:r>
              <a:rPr lang="en-US" altLang="ko-KR" sz="2400" dirty="0">
                <a:ea typeface="굴림" charset="-127"/>
              </a:rPr>
              <a:t> outputs a 1 for instances lying on one side of the </a:t>
            </a:r>
            <a:r>
              <a:rPr lang="en-US" altLang="ko-KR" sz="2400" dirty="0" err="1">
                <a:ea typeface="굴림" charset="-127"/>
              </a:rPr>
              <a:t>hyperplane</a:t>
            </a:r>
            <a:r>
              <a:rPr lang="en-US" altLang="ko-KR" sz="2400" dirty="0">
                <a:ea typeface="굴림" charset="-127"/>
              </a:rPr>
              <a:t> and  outputs a –1 for instances lying on the other  side.</a:t>
            </a:r>
          </a:p>
          <a:p>
            <a:pPr algn="just"/>
            <a:r>
              <a:rPr lang="en-US" altLang="ko-KR" sz="2400" dirty="0">
                <a:ea typeface="굴림" charset="-127"/>
              </a:rPr>
              <a:t>Examples can be separated by a single </a:t>
            </a:r>
            <a:r>
              <a:rPr lang="en-US" altLang="ko-KR" sz="2400" dirty="0" err="1">
                <a:ea typeface="굴림" charset="-127"/>
              </a:rPr>
              <a:t>perceptron</a:t>
            </a:r>
            <a:r>
              <a:rPr lang="en-US" altLang="ko-KR" sz="2400" dirty="0">
                <a:ea typeface="굴림" charset="-127"/>
              </a:rPr>
              <a:t> are called </a:t>
            </a:r>
            <a:r>
              <a:rPr lang="en-US" altLang="ko-KR" sz="2400" i="1" dirty="0">
                <a:ea typeface="굴림" charset="-127"/>
              </a:rPr>
              <a:t>linearly separated set of examples.</a:t>
            </a:r>
            <a:endParaRPr lang="en-IN" sz="2400" dirty="0"/>
          </a:p>
        </p:txBody>
      </p:sp>
      <p:pic>
        <p:nvPicPr>
          <p:cNvPr id="1029" name="Picture 5"/>
          <p:cNvPicPr>
            <a:picLocks noChangeAspect="1" noChangeArrowheads="1"/>
          </p:cNvPicPr>
          <p:nvPr/>
        </p:nvPicPr>
        <p:blipFill>
          <a:blip r:embed="rId2" cstate="print"/>
          <a:srcRect/>
          <a:stretch>
            <a:fillRect/>
          </a:stretch>
        </p:blipFill>
        <p:spPr bwMode="auto">
          <a:xfrm>
            <a:off x="3652683" y="4572000"/>
            <a:ext cx="5342603" cy="1752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2.1. Representational Power of </a:t>
            </a:r>
            <a:r>
              <a:rPr lang="en-US" dirty="0" err="1">
                <a:solidFill>
                  <a:srgbClr val="FF0000"/>
                </a:solidFill>
              </a:rPr>
              <a:t>Perceptrons</a:t>
            </a:r>
            <a:r>
              <a:rPr lang="en-US" dirty="0">
                <a:solidFill>
                  <a:srgbClr val="FF0000"/>
                </a:solidFill>
              </a:rPr>
              <a:t>                            </a:t>
            </a:r>
            <a:r>
              <a:rPr lang="en-US"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AA814034-1407-4679-9B16-513D9D1D27FF}"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21</a:t>
            </a:fld>
            <a:endParaRPr lang="en-IN" dirty="0"/>
          </a:p>
        </p:txBody>
      </p:sp>
      <p:sp>
        <p:nvSpPr>
          <p:cNvPr id="6" name="Content Placeholder 5"/>
          <p:cNvSpPr>
            <a:spLocks noGrp="1"/>
          </p:cNvSpPr>
          <p:nvPr>
            <p:ph sz="quarter" idx="1"/>
          </p:nvPr>
        </p:nvSpPr>
        <p:spPr>
          <a:xfrm>
            <a:off x="533400" y="1600200"/>
            <a:ext cx="8153400" cy="4495800"/>
          </a:xfrm>
        </p:spPr>
        <p:txBody>
          <a:bodyPr>
            <a:normAutofit/>
          </a:bodyPr>
          <a:lstStyle/>
          <a:p>
            <a:pPr algn="just"/>
            <a:r>
              <a:rPr lang="en-IN" sz="2400" dirty="0"/>
              <a:t>A single </a:t>
            </a:r>
            <a:r>
              <a:rPr lang="en-IN" sz="2400" dirty="0" err="1"/>
              <a:t>perceptron</a:t>
            </a:r>
            <a:r>
              <a:rPr lang="en-IN" sz="2400" dirty="0"/>
              <a:t> can be used to represent many </a:t>
            </a:r>
            <a:r>
              <a:rPr lang="en-IN" sz="2400" dirty="0" err="1"/>
              <a:t>boolean</a:t>
            </a:r>
            <a:r>
              <a:rPr lang="en-IN" sz="2400" dirty="0"/>
              <a:t> functions.</a:t>
            </a:r>
          </a:p>
          <a:p>
            <a:pPr algn="just"/>
            <a:r>
              <a:rPr lang="en-IN" sz="2400" dirty="0"/>
              <a:t>For example, if we assume </a:t>
            </a:r>
            <a:r>
              <a:rPr lang="en-IN" sz="2400" dirty="0" err="1"/>
              <a:t>boolean</a:t>
            </a:r>
            <a:r>
              <a:rPr lang="en-IN" sz="2400" dirty="0"/>
              <a:t> values of 1 (true) and -1 (false), then one way to use a two-input </a:t>
            </a:r>
            <a:r>
              <a:rPr lang="en-IN" sz="2400" dirty="0" err="1"/>
              <a:t>perceptron</a:t>
            </a:r>
            <a:r>
              <a:rPr lang="en-IN" sz="2400" dirty="0"/>
              <a:t> to implement the AND function is to set the weights </a:t>
            </a:r>
            <a:r>
              <a:rPr lang="en-IN" sz="2400" dirty="0" err="1"/>
              <a:t>wo</a:t>
            </a:r>
            <a:r>
              <a:rPr lang="en-IN" sz="2400" dirty="0"/>
              <a:t> = -0.8, and w1 = w2 = .5.</a:t>
            </a:r>
          </a:p>
          <a:p>
            <a:pPr algn="just"/>
            <a:r>
              <a:rPr lang="en-IN" sz="2400" dirty="0"/>
              <a:t>This </a:t>
            </a:r>
            <a:r>
              <a:rPr lang="en-IN" sz="2400" dirty="0" err="1"/>
              <a:t>perceptron</a:t>
            </a:r>
            <a:r>
              <a:rPr lang="en-IN" sz="2400" dirty="0"/>
              <a:t> can be made to represent the OR function instead by altering the threshold to </a:t>
            </a:r>
            <a:r>
              <a:rPr lang="en-IN" sz="2400" dirty="0" err="1"/>
              <a:t>wo</a:t>
            </a:r>
            <a:r>
              <a:rPr lang="en-IN" sz="2400" dirty="0"/>
              <a:t> =-0.3. </a:t>
            </a:r>
          </a:p>
          <a:p>
            <a:pPr algn="just"/>
            <a:r>
              <a:rPr lang="en-IN" sz="2400" dirty="0"/>
              <a:t> Unfortunately, however, some </a:t>
            </a:r>
            <a:r>
              <a:rPr lang="en-IN" sz="2400" dirty="0" err="1"/>
              <a:t>boolean</a:t>
            </a:r>
            <a:r>
              <a:rPr lang="en-IN" sz="2400" dirty="0"/>
              <a:t> functions cannot be represented by a single </a:t>
            </a:r>
            <a:r>
              <a:rPr lang="en-IN" sz="2400" dirty="0" err="1"/>
              <a:t>perceptron</a:t>
            </a:r>
            <a:r>
              <a:rPr lang="en-IN" sz="2400" dirty="0"/>
              <a:t>, such as the XOR function. Those are called linearly </a:t>
            </a:r>
            <a:r>
              <a:rPr lang="en-IN" sz="2400" dirty="0" err="1"/>
              <a:t>nonseparable</a:t>
            </a:r>
            <a:r>
              <a:rPr lang="en-IN" sz="2400" dirty="0"/>
              <a:t> training examples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2.1. Representational Power of </a:t>
            </a:r>
            <a:r>
              <a:rPr lang="en-US" dirty="0" err="1">
                <a:solidFill>
                  <a:srgbClr val="FF0000"/>
                </a:solidFill>
              </a:rPr>
              <a:t>Perceptrons</a:t>
            </a:r>
            <a:r>
              <a:rPr lang="en-US" dirty="0">
                <a:solidFill>
                  <a:srgbClr val="FF0000"/>
                </a:solidFill>
              </a:rPr>
              <a:t>                            </a:t>
            </a:r>
            <a:r>
              <a:rPr lang="en-US"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33D485A5-8E6D-4267-80FF-1074F922AF41}"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22</a:t>
            </a:fld>
            <a:endParaRPr lang="en-IN" dirty="0"/>
          </a:p>
        </p:txBody>
      </p:sp>
      <p:sp>
        <p:nvSpPr>
          <p:cNvPr id="6" name="Content Placeholder 5"/>
          <p:cNvSpPr>
            <a:spLocks noGrp="1"/>
          </p:cNvSpPr>
          <p:nvPr>
            <p:ph sz="quarter" idx="1"/>
          </p:nvPr>
        </p:nvSpPr>
        <p:spPr/>
        <p:txBody>
          <a:bodyPr>
            <a:normAutofit/>
          </a:bodyPr>
          <a:lstStyle/>
          <a:p>
            <a:r>
              <a:rPr lang="en-US" sz="2400" dirty="0"/>
              <a:t>A single </a:t>
            </a:r>
            <a:r>
              <a:rPr lang="en-US" sz="2400" dirty="0" err="1"/>
              <a:t>perceptron</a:t>
            </a:r>
            <a:r>
              <a:rPr lang="en-US" sz="2400" dirty="0"/>
              <a:t> can be used to represent many</a:t>
            </a:r>
            <a:r>
              <a:rPr lang="en-US" altLang="ko-KR" sz="2400" dirty="0">
                <a:ea typeface="굴림" charset="-127"/>
              </a:rPr>
              <a:t> </a:t>
            </a:r>
            <a:r>
              <a:rPr lang="en-US" altLang="ko-KR" sz="2400" dirty="0" err="1">
                <a:ea typeface="굴림" charset="-127"/>
              </a:rPr>
              <a:t>boolean</a:t>
            </a:r>
            <a:r>
              <a:rPr lang="en-US" altLang="ko-KR" sz="2400" dirty="0">
                <a:ea typeface="굴림" charset="-127"/>
              </a:rPr>
              <a:t> functions.</a:t>
            </a:r>
          </a:p>
          <a:p>
            <a:pPr>
              <a:buFont typeface="Symbol" pitchFamily="18" charset="2"/>
              <a:buChar char="·"/>
            </a:pPr>
            <a:r>
              <a:rPr lang="en-US" altLang="ko-KR" sz="2400" b="1" dirty="0">
                <a:ea typeface="굴림" charset="-127"/>
              </a:rPr>
              <a:t>AND function</a:t>
            </a:r>
            <a:r>
              <a:rPr lang="en-US" altLang="ko-KR" sz="2400" dirty="0">
                <a:ea typeface="굴림" charset="-127"/>
              </a:rPr>
              <a:t>(</a:t>
            </a:r>
            <a:r>
              <a:rPr lang="en-US" sz="2400" b="1" dirty="0"/>
              <a:t>linearly separable) </a:t>
            </a:r>
            <a:r>
              <a:rPr lang="en-US" altLang="ko-KR" sz="2400" dirty="0">
                <a:ea typeface="굴림" charset="-127"/>
              </a:rPr>
              <a:t>: </a:t>
            </a:r>
          </a:p>
          <a:p>
            <a:pPr>
              <a:buFont typeface="Symbol" pitchFamily="18" charset="2"/>
              <a:buChar char="·"/>
            </a:pPr>
            <a:endParaRPr lang="en-IN" sz="2400" dirty="0"/>
          </a:p>
        </p:txBody>
      </p:sp>
      <p:graphicFrame>
        <p:nvGraphicFramePr>
          <p:cNvPr id="2051" name="Object 3"/>
          <p:cNvGraphicFramePr>
            <a:graphicFrameLocks noChangeAspect="1"/>
          </p:cNvGraphicFramePr>
          <p:nvPr/>
        </p:nvGraphicFramePr>
        <p:xfrm>
          <a:off x="990600" y="2895601"/>
          <a:ext cx="3320713" cy="1371599"/>
        </p:xfrm>
        <a:graphic>
          <a:graphicData uri="http://schemas.openxmlformats.org/presentationml/2006/ole">
            <mc:AlternateContent xmlns:mc="http://schemas.openxmlformats.org/markup-compatibility/2006">
              <mc:Choice xmlns:v="urn:schemas-microsoft-com:vml" Requires="v">
                <p:oleObj spid="_x0000_s2053" name="Worksheet" r:id="rId3" imgW="2476500" imgH="1219200" progId="Excel.Sheet.8">
                  <p:embed/>
                </p:oleObj>
              </mc:Choice>
              <mc:Fallback>
                <p:oleObj name="Worksheet" r:id="rId3" imgW="2476500" imgH="1219200"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95601"/>
                        <a:ext cx="3320713" cy="1371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838201" y="4419600"/>
          <a:ext cx="4114800" cy="1676400"/>
        </p:xfrm>
        <a:graphic>
          <a:graphicData uri="http://schemas.openxmlformats.org/presentationml/2006/ole">
            <mc:AlternateContent xmlns:mc="http://schemas.openxmlformats.org/markup-compatibility/2006">
              <mc:Choice xmlns:v="urn:schemas-microsoft-com:vml" Requires="v">
                <p:oleObj spid="_x0000_s2054" name="Worksheet" r:id="rId5" imgW="3295650" imgH="1219200" progId="Excel.Sheet.8">
                  <p:embed/>
                </p:oleObj>
              </mc:Choice>
              <mc:Fallback>
                <p:oleObj name="Worksheet" r:id="rId5" imgW="3295650" imgH="1219200"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1" y="4419600"/>
                        <a:ext cx="41148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5486400" y="2794337"/>
            <a:ext cx="4038600" cy="1015663"/>
          </a:xfrm>
          <a:prstGeom prst="rect">
            <a:avLst/>
          </a:prstGeom>
        </p:spPr>
        <p:txBody>
          <a:bodyPr wrap="square">
            <a:spAutoFit/>
          </a:bodyPr>
          <a:lstStyle/>
          <a:p>
            <a:r>
              <a:rPr lang="en-US" altLang="ko-KR" sz="2400" dirty="0">
                <a:ea typeface="굴림" charset="-127"/>
              </a:rPr>
              <a:t>Decision hyper plane :</a:t>
            </a:r>
          </a:p>
          <a:p>
            <a:r>
              <a:rPr lang="en-US" altLang="ko-KR" dirty="0">
                <a:ea typeface="굴림" charset="-127"/>
              </a:rPr>
              <a:t>w</a:t>
            </a:r>
            <a:r>
              <a:rPr lang="en-US" altLang="ko-KR" baseline="-25000" dirty="0">
                <a:ea typeface="굴림" charset="-127"/>
              </a:rPr>
              <a:t>0</a:t>
            </a:r>
            <a:r>
              <a:rPr lang="en-US" altLang="ko-KR" dirty="0">
                <a:ea typeface="굴림" charset="-127"/>
              </a:rPr>
              <a:t> + w</a:t>
            </a:r>
            <a:r>
              <a:rPr lang="en-US" altLang="ko-KR" baseline="-25000" dirty="0">
                <a:ea typeface="굴림" charset="-127"/>
              </a:rPr>
              <a:t>1</a:t>
            </a:r>
            <a:r>
              <a:rPr lang="en-US" altLang="ko-KR" dirty="0">
                <a:ea typeface="굴림" charset="-127"/>
              </a:rPr>
              <a:t> x</a:t>
            </a:r>
            <a:r>
              <a:rPr lang="en-US" altLang="ko-KR" baseline="-25000" dirty="0">
                <a:ea typeface="굴림" charset="-127"/>
              </a:rPr>
              <a:t>1</a:t>
            </a:r>
            <a:r>
              <a:rPr lang="en-US" altLang="ko-KR" dirty="0">
                <a:ea typeface="굴림" charset="-127"/>
              </a:rPr>
              <a:t> + w</a:t>
            </a:r>
            <a:r>
              <a:rPr lang="en-US" altLang="ko-KR" baseline="-25000" dirty="0">
                <a:ea typeface="굴림" charset="-127"/>
              </a:rPr>
              <a:t>2</a:t>
            </a:r>
            <a:r>
              <a:rPr lang="en-US" altLang="ko-KR" dirty="0">
                <a:ea typeface="굴림" charset="-127"/>
              </a:rPr>
              <a:t> x</a:t>
            </a:r>
            <a:r>
              <a:rPr lang="en-US" altLang="ko-KR" baseline="-25000" dirty="0">
                <a:ea typeface="굴림" charset="-127"/>
              </a:rPr>
              <a:t>2</a:t>
            </a:r>
            <a:r>
              <a:rPr lang="en-US" altLang="ko-KR" dirty="0">
                <a:ea typeface="굴림" charset="-127"/>
              </a:rPr>
              <a:t> = 0</a:t>
            </a:r>
          </a:p>
          <a:p>
            <a:r>
              <a:rPr lang="en-US" altLang="ko-KR" dirty="0">
                <a:ea typeface="굴림" charset="-127"/>
              </a:rPr>
              <a:t>-0.8 + 0.5 x</a:t>
            </a:r>
            <a:r>
              <a:rPr lang="en-US" altLang="ko-KR" baseline="-25000" dirty="0">
                <a:ea typeface="굴림" charset="-127"/>
              </a:rPr>
              <a:t>1</a:t>
            </a:r>
            <a:r>
              <a:rPr lang="en-US" altLang="ko-KR" dirty="0">
                <a:ea typeface="굴림" charset="-127"/>
              </a:rPr>
              <a:t> + 0.5 x</a:t>
            </a:r>
            <a:r>
              <a:rPr lang="en-US" altLang="ko-KR" baseline="-25000" dirty="0">
                <a:ea typeface="굴림" charset="-127"/>
              </a:rPr>
              <a:t>2</a:t>
            </a:r>
            <a:r>
              <a:rPr lang="en-US" altLang="ko-KR" dirty="0">
                <a:ea typeface="굴림" charset="-127"/>
              </a:rPr>
              <a:t> = 0</a:t>
            </a:r>
            <a:endParaRPr lang="en-US" dirty="0"/>
          </a:p>
        </p:txBody>
      </p:sp>
      <p:pic>
        <p:nvPicPr>
          <p:cNvPr id="11" name="Picture 32"/>
          <p:cNvPicPr>
            <a:picLocks noChangeAspect="1" noChangeArrowheads="1"/>
          </p:cNvPicPr>
          <p:nvPr/>
        </p:nvPicPr>
        <p:blipFill>
          <a:blip r:embed="rId7" cstate="print"/>
          <a:srcRect/>
          <a:stretch>
            <a:fillRect/>
          </a:stretch>
        </p:blipFill>
        <p:spPr bwMode="auto">
          <a:xfrm>
            <a:off x="5334000" y="3789363"/>
            <a:ext cx="3733800" cy="2230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2.1. Representational Power of </a:t>
            </a:r>
            <a:r>
              <a:rPr lang="en-US" dirty="0" err="1">
                <a:solidFill>
                  <a:srgbClr val="FF0000"/>
                </a:solidFill>
              </a:rPr>
              <a:t>Perceptrons</a:t>
            </a:r>
            <a:r>
              <a:rPr lang="en-US" dirty="0">
                <a:solidFill>
                  <a:srgbClr val="FF0000"/>
                </a:solidFill>
              </a:rPr>
              <a:t>                            </a:t>
            </a:r>
            <a:r>
              <a:rPr lang="en-US"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A0898E88-07A5-4F62-B044-19991DC55D8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23</a:t>
            </a:fld>
            <a:endParaRPr lang="en-IN" dirty="0"/>
          </a:p>
        </p:txBody>
      </p:sp>
      <p:sp>
        <p:nvSpPr>
          <p:cNvPr id="6" name="Content Placeholder 5"/>
          <p:cNvSpPr>
            <a:spLocks noGrp="1"/>
          </p:cNvSpPr>
          <p:nvPr>
            <p:ph sz="quarter" idx="1"/>
          </p:nvPr>
        </p:nvSpPr>
        <p:spPr/>
        <p:txBody>
          <a:bodyPr>
            <a:normAutofit/>
          </a:bodyPr>
          <a:lstStyle/>
          <a:p>
            <a:pPr>
              <a:buFont typeface="Arial" pitchFamily="34" charset="0"/>
              <a:buChar char="•"/>
            </a:pPr>
            <a:r>
              <a:rPr lang="en-US" altLang="ko-KR" sz="2400" b="1" dirty="0">
                <a:ea typeface="굴림" charset="-127"/>
              </a:rPr>
              <a:t>OR function (</a:t>
            </a:r>
            <a:r>
              <a:rPr lang="en-US" sz="2400" b="1" dirty="0"/>
              <a:t>linearly separable):</a:t>
            </a:r>
            <a:endParaRPr lang="en-US" altLang="ko-KR" sz="2400" b="1" dirty="0">
              <a:ea typeface="굴림" charset="-127"/>
            </a:endParaRPr>
          </a:p>
          <a:p>
            <a:pPr>
              <a:buFont typeface="Arial" pitchFamily="34" charset="0"/>
              <a:buChar char="•"/>
            </a:pPr>
            <a:r>
              <a:rPr lang="en-US" altLang="ko-KR" sz="2400" dirty="0">
                <a:ea typeface="굴림" charset="-127"/>
              </a:rPr>
              <a:t>The two-input </a:t>
            </a:r>
            <a:r>
              <a:rPr lang="en-US" altLang="ko-KR" sz="2400" dirty="0" err="1">
                <a:ea typeface="굴림" charset="-127"/>
              </a:rPr>
              <a:t>perceptron</a:t>
            </a:r>
            <a:r>
              <a:rPr lang="en-US" altLang="ko-KR" sz="2400" dirty="0">
                <a:ea typeface="굴림" charset="-127"/>
              </a:rPr>
              <a:t> can implement the OR function when we set the weights: w</a:t>
            </a:r>
            <a:r>
              <a:rPr lang="en-US" altLang="ko-KR" sz="2400" baseline="-25000" dirty="0">
                <a:ea typeface="굴림" charset="-127"/>
              </a:rPr>
              <a:t>0</a:t>
            </a:r>
            <a:r>
              <a:rPr lang="en-US" altLang="ko-KR" sz="2400" dirty="0">
                <a:ea typeface="굴림" charset="-127"/>
              </a:rPr>
              <a:t> = -0.3, w</a:t>
            </a:r>
            <a:r>
              <a:rPr lang="en-US" altLang="ko-KR" sz="2400" baseline="-25000" dirty="0">
                <a:ea typeface="굴림" charset="-127"/>
              </a:rPr>
              <a:t>1</a:t>
            </a:r>
            <a:r>
              <a:rPr lang="en-US" altLang="ko-KR" sz="2400" dirty="0">
                <a:ea typeface="굴림" charset="-127"/>
              </a:rPr>
              <a:t> = w</a:t>
            </a:r>
            <a:r>
              <a:rPr lang="en-US" altLang="ko-KR" sz="2400" baseline="-25000" dirty="0">
                <a:ea typeface="굴림" charset="-127"/>
              </a:rPr>
              <a:t>2</a:t>
            </a:r>
            <a:r>
              <a:rPr lang="en-US" altLang="ko-KR" sz="2400" dirty="0">
                <a:ea typeface="굴림" charset="-127"/>
              </a:rPr>
              <a:t> = 0.5 .</a:t>
            </a:r>
          </a:p>
          <a:p>
            <a:pPr>
              <a:buNone/>
            </a:pPr>
            <a:endParaRPr lang="en-IN" sz="2400" dirty="0"/>
          </a:p>
        </p:txBody>
      </p:sp>
      <p:graphicFrame>
        <p:nvGraphicFramePr>
          <p:cNvPr id="7" name="Object 5"/>
          <p:cNvGraphicFramePr>
            <a:graphicFrameLocks noChangeAspect="1"/>
          </p:cNvGraphicFramePr>
          <p:nvPr/>
        </p:nvGraphicFramePr>
        <p:xfrm>
          <a:off x="533400" y="2895600"/>
          <a:ext cx="3657600" cy="1401763"/>
        </p:xfrm>
        <a:graphic>
          <a:graphicData uri="http://schemas.openxmlformats.org/presentationml/2006/ole">
            <mc:AlternateContent xmlns:mc="http://schemas.openxmlformats.org/markup-compatibility/2006">
              <mc:Choice xmlns:v="urn:schemas-microsoft-com:vml" Requires="v">
                <p:oleObj spid="_x0000_s3076" name="Worksheet" r:id="rId3" imgW="2781300" imgH="1200150" progId="Excel.Sheet.8">
                  <p:embed/>
                </p:oleObj>
              </mc:Choice>
              <mc:Fallback>
                <p:oleObj name="Worksheet" r:id="rId3" imgW="2781300" imgH="120015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3657600"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
          <p:cNvSpPr txBox="1">
            <a:spLocks noChangeArrowheads="1"/>
          </p:cNvSpPr>
          <p:nvPr/>
        </p:nvSpPr>
        <p:spPr bwMode="auto">
          <a:xfrm>
            <a:off x="4572000" y="2955925"/>
            <a:ext cx="4343400" cy="1006475"/>
          </a:xfrm>
          <a:prstGeom prst="rect">
            <a:avLst/>
          </a:prstGeom>
          <a:noFill/>
          <a:ln w="9525">
            <a:noFill/>
            <a:miter lim="800000"/>
            <a:headEnd/>
            <a:tailEnd/>
          </a:ln>
          <a:effectLst/>
        </p:spPr>
        <p:txBody>
          <a:bodyPr>
            <a:spAutoFit/>
          </a:bodyPr>
          <a:lstStyle/>
          <a:p>
            <a:r>
              <a:rPr lang="en-US" altLang="ko-KR" sz="2000" dirty="0">
                <a:ea typeface="굴림" charset="-127"/>
              </a:rPr>
              <a:t>Decision </a:t>
            </a:r>
            <a:r>
              <a:rPr lang="en-US" altLang="ko-KR" sz="2000" dirty="0" err="1">
                <a:ea typeface="굴림" charset="-127"/>
              </a:rPr>
              <a:t>hyperplane</a:t>
            </a:r>
            <a:r>
              <a:rPr lang="en-US" altLang="ko-KR" sz="2000" dirty="0">
                <a:ea typeface="굴림" charset="-127"/>
              </a:rPr>
              <a:t> :</a:t>
            </a:r>
          </a:p>
          <a:p>
            <a:r>
              <a:rPr lang="en-US" altLang="ko-KR" sz="2000" dirty="0">
                <a:ea typeface="굴림" charset="-127"/>
              </a:rPr>
              <a:t>	w</a:t>
            </a:r>
            <a:r>
              <a:rPr lang="en-US" altLang="ko-KR" sz="2000" baseline="-25000" dirty="0">
                <a:ea typeface="굴림" charset="-127"/>
              </a:rPr>
              <a:t>0</a:t>
            </a:r>
            <a:r>
              <a:rPr lang="en-US" altLang="ko-KR" sz="2000" dirty="0">
                <a:ea typeface="굴림" charset="-127"/>
              </a:rPr>
              <a:t> + w</a:t>
            </a:r>
            <a:r>
              <a:rPr lang="en-US" altLang="ko-KR" sz="2000" baseline="-25000" dirty="0">
                <a:ea typeface="굴림" charset="-127"/>
              </a:rPr>
              <a:t>1</a:t>
            </a:r>
            <a:r>
              <a:rPr lang="en-US" altLang="ko-KR" sz="2000" dirty="0">
                <a:ea typeface="굴림" charset="-127"/>
              </a:rPr>
              <a:t> x</a:t>
            </a:r>
            <a:r>
              <a:rPr lang="en-US" altLang="ko-KR" sz="2000" baseline="-25000" dirty="0">
                <a:ea typeface="굴림" charset="-127"/>
              </a:rPr>
              <a:t>1</a:t>
            </a:r>
            <a:r>
              <a:rPr lang="en-US" altLang="ko-KR" sz="2000" dirty="0">
                <a:ea typeface="굴림" charset="-127"/>
              </a:rPr>
              <a:t> + w</a:t>
            </a:r>
            <a:r>
              <a:rPr lang="en-US" altLang="ko-KR" sz="2000" baseline="-25000" dirty="0">
                <a:ea typeface="굴림" charset="-127"/>
              </a:rPr>
              <a:t>2</a:t>
            </a:r>
            <a:r>
              <a:rPr lang="en-US" altLang="ko-KR" sz="2000" dirty="0">
                <a:ea typeface="굴림" charset="-127"/>
              </a:rPr>
              <a:t> x</a:t>
            </a:r>
            <a:r>
              <a:rPr lang="en-US" altLang="ko-KR" sz="2000" baseline="-25000" dirty="0">
                <a:ea typeface="굴림" charset="-127"/>
              </a:rPr>
              <a:t>2</a:t>
            </a:r>
            <a:r>
              <a:rPr lang="en-US" altLang="ko-KR" sz="2000" dirty="0">
                <a:ea typeface="굴림" charset="-127"/>
              </a:rPr>
              <a:t> = 0</a:t>
            </a:r>
          </a:p>
          <a:p>
            <a:r>
              <a:rPr lang="en-US" altLang="ko-KR" sz="2000" dirty="0">
                <a:ea typeface="굴림" charset="-127"/>
              </a:rPr>
              <a:t>	-0.3 + 0.5 x</a:t>
            </a:r>
            <a:r>
              <a:rPr lang="en-US" altLang="ko-KR" sz="2000" baseline="-25000" dirty="0">
                <a:ea typeface="굴림" charset="-127"/>
              </a:rPr>
              <a:t>1</a:t>
            </a:r>
            <a:r>
              <a:rPr lang="en-US" altLang="ko-KR" sz="2000" dirty="0">
                <a:ea typeface="굴림" charset="-127"/>
              </a:rPr>
              <a:t> + 0.5 x</a:t>
            </a:r>
            <a:r>
              <a:rPr lang="en-US" altLang="ko-KR" sz="2000" baseline="-25000" dirty="0">
                <a:ea typeface="굴림" charset="-127"/>
              </a:rPr>
              <a:t>2</a:t>
            </a:r>
            <a:r>
              <a:rPr lang="en-US" altLang="ko-KR" sz="2000" dirty="0">
                <a:ea typeface="굴림" charset="-127"/>
              </a:rPr>
              <a:t> = 0</a:t>
            </a:r>
            <a:endParaRPr lang="en-US" sz="2000" dirty="0"/>
          </a:p>
        </p:txBody>
      </p:sp>
      <p:graphicFrame>
        <p:nvGraphicFramePr>
          <p:cNvPr id="9" name="Object 9"/>
          <p:cNvGraphicFramePr>
            <a:graphicFrameLocks noChangeAspect="1"/>
          </p:cNvGraphicFramePr>
          <p:nvPr/>
        </p:nvGraphicFramePr>
        <p:xfrm>
          <a:off x="533400" y="4724400"/>
          <a:ext cx="4419600" cy="1436688"/>
        </p:xfrm>
        <a:graphic>
          <a:graphicData uri="http://schemas.openxmlformats.org/presentationml/2006/ole">
            <mc:AlternateContent xmlns:mc="http://schemas.openxmlformats.org/markup-compatibility/2006">
              <mc:Choice xmlns:v="urn:schemas-microsoft-com:vml" Requires="v">
                <p:oleObj spid="_x0000_s3077" name="Worksheet" r:id="rId5" imgW="3705225" imgH="1200150" progId="Excel.Sheet.8">
                  <p:embed/>
                </p:oleObj>
              </mc:Choice>
              <mc:Fallback>
                <p:oleObj name="Worksheet" r:id="rId5" imgW="3705225" imgH="1200150"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724400"/>
                        <a:ext cx="4419600" cy="143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2"/>
          <p:cNvPicPr>
            <a:picLocks noChangeAspect="1" noChangeArrowheads="1"/>
          </p:cNvPicPr>
          <p:nvPr/>
        </p:nvPicPr>
        <p:blipFill>
          <a:blip r:embed="rId7" cstate="print"/>
          <a:srcRect/>
          <a:stretch>
            <a:fillRect/>
          </a:stretch>
        </p:blipFill>
        <p:spPr bwMode="auto">
          <a:xfrm>
            <a:off x="5334000" y="4038600"/>
            <a:ext cx="3657600" cy="2266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2.1. Representational Power of </a:t>
            </a:r>
            <a:r>
              <a:rPr lang="en-US" dirty="0" err="1">
                <a:solidFill>
                  <a:srgbClr val="FF0000"/>
                </a:solidFill>
              </a:rPr>
              <a:t>Perceptrons</a:t>
            </a:r>
            <a:r>
              <a:rPr lang="en-US" dirty="0">
                <a:solidFill>
                  <a:srgbClr val="FF0000"/>
                </a:solidFill>
              </a:rPr>
              <a:t>                            </a:t>
            </a:r>
            <a:r>
              <a:rPr lang="en-US" sz="31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24</a:t>
            </a:fld>
            <a:endParaRPr lang="en-IN" dirty="0"/>
          </a:p>
        </p:txBody>
      </p:sp>
      <p:sp>
        <p:nvSpPr>
          <p:cNvPr id="6" name="Content Placeholder 5"/>
          <p:cNvSpPr>
            <a:spLocks noGrp="1"/>
          </p:cNvSpPr>
          <p:nvPr>
            <p:ph sz="quarter" idx="1"/>
          </p:nvPr>
        </p:nvSpPr>
        <p:spPr/>
        <p:txBody>
          <a:bodyPr/>
          <a:lstStyle/>
          <a:p>
            <a:r>
              <a:rPr lang="en-US" b="1" dirty="0"/>
              <a:t>XOR function(Non linearly separable) :</a:t>
            </a:r>
          </a:p>
          <a:p>
            <a:r>
              <a:rPr lang="en-US" altLang="ko-KR" sz="2400" dirty="0">
                <a:ea typeface="굴림" charset="-127"/>
              </a:rPr>
              <a:t>It’s impossible to implement the XOR function by a single perception.</a:t>
            </a:r>
            <a:endParaRPr lang="en-US" sz="2400" dirty="0"/>
          </a:p>
          <a:p>
            <a:endParaRPr lang="en-IN" b="1" dirty="0"/>
          </a:p>
        </p:txBody>
      </p:sp>
      <p:graphicFrame>
        <p:nvGraphicFramePr>
          <p:cNvPr id="7" name="Object 4"/>
          <p:cNvGraphicFramePr>
            <a:graphicFrameLocks noChangeAspect="1"/>
          </p:cNvGraphicFramePr>
          <p:nvPr/>
        </p:nvGraphicFramePr>
        <p:xfrm>
          <a:off x="990600" y="3130550"/>
          <a:ext cx="3048000" cy="1422671"/>
        </p:xfrm>
        <a:graphic>
          <a:graphicData uri="http://schemas.openxmlformats.org/presentationml/2006/ole">
            <mc:AlternateContent xmlns:mc="http://schemas.openxmlformats.org/markup-compatibility/2006">
              <mc:Choice xmlns:v="urn:schemas-microsoft-com:vml" Requires="v">
                <p:oleObj spid="_x0000_s45060" name="Worksheet" r:id="rId3" imgW="2476500" imgH="1219200" progId="Excel.Sheet.8">
                  <p:embed/>
                </p:oleObj>
              </mc:Choice>
              <mc:Fallback>
                <p:oleObj name="Worksheet" r:id="rId3" imgW="2476500" imgH="121920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30550"/>
                        <a:ext cx="3048000" cy="1422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a:picLocks noChangeAspect="1" noChangeArrowheads="1"/>
          </p:cNvPicPr>
          <p:nvPr/>
        </p:nvPicPr>
        <p:blipFill>
          <a:blip r:embed="rId5" cstate="print"/>
          <a:srcRect/>
          <a:stretch>
            <a:fillRect/>
          </a:stretch>
        </p:blipFill>
        <p:spPr bwMode="auto">
          <a:xfrm>
            <a:off x="5638800" y="2819400"/>
            <a:ext cx="3117431" cy="2590800"/>
          </a:xfrm>
          <a:prstGeom prst="rect">
            <a:avLst/>
          </a:prstGeom>
          <a:noFill/>
          <a:ln w="9525">
            <a:noFill/>
            <a:miter lim="800000"/>
            <a:headEnd/>
            <a:tailEnd/>
          </a:ln>
        </p:spPr>
      </p:pic>
      <p:graphicFrame>
        <p:nvGraphicFramePr>
          <p:cNvPr id="9" name="Object 10"/>
          <p:cNvGraphicFramePr>
            <a:graphicFrameLocks noChangeAspect="1"/>
          </p:cNvGraphicFramePr>
          <p:nvPr/>
        </p:nvGraphicFramePr>
        <p:xfrm>
          <a:off x="3810000" y="5562600"/>
          <a:ext cx="3238500" cy="603250"/>
        </p:xfrm>
        <a:graphic>
          <a:graphicData uri="http://schemas.openxmlformats.org/presentationml/2006/ole">
            <mc:AlternateContent xmlns:mc="http://schemas.openxmlformats.org/markup-compatibility/2006">
              <mc:Choice xmlns:v="urn:schemas-microsoft-com:vml" Requires="v">
                <p:oleObj spid="_x0000_s45061" name="Bitmap Image" r:id="rId6" imgW="2361866" imgH="442850" progId="PBrush">
                  <p:embed/>
                </p:oleObj>
              </mc:Choice>
              <mc:Fallback>
                <p:oleObj name="Bitmap Image" r:id="rId6" imgW="2361866" imgH="442850" progId="PBrush">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5562600"/>
                        <a:ext cx="32385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838200" y="4648200"/>
            <a:ext cx="4572000" cy="1569660"/>
          </a:xfrm>
          <a:prstGeom prst="rect">
            <a:avLst/>
          </a:prstGeom>
        </p:spPr>
        <p:txBody>
          <a:bodyPr>
            <a:spAutoFit/>
          </a:bodyPr>
          <a:lstStyle/>
          <a:p>
            <a:r>
              <a:rPr lang="en-US" altLang="ko-KR" sz="2400" dirty="0">
                <a:ea typeface="굴림" charset="-127"/>
              </a:rPr>
              <a:t>A two-layer network of </a:t>
            </a:r>
            <a:r>
              <a:rPr lang="en-US" altLang="ko-KR" sz="2400" dirty="0" err="1">
                <a:ea typeface="굴림" charset="-127"/>
              </a:rPr>
              <a:t>perceptrons</a:t>
            </a:r>
            <a:r>
              <a:rPr lang="en-US" altLang="ko-KR" sz="2400" dirty="0">
                <a:ea typeface="굴림" charset="-127"/>
              </a:rPr>
              <a:t> can represent XOR function.</a:t>
            </a:r>
          </a:p>
          <a:p>
            <a:r>
              <a:rPr lang="en-US" altLang="ko-KR" sz="2400" dirty="0">
                <a:ea typeface="굴림" charset="-127"/>
              </a:rPr>
              <a:t>		</a:t>
            </a:r>
          </a:p>
          <a:p>
            <a:r>
              <a:rPr lang="en-US" altLang="ko-KR" sz="2400" dirty="0">
                <a:ea typeface="굴림" charset="-127"/>
              </a:rPr>
              <a:t>Refer to this equation, </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2.2. The Perceptron Training Rule</a:t>
            </a:r>
            <a:endParaRPr lang="en-IN" dirty="0">
              <a:solidFill>
                <a:srgbClr val="FF0000"/>
              </a:solidFill>
            </a:endParaRPr>
          </a:p>
        </p:txBody>
      </p:sp>
      <p:sp>
        <p:nvSpPr>
          <p:cNvPr id="3" name="Date Placeholder 2"/>
          <p:cNvSpPr>
            <a:spLocks noGrp="1"/>
          </p:cNvSpPr>
          <p:nvPr>
            <p:ph type="dt" sz="half" idx="10"/>
          </p:nvPr>
        </p:nvSpPr>
        <p:spPr/>
        <p:txBody>
          <a:bodyPr/>
          <a:lstStyle/>
          <a:p>
            <a:fld id="{70A67918-87EE-4D26-A6CA-E78153D4E92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25</a:t>
            </a:fld>
            <a:endParaRPr lang="en-IN" dirty="0"/>
          </a:p>
        </p:txBody>
      </p:sp>
      <p:sp>
        <p:nvSpPr>
          <p:cNvPr id="6" name="Content Placeholder 5"/>
          <p:cNvSpPr>
            <a:spLocks noGrp="1"/>
          </p:cNvSpPr>
          <p:nvPr>
            <p:ph sz="quarter" idx="1"/>
          </p:nvPr>
        </p:nvSpPr>
        <p:spPr>
          <a:xfrm>
            <a:off x="533400" y="1676400"/>
            <a:ext cx="8153400" cy="4495800"/>
          </a:xfrm>
        </p:spPr>
        <p:txBody>
          <a:bodyPr>
            <a:normAutofit lnSpcReduction="10000"/>
          </a:bodyPr>
          <a:lstStyle/>
          <a:p>
            <a:pPr algn="just"/>
            <a:r>
              <a:rPr lang="en-IN" sz="2800" dirty="0"/>
              <a:t>let us begin by understanding how to learn the weights for a single </a:t>
            </a:r>
            <a:r>
              <a:rPr lang="en-IN" sz="2800" dirty="0" err="1"/>
              <a:t>perceptron</a:t>
            </a:r>
            <a:r>
              <a:rPr lang="en-IN" sz="2800" dirty="0"/>
              <a:t>. </a:t>
            </a:r>
          </a:p>
          <a:p>
            <a:endParaRPr lang="en-IN" sz="2800" dirty="0"/>
          </a:p>
          <a:p>
            <a:r>
              <a:rPr lang="en-IN" sz="2800" dirty="0"/>
              <a:t>They are important to ANNs because they provide </a:t>
            </a:r>
            <a:r>
              <a:rPr lang="en-IN" sz="2800"/>
              <a:t>the basis for </a:t>
            </a:r>
            <a:r>
              <a:rPr lang="en-IN" sz="2800" dirty="0"/>
              <a:t>learning networks of many units.</a:t>
            </a:r>
          </a:p>
          <a:p>
            <a:pPr algn="just"/>
            <a:endParaRPr lang="en-IN" sz="2800" dirty="0"/>
          </a:p>
          <a:p>
            <a:pPr algn="just"/>
            <a:r>
              <a:rPr lang="en-IN" sz="2800" dirty="0"/>
              <a:t>Several algorithms are known to solve this learning problem. Here we consider two:</a:t>
            </a:r>
          </a:p>
          <a:p>
            <a:pPr lvl="1" algn="just"/>
            <a:r>
              <a:rPr lang="en-IN" sz="2800" dirty="0"/>
              <a:t>The </a:t>
            </a:r>
            <a:r>
              <a:rPr lang="en-IN" sz="2800" dirty="0" err="1"/>
              <a:t>Perceptron</a:t>
            </a:r>
            <a:r>
              <a:rPr lang="en-IN" sz="2800" dirty="0"/>
              <a:t> rule. </a:t>
            </a:r>
          </a:p>
          <a:p>
            <a:pPr lvl="1" algn="just"/>
            <a:r>
              <a:rPr lang="en-IN" sz="2800" dirty="0"/>
              <a:t>The Delta rule.</a:t>
            </a:r>
          </a:p>
          <a:p>
            <a:pPr lvl="1" algn="just">
              <a:buNone/>
            </a:pP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D87BC8-E134-422A-899B-629ACA143F00}"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26</a:t>
            </a:fld>
            <a:endParaRPr lang="en-IN" dirty="0"/>
          </a:p>
        </p:txBody>
      </p:sp>
      <p:sp>
        <p:nvSpPr>
          <p:cNvPr id="6" name="Content Placeholder 5"/>
          <p:cNvSpPr>
            <a:spLocks noGrp="1"/>
          </p:cNvSpPr>
          <p:nvPr>
            <p:ph sz="quarter" idx="1"/>
          </p:nvPr>
        </p:nvSpPr>
        <p:spPr>
          <a:xfrm>
            <a:off x="304800" y="1600200"/>
            <a:ext cx="8686800" cy="4648200"/>
          </a:xfrm>
        </p:spPr>
        <p:txBody>
          <a:bodyPr>
            <a:normAutofit lnSpcReduction="10000"/>
          </a:bodyPr>
          <a:lstStyle/>
          <a:p>
            <a:pPr marL="320040" lvl="1" indent="-320040">
              <a:spcBef>
                <a:spcPts val="700"/>
              </a:spcBef>
              <a:buClr>
                <a:schemeClr val="accent2"/>
              </a:buClr>
              <a:buSzPct val="60000"/>
              <a:buFont typeface="Wingdings"/>
              <a:buChar char=""/>
            </a:pPr>
            <a:r>
              <a:rPr lang="en-IN" sz="2400" dirty="0">
                <a:solidFill>
                  <a:srgbClr val="C00000"/>
                </a:solidFill>
              </a:rPr>
              <a:t>The </a:t>
            </a:r>
            <a:r>
              <a:rPr lang="en-IN" sz="2400" dirty="0" err="1">
                <a:solidFill>
                  <a:srgbClr val="C00000"/>
                </a:solidFill>
              </a:rPr>
              <a:t>Perceptron</a:t>
            </a:r>
            <a:r>
              <a:rPr lang="en-IN" sz="2400" dirty="0">
                <a:solidFill>
                  <a:srgbClr val="C00000"/>
                </a:solidFill>
              </a:rPr>
              <a:t> Rule:</a:t>
            </a:r>
            <a:r>
              <a:rPr lang="en-IN" sz="2400" dirty="0"/>
              <a:t> </a:t>
            </a:r>
          </a:p>
          <a:p>
            <a:pPr algn="just"/>
            <a:r>
              <a:rPr lang="en-IN" sz="2400" dirty="0"/>
              <a:t>One way to learn an acceptable weight vector is to begin with random weights, then iteratively apply the </a:t>
            </a:r>
            <a:r>
              <a:rPr lang="en-IN" sz="2400" dirty="0" err="1"/>
              <a:t>perceptron</a:t>
            </a:r>
            <a:r>
              <a:rPr lang="en-IN" sz="2400" dirty="0"/>
              <a:t> to each training example, modifying the </a:t>
            </a:r>
            <a:r>
              <a:rPr lang="en-IN" sz="2400" dirty="0" err="1"/>
              <a:t>perceptron</a:t>
            </a:r>
            <a:r>
              <a:rPr lang="en-IN" sz="2400" dirty="0"/>
              <a:t> weights whenever it misclassifies an example. </a:t>
            </a:r>
          </a:p>
          <a:p>
            <a:pPr algn="just"/>
            <a:r>
              <a:rPr lang="en-IN" sz="2400" dirty="0"/>
              <a:t>This process is repeated until the </a:t>
            </a:r>
            <a:r>
              <a:rPr lang="en-IN" sz="2400" dirty="0" err="1"/>
              <a:t>perceptron</a:t>
            </a:r>
            <a:r>
              <a:rPr lang="en-IN" sz="2400" dirty="0"/>
              <a:t> classifies all training examples correctly.</a:t>
            </a:r>
          </a:p>
          <a:p>
            <a:pPr algn="just"/>
            <a:r>
              <a:rPr lang="en-IN" sz="2400" dirty="0"/>
              <a:t>Weights are modified at each step according to the </a:t>
            </a:r>
            <a:r>
              <a:rPr lang="en-IN" sz="2400" b="1" i="1" dirty="0" err="1"/>
              <a:t>perceptron</a:t>
            </a:r>
            <a:r>
              <a:rPr lang="en-IN" sz="2400" b="1" i="1" dirty="0"/>
              <a:t> training rule ,</a:t>
            </a:r>
            <a:r>
              <a:rPr lang="en-IN" sz="2400" dirty="0"/>
              <a:t> which revises the weight </a:t>
            </a:r>
            <a:r>
              <a:rPr lang="en-IN" sz="2400" b="1" i="1" dirty="0" err="1"/>
              <a:t>wi</a:t>
            </a:r>
            <a:r>
              <a:rPr lang="en-IN" sz="2400" b="1" i="1" dirty="0"/>
              <a:t> </a:t>
            </a:r>
            <a:r>
              <a:rPr lang="en-IN" sz="2400" dirty="0"/>
              <a:t>associated with input </a:t>
            </a:r>
            <a:r>
              <a:rPr lang="en-IN" sz="2400" b="1" i="1" dirty="0"/>
              <a:t>xi according to the rule.</a:t>
            </a:r>
          </a:p>
          <a:p>
            <a:endParaRPr lang="en-US" sz="2400" b="1" i="1" dirty="0"/>
          </a:p>
          <a:p>
            <a:pPr>
              <a:buNone/>
            </a:pPr>
            <a:r>
              <a:rPr lang="en-US" sz="2400" b="1" i="1" dirty="0"/>
              <a:t>     </a:t>
            </a:r>
            <a:r>
              <a:rPr lang="en-US" sz="2400" dirty="0"/>
              <a:t>Where ,   </a:t>
            </a:r>
            <a:endParaRPr lang="en-IN" sz="2400" dirty="0"/>
          </a:p>
        </p:txBody>
      </p:sp>
      <p:pic>
        <p:nvPicPr>
          <p:cNvPr id="37891" name="Picture 3"/>
          <p:cNvPicPr>
            <a:picLocks noChangeAspect="1" noChangeArrowheads="1"/>
          </p:cNvPicPr>
          <p:nvPr/>
        </p:nvPicPr>
        <p:blipFill>
          <a:blip r:embed="rId2" cstate="print"/>
          <a:srcRect/>
          <a:stretch>
            <a:fillRect/>
          </a:stretch>
        </p:blipFill>
        <p:spPr bwMode="auto">
          <a:xfrm>
            <a:off x="3276600" y="5215815"/>
            <a:ext cx="1905000" cy="422985"/>
          </a:xfrm>
          <a:prstGeom prst="rect">
            <a:avLst/>
          </a:prstGeom>
          <a:noFill/>
          <a:ln w="9525">
            <a:noFill/>
            <a:miter lim="800000"/>
            <a:headEnd/>
            <a:tailEnd/>
          </a:ln>
        </p:spPr>
      </p:pic>
      <p:pic>
        <p:nvPicPr>
          <p:cNvPr id="12" name="Picture 5"/>
          <p:cNvPicPr>
            <a:picLocks noChangeAspect="1" noChangeArrowheads="1"/>
          </p:cNvPicPr>
          <p:nvPr/>
        </p:nvPicPr>
        <p:blipFill>
          <a:blip r:embed="rId3" cstate="print"/>
          <a:srcRect/>
          <a:stretch>
            <a:fillRect/>
          </a:stretch>
        </p:blipFill>
        <p:spPr bwMode="auto">
          <a:xfrm>
            <a:off x="2094271" y="5867400"/>
            <a:ext cx="2477729" cy="457200"/>
          </a:xfrm>
          <a:prstGeom prst="rect">
            <a:avLst/>
          </a:prstGeom>
          <a:noFill/>
          <a:ln w="9525">
            <a:noFill/>
            <a:miter lim="800000"/>
            <a:headEnd/>
            <a:tailEnd/>
          </a:ln>
        </p:spPr>
      </p:pic>
      <p:sp>
        <p:nvSpPr>
          <p:cNvPr id="9" name="Title 8"/>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Perceptron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A7909E9E-DD2D-49B4-BD96-18D8F6759E79}"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27</a:t>
            </a:fld>
            <a:endParaRPr lang="en-IN" dirty="0"/>
          </a:p>
        </p:txBody>
      </p:sp>
      <p:pic>
        <p:nvPicPr>
          <p:cNvPr id="10" name="Picture 5"/>
          <p:cNvPicPr>
            <a:picLocks noChangeAspect="1" noChangeArrowheads="1"/>
          </p:cNvPicPr>
          <p:nvPr/>
        </p:nvPicPr>
        <p:blipFill>
          <a:blip r:embed="rId2" cstate="print"/>
          <a:srcRect/>
          <a:stretch>
            <a:fillRect/>
          </a:stretch>
        </p:blipFill>
        <p:spPr bwMode="auto">
          <a:xfrm>
            <a:off x="2475271" y="1905000"/>
            <a:ext cx="3011129" cy="555625"/>
          </a:xfrm>
          <a:prstGeom prst="rect">
            <a:avLst/>
          </a:prstGeom>
          <a:noFill/>
          <a:ln w="9525">
            <a:noFill/>
            <a:miter lim="800000"/>
            <a:headEnd/>
            <a:tailEnd/>
          </a:ln>
        </p:spPr>
      </p:pic>
      <p:sp>
        <p:nvSpPr>
          <p:cNvPr id="11" name="TextBox 10"/>
          <p:cNvSpPr txBox="1"/>
          <p:nvPr/>
        </p:nvSpPr>
        <p:spPr>
          <a:xfrm>
            <a:off x="381000" y="2515612"/>
            <a:ext cx="8305800" cy="3046988"/>
          </a:xfrm>
          <a:prstGeom prst="rect">
            <a:avLst/>
          </a:prstGeom>
          <a:noFill/>
        </p:spPr>
        <p:txBody>
          <a:bodyPr wrap="square" rtlCol="0">
            <a:spAutoFit/>
          </a:bodyPr>
          <a:lstStyle/>
          <a:p>
            <a:r>
              <a:rPr lang="en-US" sz="2400" dirty="0"/>
              <a:t>In the above equation:</a:t>
            </a:r>
            <a:endParaRPr lang="en-IN" sz="2400" dirty="0"/>
          </a:p>
          <a:p>
            <a:r>
              <a:rPr lang="en-IN" sz="2400" dirty="0"/>
              <a:t>	t </a:t>
            </a:r>
            <a:r>
              <a:rPr lang="en-IN" sz="2400" dirty="0">
                <a:sym typeface="Wingdings" pitchFamily="2" charset="2"/>
              </a:rPr>
              <a:t> </a:t>
            </a:r>
            <a:r>
              <a:rPr lang="en-IN" sz="2400" dirty="0"/>
              <a:t>is the target output for the current training example</a:t>
            </a:r>
          </a:p>
          <a:p>
            <a:r>
              <a:rPr lang="en-IN" sz="2400" dirty="0"/>
              <a:t>	o </a:t>
            </a:r>
            <a:r>
              <a:rPr lang="en-IN" sz="2400" dirty="0">
                <a:sym typeface="Wingdings" pitchFamily="2" charset="2"/>
              </a:rPr>
              <a:t></a:t>
            </a:r>
            <a:r>
              <a:rPr lang="en-IN" sz="2400" dirty="0"/>
              <a:t> is the output generated by the </a:t>
            </a:r>
            <a:r>
              <a:rPr lang="en-IN" sz="2400" dirty="0" err="1"/>
              <a:t>perceptron</a:t>
            </a:r>
            <a:endParaRPr lang="en-IN" sz="2400" dirty="0"/>
          </a:p>
          <a:p>
            <a:r>
              <a:rPr lang="en-IN" sz="2400" dirty="0"/>
              <a:t>    and </a:t>
            </a:r>
          </a:p>
          <a:p>
            <a:r>
              <a:rPr lang="en-IN" altLang="ko-KR" sz="2400" dirty="0">
                <a:ea typeface="굴림" charset="-127"/>
                <a:sym typeface="Symbol" pitchFamily="18" charset="2"/>
              </a:rPr>
              <a:t> 	</a:t>
            </a:r>
            <a:r>
              <a:rPr lang="en-US" altLang="ko-KR" sz="2400" dirty="0">
                <a:ea typeface="굴림" charset="-127"/>
                <a:sym typeface="Symbol" pitchFamily="18" charset="2"/>
              </a:rPr>
              <a:t></a:t>
            </a:r>
            <a:r>
              <a:rPr lang="en-US" altLang="ko-KR" sz="2400" dirty="0">
                <a:ea typeface="굴림" charset="-127"/>
                <a:sym typeface="Wingdings" pitchFamily="2" charset="2"/>
              </a:rPr>
              <a:t></a:t>
            </a:r>
            <a:r>
              <a:rPr lang="en-IN" sz="2400" dirty="0"/>
              <a:t> is a positive constant called the learning rate</a:t>
            </a:r>
          </a:p>
          <a:p>
            <a:endParaRPr lang="en-IN" sz="2400" dirty="0"/>
          </a:p>
          <a:p>
            <a:pPr>
              <a:buClr>
                <a:schemeClr val="accent2"/>
              </a:buClr>
              <a:buFont typeface="Wingdings" pitchFamily="2" charset="2"/>
              <a:buChar char="q"/>
            </a:pPr>
            <a:r>
              <a:rPr lang="en-IN" sz="2400" dirty="0"/>
              <a:t> The role of the learning rate is to moderate the degree to which weights are changed at each step.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normAutofit fontScale="90000"/>
          </a:bodyPr>
          <a:lstStyle/>
          <a:p>
            <a:r>
              <a:rPr lang="en-US" dirty="0">
                <a:solidFill>
                  <a:srgbClr val="FF0000"/>
                </a:solidFill>
              </a:rPr>
              <a:t>2.2. The Perceptron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7DD8071-30E2-4F9F-B719-4C61F49F01F5}"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28</a:t>
            </a:fld>
            <a:endParaRPr lang="en-IN" dirty="0"/>
          </a:p>
        </p:txBody>
      </p:sp>
      <p:sp>
        <p:nvSpPr>
          <p:cNvPr id="6" name="Content Placeholder 5"/>
          <p:cNvSpPr>
            <a:spLocks noGrp="1"/>
          </p:cNvSpPr>
          <p:nvPr>
            <p:ph sz="quarter" idx="1"/>
          </p:nvPr>
        </p:nvSpPr>
        <p:spPr>
          <a:xfrm>
            <a:off x="381000" y="1447800"/>
            <a:ext cx="8610600" cy="5257800"/>
          </a:xfrm>
        </p:spPr>
        <p:txBody>
          <a:bodyPr>
            <a:normAutofit/>
          </a:bodyPr>
          <a:lstStyle/>
          <a:p>
            <a:pPr algn="just"/>
            <a:r>
              <a:rPr lang="en-IN" sz="2400" dirty="0"/>
              <a:t>If t = -1 and o = 1, then weights associated with positive xi will be decreased rather than increased.</a:t>
            </a:r>
            <a:endParaRPr lang="en-US" sz="2400" dirty="0"/>
          </a:p>
          <a:p>
            <a:pPr algn="just"/>
            <a:r>
              <a:rPr lang="en-US" sz="2400" dirty="0"/>
              <a:t>If t=1 and o=-1 , </a:t>
            </a:r>
            <a:r>
              <a:rPr lang="en-IN" sz="2400" dirty="0"/>
              <a:t>then weights associated with positive xi will be increased rather than decreased.</a:t>
            </a:r>
            <a:endParaRPr lang="en-US" sz="2400" dirty="0"/>
          </a:p>
          <a:p>
            <a:r>
              <a:rPr lang="en-US" sz="2400" dirty="0"/>
              <a:t>Example:</a:t>
            </a:r>
            <a:r>
              <a:rPr lang="en-IN" sz="2400" dirty="0"/>
              <a:t>     if </a:t>
            </a:r>
            <a:r>
              <a:rPr lang="en-IN" sz="2400" i="1" dirty="0"/>
              <a:t>xi = 0.8, </a:t>
            </a:r>
            <a:r>
              <a:rPr lang="en-US" altLang="ko-KR" sz="2400" dirty="0">
                <a:ea typeface="굴림" charset="-127"/>
                <a:sym typeface="Symbol" pitchFamily="18" charset="2"/>
              </a:rPr>
              <a:t></a:t>
            </a:r>
            <a:r>
              <a:rPr lang="en-IN" sz="2400" i="1" dirty="0"/>
              <a:t>= 0.1, t = 1, and o = - 1, </a:t>
            </a:r>
            <a:r>
              <a:rPr lang="en-IN" sz="2400" dirty="0"/>
              <a:t>then the weight update will be   </a:t>
            </a:r>
            <a:r>
              <a:rPr lang="en-IN" sz="2400" i="1" dirty="0"/>
              <a:t>                    = O.1(1 - (-1))0.8 = 0.16.</a:t>
            </a:r>
          </a:p>
          <a:p>
            <a:r>
              <a:rPr lang="en-US" sz="2400" dirty="0"/>
              <a:t>the above learning procedure can be proven to converge within a finite number of applications of the </a:t>
            </a:r>
            <a:r>
              <a:rPr lang="en-US" sz="2400" dirty="0" err="1"/>
              <a:t>perceptron</a:t>
            </a:r>
            <a:r>
              <a:rPr lang="en-US" sz="2400" dirty="0"/>
              <a:t> training rule to a weight vector that correctly classifies all training examples, </a:t>
            </a:r>
            <a:r>
              <a:rPr lang="en-US" sz="2400" i="1" dirty="0"/>
              <a:t>provided the training examples are linearly separable and provided a sufficiently small n is used. If the data are not linearly separable, convergence is not assured</a:t>
            </a:r>
            <a:r>
              <a:rPr lang="en-US" sz="2400" b="1" i="1" dirty="0"/>
              <a:t>.</a:t>
            </a:r>
            <a:endParaRPr lang="en-IN" sz="2400" i="1" dirty="0"/>
          </a:p>
          <a:p>
            <a:pPr>
              <a:buNone/>
            </a:pPr>
            <a:endParaRPr lang="en-IN" sz="2400" dirty="0"/>
          </a:p>
        </p:txBody>
      </p:sp>
      <p:pic>
        <p:nvPicPr>
          <p:cNvPr id="7" name="Picture 5"/>
          <p:cNvPicPr>
            <a:picLocks noChangeAspect="1" noChangeArrowheads="1"/>
          </p:cNvPicPr>
          <p:nvPr/>
        </p:nvPicPr>
        <p:blipFill>
          <a:blip r:embed="rId2" cstate="print"/>
          <a:srcRect/>
          <a:stretch>
            <a:fillRect/>
          </a:stretch>
        </p:blipFill>
        <p:spPr bwMode="auto">
          <a:xfrm>
            <a:off x="3429000" y="3505200"/>
            <a:ext cx="1905000" cy="457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Perceptron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7D7C25DC-C00D-4B35-8B36-90B9C0FB57EE}"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29</a:t>
            </a:fld>
            <a:endParaRPr lang="en-IN" dirty="0"/>
          </a:p>
        </p:txBody>
      </p:sp>
      <p:sp>
        <p:nvSpPr>
          <p:cNvPr id="6" name="Content Placeholder 5"/>
          <p:cNvSpPr>
            <a:spLocks noGrp="1"/>
          </p:cNvSpPr>
          <p:nvPr>
            <p:ph sz="quarter" idx="1"/>
          </p:nvPr>
        </p:nvSpPr>
        <p:spPr>
          <a:xfrm>
            <a:off x="612648" y="1600200"/>
            <a:ext cx="8153400" cy="4876800"/>
          </a:xfrm>
        </p:spPr>
        <p:txBody>
          <a:bodyPr>
            <a:normAutofit fontScale="92500" lnSpcReduction="10000"/>
          </a:bodyPr>
          <a:lstStyle/>
          <a:p>
            <a:pPr>
              <a:buFont typeface="Arial" pitchFamily="34" charset="0"/>
              <a:buChar char="•"/>
            </a:pPr>
            <a:r>
              <a:rPr lang="en-IN" sz="2400" dirty="0">
                <a:solidFill>
                  <a:srgbClr val="C00000"/>
                </a:solidFill>
              </a:rPr>
              <a:t>Gradient Descent and the Delta Rule:</a:t>
            </a:r>
          </a:p>
          <a:p>
            <a:pPr algn="just"/>
            <a:r>
              <a:rPr lang="en-IN" sz="2400" dirty="0"/>
              <a:t>The </a:t>
            </a:r>
            <a:r>
              <a:rPr lang="en-IN" sz="2400" dirty="0" err="1"/>
              <a:t>perceptron</a:t>
            </a:r>
            <a:r>
              <a:rPr lang="en-IN" sz="2400" dirty="0"/>
              <a:t> rule finds a successful weight vector when the training examples are linearly separable, it can fail to converge if the examples are not linearly separable.</a:t>
            </a:r>
          </a:p>
          <a:p>
            <a:pPr algn="just"/>
            <a:r>
              <a:rPr lang="en-IN" sz="2400" dirty="0"/>
              <a:t>A second training rule, called the </a:t>
            </a:r>
            <a:r>
              <a:rPr lang="en-IN" sz="2400" i="1" dirty="0"/>
              <a:t>delta rule, is designed to </a:t>
            </a:r>
            <a:r>
              <a:rPr lang="en-IN" sz="2400" dirty="0"/>
              <a:t>overcome this difficulty.</a:t>
            </a:r>
          </a:p>
          <a:p>
            <a:pPr algn="just"/>
            <a:r>
              <a:rPr lang="en-US" altLang="ko-KR" sz="2400" dirty="0">
                <a:solidFill>
                  <a:srgbClr val="0070C0"/>
                </a:solidFill>
                <a:ea typeface="굴림" charset="-127"/>
              </a:rPr>
              <a:t>The key idea of delta rule is to use </a:t>
            </a:r>
            <a:r>
              <a:rPr lang="en-US" altLang="ko-KR" sz="2400" i="1" dirty="0">
                <a:solidFill>
                  <a:srgbClr val="0070C0"/>
                </a:solidFill>
                <a:ea typeface="굴림" charset="-127"/>
              </a:rPr>
              <a:t>gradient descent</a:t>
            </a:r>
            <a:r>
              <a:rPr lang="en-US" altLang="ko-KR" sz="2400" dirty="0">
                <a:solidFill>
                  <a:srgbClr val="0070C0"/>
                </a:solidFill>
                <a:ea typeface="굴림" charset="-127"/>
              </a:rPr>
              <a:t> to search the space of possible weight vector to find the weights that best fit the training examples.</a:t>
            </a:r>
          </a:p>
          <a:p>
            <a:r>
              <a:rPr lang="en-US" sz="2400" dirty="0"/>
              <a:t>This rule is important because gradient descent provides the basis for the BACKPROPAGATION algorithm,  it can serve as the basis for learning algorithms that must search through hypothesis spaces containing many different types of continuously parameterized hypotheses.</a:t>
            </a:r>
            <a:endParaRPr lang="en-US" altLang="ko-KR" sz="2400" dirty="0">
              <a:solidFill>
                <a:srgbClr val="0070C0"/>
              </a:solidFill>
              <a:ea typeface="굴림" charset="-127"/>
            </a:endParaRPr>
          </a:p>
          <a:p>
            <a:pPr algn="just"/>
            <a:endParaRPr lang="en-IN" sz="2400" dirty="0">
              <a:solidFill>
                <a:srgbClr val="0070C0"/>
              </a:solidFill>
            </a:endParaRPr>
          </a:p>
          <a:p>
            <a:pPr algn="just">
              <a:buNone/>
            </a:pPr>
            <a:endParaRPr lang="en-IN" sz="2400"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04800" y="-457200"/>
            <a:ext cx="7772400" cy="1470025"/>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cap="all" dirty="0">
                <a:solidFill>
                  <a:srgbClr val="00B0F0"/>
                </a:solidFill>
                <a:latin typeface="+mj-lt"/>
                <a:ea typeface="+mj-ea"/>
                <a:cs typeface="+mj-cs"/>
              </a:rPr>
              <a:t>TOPICS</a:t>
            </a:r>
            <a:endParaRPr kumimoji="0" lang="en-IN" sz="4400" b="1" i="0" u="none" strike="noStrike" kern="1200" cap="all" spc="0" normalizeH="0" baseline="0" noProof="0" dirty="0">
              <a:ln>
                <a:noFill/>
              </a:ln>
              <a:solidFill>
                <a:srgbClr val="00B0F0"/>
              </a:solidFill>
              <a:effectLst/>
              <a:uLnTx/>
              <a:uFillTx/>
              <a:latin typeface="+mj-lt"/>
              <a:ea typeface="+mj-ea"/>
              <a:cs typeface="+mj-cs"/>
            </a:endParaRPr>
          </a:p>
        </p:txBody>
      </p:sp>
      <p:sp>
        <p:nvSpPr>
          <p:cNvPr id="8" name="TextBox 7"/>
          <p:cNvSpPr txBox="1"/>
          <p:nvPr/>
        </p:nvSpPr>
        <p:spPr>
          <a:xfrm>
            <a:off x="228600" y="967800"/>
            <a:ext cx="8686800" cy="5509200"/>
          </a:xfrm>
          <a:prstGeom prst="rect">
            <a:avLst/>
          </a:prstGeom>
          <a:noFill/>
        </p:spPr>
        <p:txBody>
          <a:bodyPr wrap="square" rtlCol="0">
            <a:spAutoFit/>
          </a:bodyPr>
          <a:lstStyle/>
          <a:p>
            <a:r>
              <a:rPr lang="en-IN" sz="2800" dirty="0">
                <a:solidFill>
                  <a:srgbClr val="FFFF00"/>
                </a:solidFill>
              </a:rPr>
              <a:t>1. Artificial Neural Networks</a:t>
            </a:r>
            <a:endParaRPr lang="en-IN" sz="2400" dirty="0">
              <a:solidFill>
                <a:srgbClr val="FFFF00"/>
              </a:solidFill>
            </a:endParaRPr>
          </a:p>
          <a:p>
            <a:r>
              <a:rPr lang="en-IN" sz="2400" dirty="0">
                <a:solidFill>
                  <a:srgbClr val="FFC000"/>
                </a:solidFill>
              </a:rPr>
              <a:t>	1.1. Neurons and Biological Motivation</a:t>
            </a:r>
          </a:p>
          <a:p>
            <a:r>
              <a:rPr lang="en-IN" sz="2400" dirty="0">
                <a:solidFill>
                  <a:srgbClr val="FFC000"/>
                </a:solidFill>
              </a:rPr>
              <a:t>	1.2. Neural Network Representations</a:t>
            </a:r>
          </a:p>
          <a:p>
            <a:r>
              <a:rPr lang="en-IN" sz="2400" dirty="0">
                <a:solidFill>
                  <a:srgbClr val="FFC000"/>
                </a:solidFill>
              </a:rPr>
              <a:t>	1.3. Problems for Neural Network Learning</a:t>
            </a:r>
          </a:p>
          <a:p>
            <a:endParaRPr lang="en-IN" sz="2400" dirty="0">
              <a:solidFill>
                <a:srgbClr val="FFC000"/>
              </a:solidFill>
            </a:endParaRPr>
          </a:p>
          <a:p>
            <a:r>
              <a:rPr lang="en-IN" sz="2800" dirty="0">
                <a:solidFill>
                  <a:srgbClr val="FFFF00"/>
                </a:solidFill>
              </a:rPr>
              <a:t>2. </a:t>
            </a:r>
            <a:r>
              <a:rPr lang="en-IN" sz="2800" dirty="0" err="1">
                <a:solidFill>
                  <a:srgbClr val="FFFF00"/>
                </a:solidFill>
              </a:rPr>
              <a:t>Perceptrons</a:t>
            </a:r>
            <a:endParaRPr lang="en-IN" sz="2800" dirty="0">
              <a:solidFill>
                <a:srgbClr val="FFFF00"/>
              </a:solidFill>
            </a:endParaRPr>
          </a:p>
          <a:p>
            <a:r>
              <a:rPr lang="en-US" sz="2400" dirty="0">
                <a:solidFill>
                  <a:srgbClr val="FFC000"/>
                </a:solidFill>
              </a:rPr>
              <a:t>	2.1. Representational Power of </a:t>
            </a:r>
            <a:r>
              <a:rPr lang="en-US" sz="2400" dirty="0" err="1">
                <a:solidFill>
                  <a:srgbClr val="FFC000"/>
                </a:solidFill>
              </a:rPr>
              <a:t>Perceptrons</a:t>
            </a:r>
            <a:endParaRPr lang="en-US" sz="2400" dirty="0">
              <a:solidFill>
                <a:srgbClr val="FFC000"/>
              </a:solidFill>
            </a:endParaRPr>
          </a:p>
          <a:p>
            <a:r>
              <a:rPr lang="en-US" sz="2400" dirty="0">
                <a:solidFill>
                  <a:srgbClr val="FFC000"/>
                </a:solidFill>
              </a:rPr>
              <a:t>	2.2. The Perceptron Training Rules</a:t>
            </a:r>
          </a:p>
          <a:p>
            <a:endParaRPr lang="en-US" sz="2400" dirty="0">
              <a:solidFill>
                <a:srgbClr val="FFC000"/>
              </a:solidFill>
            </a:endParaRPr>
          </a:p>
          <a:p>
            <a:r>
              <a:rPr lang="en-IN" sz="2800" dirty="0">
                <a:solidFill>
                  <a:srgbClr val="FFFF00"/>
                </a:solidFill>
              </a:rPr>
              <a:t>3. Multilayer Networks and the Back Propagation Algorithm </a:t>
            </a:r>
          </a:p>
          <a:p>
            <a:r>
              <a:rPr lang="en-US" sz="2400" dirty="0">
                <a:solidFill>
                  <a:srgbClr val="FFC000"/>
                </a:solidFill>
              </a:rPr>
              <a:t>	3.1. A Differentiable Threshold Unit</a:t>
            </a:r>
          </a:p>
          <a:p>
            <a:r>
              <a:rPr lang="en-US" sz="2400" dirty="0">
                <a:solidFill>
                  <a:srgbClr val="FFC000"/>
                </a:solidFill>
              </a:rPr>
              <a:t>	3.2. The </a:t>
            </a:r>
            <a:r>
              <a:rPr lang="en-US" sz="2400" dirty="0" err="1">
                <a:solidFill>
                  <a:srgbClr val="FFC000"/>
                </a:solidFill>
              </a:rPr>
              <a:t>Backpropagation</a:t>
            </a:r>
            <a:r>
              <a:rPr lang="en-US" sz="2400" dirty="0">
                <a:solidFill>
                  <a:srgbClr val="FFC000"/>
                </a:solidFill>
              </a:rPr>
              <a:t> Algorithm</a:t>
            </a:r>
          </a:p>
          <a:p>
            <a:r>
              <a:rPr lang="en-US" sz="2400" dirty="0">
                <a:solidFill>
                  <a:srgbClr val="FFC000"/>
                </a:solidFill>
              </a:rPr>
              <a:t>	</a:t>
            </a:r>
          </a:p>
          <a:p>
            <a:r>
              <a:rPr lang="en-US" sz="2800" dirty="0">
                <a:solidFill>
                  <a:srgbClr val="FFFF00"/>
                </a:solidFill>
              </a:rPr>
              <a:t> </a:t>
            </a:r>
            <a:endParaRPr lang="en-IN" sz="2800"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30</a:t>
            </a:fld>
            <a:endParaRPr lang="en-IN" dirty="0"/>
          </a:p>
        </p:txBody>
      </p:sp>
      <p:sp>
        <p:nvSpPr>
          <p:cNvPr id="6" name="Content Placeholder 5"/>
          <p:cNvSpPr>
            <a:spLocks noGrp="1"/>
          </p:cNvSpPr>
          <p:nvPr>
            <p:ph sz="quarter" idx="1"/>
          </p:nvPr>
        </p:nvSpPr>
        <p:spPr>
          <a:xfrm>
            <a:off x="152400" y="1600200"/>
            <a:ext cx="8839200" cy="4495800"/>
          </a:xfrm>
        </p:spPr>
        <p:txBody>
          <a:bodyPr>
            <a:normAutofit/>
          </a:bodyPr>
          <a:lstStyle/>
          <a:p>
            <a:r>
              <a:rPr lang="en-US" sz="2800" dirty="0"/>
              <a:t>The delta training rule is best understood by  considering the task of training an </a:t>
            </a:r>
            <a:r>
              <a:rPr lang="en-US" sz="2800" b="1" i="1" dirty="0" err="1"/>
              <a:t>unthresholded</a:t>
            </a:r>
            <a:r>
              <a:rPr lang="en-US" sz="2800" b="1" i="1" dirty="0"/>
              <a:t> </a:t>
            </a:r>
            <a:r>
              <a:rPr lang="en-US" sz="2800" b="1" i="1" dirty="0" err="1"/>
              <a:t>perceptron</a:t>
            </a:r>
            <a:r>
              <a:rPr lang="en-US" sz="2800" b="1" i="1" dirty="0"/>
              <a:t>; </a:t>
            </a:r>
            <a:r>
              <a:rPr lang="en-US" sz="2800" i="1" dirty="0"/>
              <a:t>that is, a linear unit for which the output o is given by </a:t>
            </a:r>
            <a:endParaRPr lang="en-US" sz="2600" dirty="0"/>
          </a:p>
          <a:p>
            <a:r>
              <a:rPr lang="en-US" sz="2600" dirty="0"/>
              <a:t> </a:t>
            </a:r>
            <a:r>
              <a:rPr lang="en-US" sz="2800" dirty="0"/>
              <a:t>In order to derive a weight learning rule for linear units, let us begin by specifying a measure for the </a:t>
            </a:r>
            <a:r>
              <a:rPr lang="en-US" sz="2800" b="1" i="1" dirty="0"/>
              <a:t>training error of a hypothesis (weight vector), </a:t>
            </a:r>
            <a:r>
              <a:rPr lang="en-US" sz="2800" i="1" dirty="0"/>
              <a:t>relative</a:t>
            </a:r>
            <a:r>
              <a:rPr lang="en-US" sz="2800" b="1" i="1" dirty="0"/>
              <a:t> </a:t>
            </a:r>
            <a:r>
              <a:rPr lang="en-US" sz="2800" dirty="0"/>
              <a:t>to the training examples. Although there are many ways to define this error, one common measure used is</a:t>
            </a:r>
            <a:endParaRPr lang="en-US" sz="2600" dirty="0"/>
          </a:p>
        </p:txBody>
      </p:sp>
      <p:pic>
        <p:nvPicPr>
          <p:cNvPr id="62466" name="Picture 2"/>
          <p:cNvPicPr>
            <a:picLocks noChangeAspect="1" noChangeArrowheads="1"/>
          </p:cNvPicPr>
          <p:nvPr/>
        </p:nvPicPr>
        <p:blipFill>
          <a:blip r:embed="rId2"/>
          <a:srcRect/>
          <a:stretch>
            <a:fillRect/>
          </a:stretch>
        </p:blipFill>
        <p:spPr bwMode="auto">
          <a:xfrm>
            <a:off x="6715125" y="2514600"/>
            <a:ext cx="1590675" cy="685800"/>
          </a:xfrm>
          <a:prstGeom prst="rect">
            <a:avLst/>
          </a:prstGeom>
          <a:noFill/>
          <a:ln w="9525">
            <a:noFill/>
            <a:miter lim="800000"/>
            <a:headEnd/>
            <a:tailEnd/>
          </a:ln>
          <a:effectLst/>
        </p:spPr>
      </p:pic>
      <p:pic>
        <p:nvPicPr>
          <p:cNvPr id="10" name="Picture 1"/>
          <p:cNvPicPr>
            <a:picLocks noChangeAspect="1" noChangeArrowheads="1"/>
          </p:cNvPicPr>
          <p:nvPr/>
        </p:nvPicPr>
        <p:blipFill>
          <a:blip r:embed="rId3"/>
          <a:srcRect/>
          <a:stretch>
            <a:fillRect/>
          </a:stretch>
        </p:blipFill>
        <p:spPr bwMode="auto">
          <a:xfrm>
            <a:off x="2743200" y="5334000"/>
            <a:ext cx="2971800" cy="1066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31</a:t>
            </a:fld>
            <a:endParaRPr lang="en-IN" dirty="0"/>
          </a:p>
        </p:txBody>
      </p:sp>
      <p:pic>
        <p:nvPicPr>
          <p:cNvPr id="7" name="Picture 4"/>
          <p:cNvPicPr>
            <a:picLocks noGrp="1" noChangeAspect="1" noChangeArrowheads="1"/>
          </p:cNvPicPr>
          <p:nvPr>
            <p:ph sz="quarter" idx="1"/>
          </p:nvPr>
        </p:nvPicPr>
        <p:blipFill>
          <a:blip r:embed="rId2" cstate="print"/>
          <a:srcRect/>
          <a:stretch>
            <a:fillRect/>
          </a:stretch>
        </p:blipFill>
        <p:spPr>
          <a:xfrm>
            <a:off x="1219200" y="1569953"/>
            <a:ext cx="6705600" cy="3535447"/>
          </a:xfrm>
          <a:noFill/>
        </p:spPr>
      </p:pic>
      <p:sp>
        <p:nvSpPr>
          <p:cNvPr id="8" name="TextBox 7"/>
          <p:cNvSpPr txBox="1"/>
          <p:nvPr/>
        </p:nvSpPr>
        <p:spPr>
          <a:xfrm>
            <a:off x="762000" y="5105400"/>
            <a:ext cx="7924800" cy="707886"/>
          </a:xfrm>
          <a:prstGeom prst="rect">
            <a:avLst/>
          </a:prstGeom>
          <a:noFill/>
        </p:spPr>
        <p:txBody>
          <a:bodyPr wrap="square" rtlCol="0">
            <a:spAutoFit/>
          </a:bodyPr>
          <a:lstStyle/>
          <a:p>
            <a:pPr algn="ctr"/>
            <a:r>
              <a:rPr lang="en-IN" sz="2000" dirty="0">
                <a:solidFill>
                  <a:srgbClr val="FF0000"/>
                </a:solidFill>
              </a:rPr>
              <a:t>Error of different hypotheses. For a linear unit with two weights, the hypothesis space H is the w0, w1 plane.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US"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32</a:t>
            </a:fld>
            <a:endParaRPr lang="en-IN" dirty="0"/>
          </a:p>
        </p:txBody>
      </p:sp>
      <p:sp>
        <p:nvSpPr>
          <p:cNvPr id="6" name="Content Placeholder 5"/>
          <p:cNvSpPr>
            <a:spLocks noGrp="1"/>
          </p:cNvSpPr>
          <p:nvPr>
            <p:ph sz="quarter" idx="1"/>
          </p:nvPr>
        </p:nvSpPr>
        <p:spPr/>
        <p:txBody>
          <a:bodyPr/>
          <a:lstStyle/>
          <a:p>
            <a:r>
              <a:rPr lang="en-US" dirty="0"/>
              <a:t>Gradient descent search determines a weight vector that minimizes </a:t>
            </a:r>
            <a:r>
              <a:rPr lang="en-US" i="1" dirty="0"/>
              <a:t>E by </a:t>
            </a:r>
            <a:r>
              <a:rPr lang="en-US" dirty="0"/>
              <a:t>starting with an arbitrary initial weight vector, then repeatedly modifying it in small steps.</a:t>
            </a:r>
          </a:p>
          <a:p>
            <a:r>
              <a:rPr lang="en-US" dirty="0"/>
              <a:t> At each step, the weight vector is altered in the direction that produces the steepest descent along the error surface. </a:t>
            </a:r>
          </a:p>
          <a:p>
            <a:r>
              <a:rPr lang="en-US" i="1" dirty="0"/>
              <a:t>This process </a:t>
            </a:r>
            <a:r>
              <a:rPr lang="en-US" dirty="0"/>
              <a:t>continues until the global minimum error is reached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Perceptron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33</a:t>
            </a:fld>
            <a:endParaRPr lang="en-IN" dirty="0"/>
          </a:p>
        </p:txBody>
      </p:sp>
      <p:pic>
        <p:nvPicPr>
          <p:cNvPr id="38915" name="Picture 3"/>
          <p:cNvPicPr>
            <a:picLocks noChangeAspect="1" noChangeArrowheads="1"/>
          </p:cNvPicPr>
          <p:nvPr/>
        </p:nvPicPr>
        <p:blipFill>
          <a:blip r:embed="rId2" cstate="print"/>
          <a:srcRect/>
          <a:stretch>
            <a:fillRect/>
          </a:stretch>
        </p:blipFill>
        <p:spPr bwMode="auto">
          <a:xfrm>
            <a:off x="2209800" y="2057400"/>
            <a:ext cx="4038600" cy="757238"/>
          </a:xfrm>
          <a:prstGeom prst="rect">
            <a:avLst/>
          </a:prstGeom>
          <a:noFill/>
        </p:spPr>
      </p:pic>
      <p:sp>
        <p:nvSpPr>
          <p:cNvPr id="8" name="Rectangle 7"/>
          <p:cNvSpPr/>
          <p:nvPr/>
        </p:nvSpPr>
        <p:spPr>
          <a:xfrm>
            <a:off x="533400" y="4267200"/>
            <a:ext cx="8153400" cy="1938992"/>
          </a:xfrm>
          <a:prstGeom prst="rect">
            <a:avLst/>
          </a:prstGeom>
        </p:spPr>
        <p:txBody>
          <a:bodyPr wrap="square">
            <a:spAutoFit/>
          </a:bodyPr>
          <a:lstStyle/>
          <a:p>
            <a:pPr algn="just">
              <a:buFont typeface="Wingdings" pitchFamily="2" charset="2"/>
              <a:buChar char="q"/>
            </a:pPr>
            <a:r>
              <a:rPr lang="en-IN" sz="2400" dirty="0"/>
              <a:t> the gradient descent algorithm for training linear units is as follows: Pick an initial random weight vector. Apply the linear unit to all training examples, then compute </a:t>
            </a:r>
            <a:r>
              <a:rPr lang="en-US" altLang="ko-KR" sz="2400" dirty="0">
                <a:ea typeface="굴림" charset="-127"/>
                <a:sym typeface="Symbol" pitchFamily="18" charset="2"/>
              </a:rPr>
              <a:t></a:t>
            </a:r>
            <a:r>
              <a:rPr lang="en-IN" sz="2400" dirty="0" err="1"/>
              <a:t>wi</a:t>
            </a:r>
            <a:r>
              <a:rPr lang="en-IN" sz="2400" dirty="0"/>
              <a:t> for each weight according to Equation Update each weight </a:t>
            </a:r>
            <a:r>
              <a:rPr lang="en-IN" sz="2400" b="1" i="1" dirty="0" err="1"/>
              <a:t>wi</a:t>
            </a:r>
            <a:r>
              <a:rPr lang="en-IN" sz="2400" b="1" i="1" dirty="0"/>
              <a:t> by adding </a:t>
            </a:r>
            <a:r>
              <a:rPr lang="en-US" altLang="ko-KR" sz="2400" dirty="0">
                <a:ea typeface="굴림" charset="-127"/>
                <a:sym typeface="Symbol" pitchFamily="18" charset="2"/>
              </a:rPr>
              <a:t></a:t>
            </a:r>
            <a:r>
              <a:rPr lang="en-IN" sz="2400" b="1" i="1" dirty="0" err="1"/>
              <a:t>wi</a:t>
            </a:r>
            <a:r>
              <a:rPr lang="en-IN" sz="2400" b="1" i="1" dirty="0"/>
              <a:t>, then repeat this process.</a:t>
            </a:r>
            <a:endParaRPr lang="en-IN" sz="2400" dirty="0"/>
          </a:p>
        </p:txBody>
      </p:sp>
      <p:pic>
        <p:nvPicPr>
          <p:cNvPr id="10" name="Picture 3"/>
          <p:cNvPicPr>
            <a:picLocks noChangeAspect="1" noChangeArrowheads="1"/>
          </p:cNvPicPr>
          <p:nvPr/>
        </p:nvPicPr>
        <p:blipFill>
          <a:blip r:embed="rId3" cstate="print"/>
          <a:srcRect/>
          <a:stretch>
            <a:fillRect/>
          </a:stretch>
        </p:blipFill>
        <p:spPr bwMode="auto">
          <a:xfrm>
            <a:off x="2286000" y="3539415"/>
            <a:ext cx="3810000" cy="422985"/>
          </a:xfrm>
          <a:prstGeom prst="rect">
            <a:avLst/>
          </a:prstGeom>
          <a:noFill/>
          <a:ln w="9525">
            <a:noFill/>
            <a:miter lim="800000"/>
            <a:headEnd/>
            <a:tailEnd/>
          </a:ln>
        </p:spPr>
      </p:pic>
      <p:sp>
        <p:nvSpPr>
          <p:cNvPr id="11" name="TextBox 10"/>
          <p:cNvSpPr txBox="1"/>
          <p:nvPr/>
        </p:nvSpPr>
        <p:spPr>
          <a:xfrm>
            <a:off x="609600" y="2971800"/>
            <a:ext cx="4114800" cy="400110"/>
          </a:xfrm>
          <a:prstGeom prst="rect">
            <a:avLst/>
          </a:prstGeom>
          <a:noFill/>
        </p:spPr>
        <p:txBody>
          <a:bodyPr wrap="square" rtlCol="0">
            <a:spAutoFit/>
          </a:bodyPr>
          <a:lstStyle/>
          <a:p>
            <a:r>
              <a:rPr lang="en-US" sz="2000" dirty="0"/>
              <a:t>Then , it will update the weights as: </a:t>
            </a:r>
            <a:endParaRPr lang="en-I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34</a:t>
            </a:fld>
            <a:endParaRPr lang="en-IN" dirty="0"/>
          </a:p>
        </p:txBody>
      </p:sp>
      <p:sp>
        <p:nvSpPr>
          <p:cNvPr id="6" name="Content Placeholder 5"/>
          <p:cNvSpPr>
            <a:spLocks noGrp="1"/>
          </p:cNvSpPr>
          <p:nvPr>
            <p:ph sz="quarter" idx="1"/>
          </p:nvPr>
        </p:nvSpPr>
        <p:spPr/>
        <p:txBody>
          <a:bodyPr>
            <a:normAutofit/>
          </a:bodyPr>
          <a:lstStyle/>
          <a:p>
            <a:r>
              <a:rPr lang="en-US" u="sng" dirty="0">
                <a:solidFill>
                  <a:srgbClr val="7030A0"/>
                </a:solidFill>
              </a:rPr>
              <a:t>Derivation of Gradient – Descent Rule:</a:t>
            </a:r>
          </a:p>
          <a:p>
            <a:pPr lvl="1"/>
            <a:r>
              <a:rPr lang="en-IN" dirty="0">
                <a:solidFill>
                  <a:srgbClr val="FF0000"/>
                </a:solidFill>
              </a:rPr>
              <a:t>How can we calculate the direction of steepest descent along the error surface? </a:t>
            </a:r>
            <a:r>
              <a:rPr lang="en-US" dirty="0">
                <a:solidFill>
                  <a:srgbClr val="FF0000"/>
                </a:solidFill>
              </a:rPr>
              <a:t> </a:t>
            </a:r>
          </a:p>
          <a:p>
            <a:pPr lvl="1"/>
            <a:endParaRPr lang="en-US" dirty="0">
              <a:solidFill>
                <a:srgbClr val="FF0000"/>
              </a:solidFill>
            </a:endParaRPr>
          </a:p>
          <a:p>
            <a:pPr lvl="1"/>
            <a:r>
              <a:rPr lang="en-IN" dirty="0">
                <a:solidFill>
                  <a:srgbClr val="FF0000"/>
                </a:solidFill>
              </a:rPr>
              <a:t> </a:t>
            </a:r>
            <a:r>
              <a:rPr lang="en-IN" dirty="0"/>
              <a:t>This can be done by computing the derivative of E with respect to each component of the vector   .</a:t>
            </a:r>
          </a:p>
          <a:p>
            <a:pPr lvl="1">
              <a:buNone/>
            </a:pPr>
            <a:endParaRPr lang="en-IN" dirty="0"/>
          </a:p>
          <a:p>
            <a:pPr lvl="1"/>
            <a:r>
              <a:rPr lang="en-IN" dirty="0"/>
              <a:t> This vector derivative is called the gradient of E with respect to   , written          .</a:t>
            </a:r>
          </a:p>
        </p:txBody>
      </p:sp>
      <p:pic>
        <p:nvPicPr>
          <p:cNvPr id="38916" name="Picture 4"/>
          <p:cNvPicPr>
            <a:picLocks noChangeAspect="1" noChangeArrowheads="1"/>
          </p:cNvPicPr>
          <p:nvPr/>
        </p:nvPicPr>
        <p:blipFill>
          <a:blip r:embed="rId2" cstate="print"/>
          <a:srcRect/>
          <a:stretch>
            <a:fillRect/>
          </a:stretch>
        </p:blipFill>
        <p:spPr bwMode="auto">
          <a:xfrm>
            <a:off x="6629400" y="3962400"/>
            <a:ext cx="238125" cy="266700"/>
          </a:xfrm>
          <a:prstGeom prst="rect">
            <a:avLst/>
          </a:prstGeom>
          <a:noFill/>
          <a:ln w="9525">
            <a:noFill/>
            <a:miter lim="800000"/>
            <a:headEnd/>
            <a:tailEnd/>
          </a:ln>
        </p:spPr>
      </p:pic>
      <p:pic>
        <p:nvPicPr>
          <p:cNvPr id="10" name="Picture 4"/>
          <p:cNvPicPr>
            <a:picLocks noChangeAspect="1" noChangeArrowheads="1"/>
          </p:cNvPicPr>
          <p:nvPr/>
        </p:nvPicPr>
        <p:blipFill>
          <a:blip r:embed="rId2" cstate="print"/>
          <a:srcRect/>
          <a:stretch>
            <a:fillRect/>
          </a:stretch>
        </p:blipFill>
        <p:spPr bwMode="auto">
          <a:xfrm>
            <a:off x="2657475" y="5295900"/>
            <a:ext cx="238125" cy="266700"/>
          </a:xfrm>
          <a:prstGeom prst="rect">
            <a:avLst/>
          </a:prstGeom>
          <a:noFill/>
          <a:ln w="9525">
            <a:noFill/>
            <a:miter lim="800000"/>
            <a:headEnd/>
            <a:tailEnd/>
          </a:ln>
        </p:spPr>
      </p:pic>
      <p:pic>
        <p:nvPicPr>
          <p:cNvPr id="38918" name="Picture 6"/>
          <p:cNvPicPr>
            <a:picLocks noChangeAspect="1" noChangeArrowheads="1"/>
          </p:cNvPicPr>
          <p:nvPr/>
        </p:nvPicPr>
        <p:blipFill>
          <a:blip r:embed="rId3" cstate="print"/>
          <a:srcRect/>
          <a:stretch>
            <a:fillRect/>
          </a:stretch>
        </p:blipFill>
        <p:spPr bwMode="auto">
          <a:xfrm>
            <a:off x="4029075" y="5334000"/>
            <a:ext cx="771525" cy="2857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35</a:t>
            </a:fld>
            <a:endParaRPr lang="en-IN" dirty="0"/>
          </a:p>
        </p:txBody>
      </p:sp>
      <p:sp>
        <p:nvSpPr>
          <p:cNvPr id="6" name="Content Placeholder 5"/>
          <p:cNvSpPr>
            <a:spLocks noGrp="1"/>
          </p:cNvSpPr>
          <p:nvPr>
            <p:ph sz="quarter" idx="1"/>
          </p:nvPr>
        </p:nvSpPr>
        <p:spPr/>
        <p:txBody>
          <a:bodyPr>
            <a:normAutofit/>
          </a:bodyPr>
          <a:lstStyle/>
          <a:p>
            <a:r>
              <a:rPr lang="en-IN" sz="2400" dirty="0"/>
              <a:t>A </a:t>
            </a:r>
            <a:r>
              <a:rPr lang="en-IN" sz="2400" i="1" dirty="0"/>
              <a:t>linear unit for which the output o is given by</a:t>
            </a:r>
          </a:p>
          <a:p>
            <a:pPr>
              <a:buNone/>
            </a:pPr>
            <a:r>
              <a:rPr lang="en-IN" sz="2400" i="1" dirty="0"/>
              <a:t>                                              -------------- (1)</a:t>
            </a:r>
          </a:p>
          <a:p>
            <a:pPr algn="just"/>
            <a:r>
              <a:rPr lang="en-IN" sz="2400" dirty="0"/>
              <a:t>In order to derive a weight learning rule for linear units, let us begin by specifying a measure for the </a:t>
            </a:r>
            <a:r>
              <a:rPr lang="en-IN" sz="2400" b="1" i="1" dirty="0"/>
              <a:t>training error of a hypothesis</a:t>
            </a:r>
            <a:r>
              <a:rPr lang="en-IN" sz="2400" i="1" dirty="0"/>
              <a:t>, </a:t>
            </a:r>
            <a:r>
              <a:rPr lang="en-IN" sz="2400" dirty="0"/>
              <a:t>one common measure that will turn out to be especially convenient is</a:t>
            </a:r>
            <a:r>
              <a:rPr lang="en-IN" sz="2400" i="1" dirty="0"/>
              <a:t> </a:t>
            </a:r>
          </a:p>
          <a:p>
            <a:pPr algn="just">
              <a:buNone/>
            </a:pPr>
            <a:r>
              <a:rPr lang="en-US" sz="2400" i="1" dirty="0"/>
              <a:t>                                                        --------- (2)</a:t>
            </a:r>
          </a:p>
          <a:p>
            <a:pPr algn="just">
              <a:buFont typeface="Wingdings" pitchFamily="2" charset="2"/>
              <a:buChar char="q"/>
            </a:pPr>
            <a:r>
              <a:rPr lang="en-US" altLang="ko-KR" sz="2400" dirty="0">
                <a:ea typeface="굴림" charset="-127"/>
              </a:rPr>
              <a:t>This vector derivative is called the </a:t>
            </a:r>
            <a:r>
              <a:rPr lang="en-US" altLang="ko-KR" sz="2400" i="1" dirty="0">
                <a:ea typeface="굴림" charset="-127"/>
              </a:rPr>
              <a:t>gradient </a:t>
            </a:r>
            <a:r>
              <a:rPr lang="en-US" altLang="ko-KR" sz="2400" dirty="0">
                <a:ea typeface="굴림" charset="-127"/>
              </a:rPr>
              <a:t>of E with respect to the vector &lt;w</a:t>
            </a:r>
            <a:r>
              <a:rPr lang="en-US" altLang="ko-KR" sz="2400" baseline="-25000" dirty="0">
                <a:ea typeface="굴림" charset="-127"/>
              </a:rPr>
              <a:t>0</a:t>
            </a:r>
            <a:r>
              <a:rPr lang="en-US" altLang="ko-KR" sz="2400" dirty="0">
                <a:ea typeface="굴림" charset="-127"/>
              </a:rPr>
              <a:t>,…,</a:t>
            </a:r>
            <a:r>
              <a:rPr lang="en-US" altLang="ko-KR" sz="2400" dirty="0" err="1">
                <a:ea typeface="굴림" charset="-127"/>
              </a:rPr>
              <a:t>w</a:t>
            </a:r>
            <a:r>
              <a:rPr lang="en-US" altLang="ko-KR" sz="2400" baseline="-25000" dirty="0" err="1">
                <a:ea typeface="굴림" charset="-127"/>
              </a:rPr>
              <a:t>n</a:t>
            </a:r>
            <a:r>
              <a:rPr lang="en-US" altLang="ko-KR" sz="2400" dirty="0">
                <a:ea typeface="굴림" charset="-127"/>
              </a:rPr>
              <a:t>&gt;, written </a:t>
            </a:r>
            <a:r>
              <a:rPr lang="en-US" altLang="ko-KR" sz="2400" dirty="0">
                <a:ea typeface="굴림" charset="-127"/>
                <a:sym typeface="Symbol" pitchFamily="18" charset="2"/>
              </a:rPr>
              <a:t></a:t>
            </a:r>
            <a:r>
              <a:rPr lang="en-US" altLang="ko-KR" sz="2400" dirty="0">
                <a:ea typeface="굴림" charset="-127"/>
              </a:rPr>
              <a:t>E .</a:t>
            </a:r>
            <a:endParaRPr lang="en-US" sz="2400" dirty="0"/>
          </a:p>
          <a:p>
            <a:pPr algn="just">
              <a:buNone/>
            </a:pPr>
            <a:r>
              <a:rPr lang="en-US" sz="2400" dirty="0"/>
              <a:t>        </a:t>
            </a:r>
            <a:r>
              <a:rPr lang="en-IN" sz="2400" dirty="0"/>
              <a:t>                                                   ------------(3)</a:t>
            </a:r>
            <a:endParaRPr lang="en-US" sz="2400" dirty="0"/>
          </a:p>
        </p:txBody>
      </p:sp>
      <p:pic>
        <p:nvPicPr>
          <p:cNvPr id="40963" name="Picture 3"/>
          <p:cNvPicPr>
            <a:picLocks noChangeAspect="1" noChangeArrowheads="1"/>
          </p:cNvPicPr>
          <p:nvPr/>
        </p:nvPicPr>
        <p:blipFill>
          <a:blip r:embed="rId2" cstate="print"/>
          <a:srcRect/>
          <a:stretch>
            <a:fillRect/>
          </a:stretch>
        </p:blipFill>
        <p:spPr bwMode="auto">
          <a:xfrm>
            <a:off x="3039637" y="2057400"/>
            <a:ext cx="1684763" cy="466725"/>
          </a:xfrm>
          <a:prstGeom prst="rect">
            <a:avLst/>
          </a:prstGeom>
          <a:noFill/>
          <a:ln w="9525">
            <a:noFill/>
            <a:miter lim="800000"/>
            <a:headEnd/>
            <a:tailEnd/>
          </a:ln>
        </p:spPr>
      </p:pic>
      <p:pic>
        <p:nvPicPr>
          <p:cNvPr id="40965" name="Picture 5"/>
          <p:cNvPicPr>
            <a:picLocks noChangeAspect="1" noChangeArrowheads="1"/>
          </p:cNvPicPr>
          <p:nvPr/>
        </p:nvPicPr>
        <p:blipFill>
          <a:blip r:embed="rId3" cstate="print"/>
          <a:srcRect/>
          <a:stretch>
            <a:fillRect/>
          </a:stretch>
        </p:blipFill>
        <p:spPr bwMode="auto">
          <a:xfrm>
            <a:off x="2590800" y="3962400"/>
            <a:ext cx="2735792" cy="685800"/>
          </a:xfrm>
          <a:prstGeom prst="rect">
            <a:avLst/>
          </a:prstGeom>
          <a:noFill/>
          <a:ln w="9525">
            <a:noFill/>
            <a:miter lim="800000"/>
            <a:headEnd/>
            <a:tailEnd/>
          </a:ln>
        </p:spPr>
      </p:pic>
      <p:pic>
        <p:nvPicPr>
          <p:cNvPr id="12" name="Picture 5"/>
          <p:cNvPicPr>
            <a:picLocks noChangeAspect="1" noChangeArrowheads="1"/>
          </p:cNvPicPr>
          <p:nvPr/>
        </p:nvPicPr>
        <p:blipFill>
          <a:blip r:embed="rId4" cstate="print"/>
          <a:srcRect/>
          <a:stretch>
            <a:fillRect/>
          </a:stretch>
        </p:blipFill>
        <p:spPr bwMode="auto">
          <a:xfrm>
            <a:off x="2590800" y="5334000"/>
            <a:ext cx="2971800" cy="6143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36</a:t>
            </a:fld>
            <a:endParaRPr lang="en-IN" dirty="0"/>
          </a:p>
        </p:txBody>
      </p:sp>
      <p:sp>
        <p:nvSpPr>
          <p:cNvPr id="6" name="Content Placeholder 5"/>
          <p:cNvSpPr>
            <a:spLocks noGrp="1"/>
          </p:cNvSpPr>
          <p:nvPr>
            <p:ph sz="quarter" idx="1"/>
          </p:nvPr>
        </p:nvSpPr>
        <p:spPr/>
        <p:txBody>
          <a:bodyPr>
            <a:normAutofit/>
          </a:bodyPr>
          <a:lstStyle/>
          <a:p>
            <a:r>
              <a:rPr lang="en-US" sz="2400" dirty="0"/>
              <a:t>Since the gradient specifies the direction of steepest increase of E, the training rule for gradient descent    is </a:t>
            </a:r>
          </a:p>
          <a:p>
            <a:pPr>
              <a:buNone/>
            </a:pPr>
            <a:r>
              <a:rPr lang="en-US" sz="2400" dirty="0"/>
              <a:t>                </a:t>
            </a:r>
          </a:p>
          <a:p>
            <a:pPr>
              <a:buNone/>
            </a:pPr>
            <a:r>
              <a:rPr lang="en-US" sz="2400" dirty="0"/>
              <a:t>                        where</a:t>
            </a:r>
          </a:p>
          <a:p>
            <a:pPr>
              <a:buNone/>
            </a:pPr>
            <a:r>
              <a:rPr lang="en-US" sz="2400" dirty="0"/>
              <a:t>                                                    ----------- (4)</a:t>
            </a:r>
          </a:p>
          <a:p>
            <a:pPr lvl="1"/>
            <a:r>
              <a:rPr lang="en-IN" sz="2400" dirty="0"/>
              <a:t>Here  </a:t>
            </a:r>
            <a:r>
              <a:rPr lang="en-IN" sz="2400" i="1" dirty="0"/>
              <a:t>  is a positive constant called the learning rate.</a:t>
            </a:r>
          </a:p>
          <a:p>
            <a:pPr lvl="1" algn="just"/>
            <a:r>
              <a:rPr lang="en-IN" sz="2400" dirty="0"/>
              <a:t>The negative sign is present because we want to move the weight vector in the direction that </a:t>
            </a:r>
            <a:r>
              <a:rPr lang="en-IN" sz="2400" b="1" i="1" dirty="0"/>
              <a:t>decreases E.</a:t>
            </a:r>
          </a:p>
          <a:p>
            <a:pPr lvl="1" algn="just"/>
            <a:r>
              <a:rPr lang="en-US" sz="2400" dirty="0"/>
              <a:t>Equation 4 can also be written as                          ------ (5)</a:t>
            </a:r>
          </a:p>
          <a:p>
            <a:pPr lvl="1" algn="just"/>
            <a:endParaRPr lang="en-IN" sz="2400" dirty="0"/>
          </a:p>
          <a:p>
            <a:pPr lvl="1" algn="just">
              <a:buNone/>
            </a:pPr>
            <a:endParaRPr lang="en-IN" sz="2400" b="1" i="1" dirty="0"/>
          </a:p>
          <a:p>
            <a:pPr lvl="1" algn="just"/>
            <a:endParaRPr lang="en-IN" sz="2400" dirty="0"/>
          </a:p>
        </p:txBody>
      </p:sp>
      <p:pic>
        <p:nvPicPr>
          <p:cNvPr id="39941" name="Picture 5"/>
          <p:cNvPicPr>
            <a:picLocks noChangeAspect="1" noChangeArrowheads="1"/>
          </p:cNvPicPr>
          <p:nvPr/>
        </p:nvPicPr>
        <p:blipFill>
          <a:blip r:embed="rId2" cstate="print"/>
          <a:srcRect/>
          <a:stretch>
            <a:fillRect/>
          </a:stretch>
        </p:blipFill>
        <p:spPr bwMode="auto">
          <a:xfrm>
            <a:off x="1981200" y="3855720"/>
            <a:ext cx="228600" cy="335280"/>
          </a:xfrm>
          <a:prstGeom prst="rect">
            <a:avLst/>
          </a:prstGeom>
          <a:noFill/>
          <a:ln w="9525">
            <a:noFill/>
            <a:miter lim="800000"/>
            <a:headEnd/>
            <a:tailEnd/>
          </a:ln>
        </p:spPr>
      </p:pic>
      <p:pic>
        <p:nvPicPr>
          <p:cNvPr id="12" name="Picture 5"/>
          <p:cNvPicPr>
            <a:picLocks noChangeAspect="1" noChangeArrowheads="1"/>
          </p:cNvPicPr>
          <p:nvPr/>
        </p:nvPicPr>
        <p:blipFill>
          <a:blip r:embed="rId3" cstate="print"/>
          <a:srcRect/>
          <a:stretch>
            <a:fillRect/>
          </a:stretch>
        </p:blipFill>
        <p:spPr bwMode="auto">
          <a:xfrm>
            <a:off x="2771215" y="2419350"/>
            <a:ext cx="1953185" cy="400050"/>
          </a:xfrm>
          <a:prstGeom prst="rect">
            <a:avLst/>
          </a:prstGeom>
          <a:noFill/>
          <a:ln w="9525">
            <a:noFill/>
            <a:miter lim="800000"/>
            <a:headEnd/>
            <a:tailEnd/>
          </a:ln>
        </p:spPr>
      </p:pic>
      <p:pic>
        <p:nvPicPr>
          <p:cNvPr id="13" name="Picture 7"/>
          <p:cNvPicPr>
            <a:picLocks noChangeAspect="1" noChangeArrowheads="1"/>
          </p:cNvPicPr>
          <p:nvPr/>
        </p:nvPicPr>
        <p:blipFill>
          <a:blip r:embed="rId4" cstate="print"/>
          <a:srcRect/>
          <a:stretch>
            <a:fillRect/>
          </a:stretch>
        </p:blipFill>
        <p:spPr bwMode="auto">
          <a:xfrm>
            <a:off x="2971800" y="3429000"/>
            <a:ext cx="2028568" cy="381000"/>
          </a:xfrm>
          <a:prstGeom prst="rect">
            <a:avLst/>
          </a:prstGeom>
          <a:noFill/>
          <a:ln w="9525">
            <a:noFill/>
            <a:miter lim="800000"/>
            <a:headEnd/>
            <a:tailEnd/>
          </a:ln>
        </p:spPr>
      </p:pic>
      <p:pic>
        <p:nvPicPr>
          <p:cNvPr id="16" name="Picture 5"/>
          <p:cNvPicPr>
            <a:picLocks noChangeAspect="1" noChangeArrowheads="1"/>
          </p:cNvPicPr>
          <p:nvPr/>
        </p:nvPicPr>
        <p:blipFill>
          <a:blip r:embed="rId5" cstate="print"/>
          <a:srcRect/>
          <a:stretch>
            <a:fillRect/>
          </a:stretch>
        </p:blipFill>
        <p:spPr bwMode="auto">
          <a:xfrm>
            <a:off x="5410200" y="4951413"/>
            <a:ext cx="2133600" cy="68738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37</a:t>
            </a:fld>
            <a:endParaRPr lang="en-IN" dirty="0"/>
          </a:p>
        </p:txBody>
      </p:sp>
      <p:sp>
        <p:nvSpPr>
          <p:cNvPr id="6" name="Content Placeholder 5"/>
          <p:cNvSpPr>
            <a:spLocks noGrp="1"/>
          </p:cNvSpPr>
          <p:nvPr>
            <p:ph sz="quarter" idx="1"/>
          </p:nvPr>
        </p:nvSpPr>
        <p:spPr>
          <a:xfrm>
            <a:off x="612648" y="1676400"/>
            <a:ext cx="8153400" cy="4495800"/>
          </a:xfrm>
        </p:spPr>
        <p:txBody>
          <a:bodyPr>
            <a:normAutofit fontScale="92500" lnSpcReduction="10000"/>
          </a:bodyPr>
          <a:lstStyle/>
          <a:p>
            <a:pPr algn="just"/>
            <a:r>
              <a:rPr lang="en-US" altLang="ko-KR" sz="2400" dirty="0">
                <a:ea typeface="굴림" charset="-127"/>
              </a:rPr>
              <a:t>which makes it clear that steepest descent is achieved by altering each component </a:t>
            </a:r>
            <a:r>
              <a:rPr lang="en-US" altLang="ko-KR" sz="2400" dirty="0" err="1">
                <a:ea typeface="굴림" charset="-127"/>
              </a:rPr>
              <a:t>w</a:t>
            </a:r>
            <a:r>
              <a:rPr lang="en-US" altLang="ko-KR" sz="2400" baseline="-25000" dirty="0" err="1">
                <a:ea typeface="굴림" charset="-127"/>
              </a:rPr>
              <a:t>i</a:t>
            </a:r>
            <a:r>
              <a:rPr lang="en-US" altLang="ko-KR" sz="2400" dirty="0">
                <a:ea typeface="굴림" charset="-127"/>
              </a:rPr>
              <a:t> of weight vector in proportion to </a:t>
            </a:r>
            <a:r>
              <a:rPr lang="en-US" altLang="ko-KR" sz="2400" dirty="0">
                <a:ea typeface="굴림" charset="-127"/>
                <a:sym typeface="Symbol" pitchFamily="18" charset="2"/>
              </a:rPr>
              <a:t></a:t>
            </a:r>
            <a:r>
              <a:rPr lang="en-US" altLang="ko-KR" sz="2400" dirty="0">
                <a:ea typeface="굴림" charset="-127"/>
              </a:rPr>
              <a:t>E/</a:t>
            </a:r>
            <a:r>
              <a:rPr lang="en-US" altLang="ko-KR" sz="2400" dirty="0">
                <a:ea typeface="굴림" charset="-127"/>
                <a:sym typeface="Symbol" pitchFamily="18" charset="2"/>
              </a:rPr>
              <a:t></a:t>
            </a:r>
            <a:r>
              <a:rPr lang="en-US" altLang="ko-KR" sz="2400" dirty="0" err="1">
                <a:ea typeface="굴림" charset="-127"/>
              </a:rPr>
              <a:t>w</a:t>
            </a:r>
            <a:r>
              <a:rPr lang="en-US" altLang="ko-KR" sz="2400" baseline="-25000" dirty="0" err="1">
                <a:ea typeface="굴림" charset="-127"/>
              </a:rPr>
              <a:t>i</a:t>
            </a:r>
            <a:r>
              <a:rPr lang="en-US" altLang="ko-KR" sz="2400" dirty="0" err="1">
                <a:ea typeface="굴림" charset="-127"/>
              </a:rPr>
              <a:t>.The</a:t>
            </a:r>
            <a:r>
              <a:rPr lang="en-US" altLang="ko-KR" sz="2400" dirty="0">
                <a:ea typeface="굴림" charset="-127"/>
              </a:rPr>
              <a:t> vector of </a:t>
            </a:r>
            <a:r>
              <a:rPr lang="en-US" altLang="ko-KR" sz="2400" dirty="0">
                <a:ea typeface="굴림" charset="-127"/>
                <a:sym typeface="Symbol" pitchFamily="18" charset="2"/>
              </a:rPr>
              <a:t></a:t>
            </a:r>
            <a:r>
              <a:rPr lang="en-US" altLang="ko-KR" sz="2400" dirty="0">
                <a:ea typeface="굴림" charset="-127"/>
              </a:rPr>
              <a:t>E/</a:t>
            </a:r>
            <a:r>
              <a:rPr lang="en-US" altLang="ko-KR" sz="2400" dirty="0">
                <a:ea typeface="굴림" charset="-127"/>
                <a:sym typeface="Symbol" pitchFamily="18" charset="2"/>
              </a:rPr>
              <a:t></a:t>
            </a:r>
            <a:r>
              <a:rPr lang="en-US" altLang="ko-KR" sz="2400" dirty="0" err="1">
                <a:ea typeface="굴림" charset="-127"/>
              </a:rPr>
              <a:t>w</a:t>
            </a:r>
            <a:r>
              <a:rPr lang="en-US" altLang="ko-KR" sz="2400" baseline="-25000" dirty="0" err="1">
                <a:ea typeface="굴림" charset="-127"/>
              </a:rPr>
              <a:t>i</a:t>
            </a:r>
            <a:r>
              <a:rPr lang="en-US" altLang="ko-KR" sz="2400" dirty="0">
                <a:ea typeface="굴림" charset="-127"/>
              </a:rPr>
              <a:t> derivatives that form the gradient  can be obtained by differentiating </a:t>
            </a:r>
            <a:r>
              <a:rPr lang="en-US" altLang="ko-KR" sz="2400" i="1" dirty="0">
                <a:ea typeface="굴림" charset="-127"/>
              </a:rPr>
              <a:t>E</a:t>
            </a:r>
            <a:r>
              <a:rPr lang="en-US" altLang="ko-KR" sz="2400" dirty="0">
                <a:ea typeface="굴림" charset="-127"/>
              </a:rPr>
              <a:t> from Equation (2), as</a:t>
            </a:r>
          </a:p>
          <a:p>
            <a:endParaRPr lang="en-US" sz="2400" dirty="0">
              <a:ea typeface="굴림" charset="-127"/>
            </a:endParaRPr>
          </a:p>
          <a:p>
            <a:endParaRPr lang="en-US" sz="2400" dirty="0">
              <a:ea typeface="굴림" charset="-127"/>
            </a:endParaRPr>
          </a:p>
          <a:p>
            <a:endParaRPr lang="en-US" sz="2400" dirty="0">
              <a:ea typeface="굴림" charset="-127"/>
            </a:endParaRPr>
          </a:p>
          <a:p>
            <a:endParaRPr lang="en-US" sz="2400" dirty="0">
              <a:ea typeface="굴림" charset="-127"/>
            </a:endParaRPr>
          </a:p>
          <a:p>
            <a:endParaRPr lang="en-US" sz="2400" dirty="0">
              <a:ea typeface="굴림" charset="-127"/>
            </a:endParaRPr>
          </a:p>
          <a:p>
            <a:endParaRPr lang="en-US" sz="2400" dirty="0">
              <a:ea typeface="굴림" charset="-127"/>
            </a:endParaRPr>
          </a:p>
          <a:p>
            <a:endParaRPr lang="en-US" sz="2400" dirty="0">
              <a:ea typeface="굴림" charset="-127"/>
            </a:endParaRPr>
          </a:p>
          <a:p>
            <a:pPr>
              <a:buNone/>
            </a:pPr>
            <a:r>
              <a:rPr lang="en-US" sz="2400" dirty="0">
                <a:ea typeface="굴림" charset="-127"/>
              </a:rPr>
              <a:t>                                                                       -------</a:t>
            </a:r>
          </a:p>
        </p:txBody>
      </p:sp>
      <p:pic>
        <p:nvPicPr>
          <p:cNvPr id="7" name="Picture 4"/>
          <p:cNvPicPr>
            <a:picLocks noChangeAspect="1" noChangeArrowheads="1"/>
          </p:cNvPicPr>
          <p:nvPr/>
        </p:nvPicPr>
        <p:blipFill>
          <a:blip r:embed="rId2" cstate="print"/>
          <a:srcRect/>
          <a:stretch>
            <a:fillRect/>
          </a:stretch>
        </p:blipFill>
        <p:spPr>
          <a:xfrm>
            <a:off x="2590800" y="2994025"/>
            <a:ext cx="4648200" cy="3635375"/>
          </a:xfrm>
          <a:prstGeom prst="rect">
            <a:avLst/>
          </a:prstGeom>
          <a:noFill/>
        </p:spPr>
      </p:pic>
      <p:sp>
        <p:nvSpPr>
          <p:cNvPr id="8" name="TextBox 7"/>
          <p:cNvSpPr txBox="1"/>
          <p:nvPr/>
        </p:nvSpPr>
        <p:spPr>
          <a:xfrm>
            <a:off x="6019800" y="6019800"/>
            <a:ext cx="1905000" cy="461665"/>
          </a:xfrm>
          <a:prstGeom prst="rect">
            <a:avLst/>
          </a:prstGeom>
          <a:noFill/>
        </p:spPr>
        <p:txBody>
          <a:bodyPr wrap="square" rtlCol="0">
            <a:spAutoFit/>
          </a:bodyPr>
          <a:lstStyle/>
          <a:p>
            <a:r>
              <a:rPr lang="en-US" sz="2400" dirty="0"/>
              <a:t>---------- (6)</a:t>
            </a:r>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38</a:t>
            </a:fld>
            <a:endParaRPr lang="en-IN" dirty="0"/>
          </a:p>
        </p:txBody>
      </p:sp>
      <p:sp>
        <p:nvSpPr>
          <p:cNvPr id="6" name="Content Placeholder 5"/>
          <p:cNvSpPr>
            <a:spLocks noGrp="1"/>
          </p:cNvSpPr>
          <p:nvPr>
            <p:ph sz="quarter" idx="1"/>
          </p:nvPr>
        </p:nvSpPr>
        <p:spPr/>
        <p:txBody>
          <a:bodyPr/>
          <a:lstStyle/>
          <a:p>
            <a:endParaRPr lang="en-IN" dirty="0"/>
          </a:p>
          <a:p>
            <a:r>
              <a:rPr lang="en-IN" dirty="0"/>
              <a:t>Substituting Equation 6 into Equation 5 yields the weight update rule for gradient descent</a:t>
            </a:r>
          </a:p>
          <a:p>
            <a:pPr>
              <a:buNone/>
            </a:pPr>
            <a:endParaRPr lang="en-IN" dirty="0"/>
          </a:p>
        </p:txBody>
      </p:sp>
      <p:pic>
        <p:nvPicPr>
          <p:cNvPr id="41987" name="Picture 3"/>
          <p:cNvPicPr>
            <a:picLocks noChangeAspect="1" noChangeArrowheads="1"/>
          </p:cNvPicPr>
          <p:nvPr/>
        </p:nvPicPr>
        <p:blipFill>
          <a:blip r:embed="rId2" cstate="print"/>
          <a:srcRect/>
          <a:stretch>
            <a:fillRect/>
          </a:stretch>
        </p:blipFill>
        <p:spPr bwMode="auto">
          <a:xfrm>
            <a:off x="2283542" y="3175397"/>
            <a:ext cx="4193458" cy="1015603"/>
          </a:xfrm>
          <a:prstGeom prst="rect">
            <a:avLst/>
          </a:prstGeom>
          <a:ln>
            <a:headEnd/>
            <a:tailEnd/>
          </a:ln>
        </p:spPr>
        <p:style>
          <a:lnRef idx="1">
            <a:schemeClr val="dk1"/>
          </a:lnRef>
          <a:fillRef idx="3">
            <a:schemeClr val="dk1"/>
          </a:fillRef>
          <a:effectRef idx="2">
            <a:schemeClr val="dk1"/>
          </a:effectRef>
          <a:fontRef idx="minor">
            <a:schemeClr val="lt1"/>
          </a:fontRef>
        </p:style>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2.2. The </a:t>
            </a:r>
            <a:r>
              <a:rPr lang="en-US" dirty="0" err="1">
                <a:solidFill>
                  <a:srgbClr val="FF0000"/>
                </a:solidFill>
              </a:rPr>
              <a:t>Perceptron</a:t>
            </a:r>
            <a:r>
              <a:rPr lang="en-US" dirty="0">
                <a:solidFill>
                  <a:srgbClr val="FF0000"/>
                </a:solidFill>
              </a:rPr>
              <a:t> Training Rule           </a:t>
            </a:r>
            <a:br>
              <a:rPr lang="en-US" dirty="0">
                <a:solidFill>
                  <a:srgbClr val="FF0000"/>
                </a:solidFill>
              </a:rPr>
            </a:br>
            <a:r>
              <a:rPr lang="en-US" dirty="0">
                <a:solidFill>
                  <a:srgbClr val="FF0000"/>
                </a:solidFill>
              </a:rPr>
              <a:t>                                               </a:t>
            </a:r>
            <a:r>
              <a:rPr lang="en-US" sz="2700" dirty="0">
                <a:solidFill>
                  <a:srgbClr val="FF0000"/>
                </a:solidFill>
              </a:rPr>
              <a:t>(Continued)</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39</a:t>
            </a:fld>
            <a:endParaRPr lang="en-IN" dirty="0"/>
          </a:p>
        </p:txBody>
      </p:sp>
      <p:pic>
        <p:nvPicPr>
          <p:cNvPr id="7" name="Picture 4"/>
          <p:cNvPicPr>
            <a:picLocks noGrp="1" noChangeAspect="1" noChangeArrowheads="1"/>
          </p:cNvPicPr>
          <p:nvPr>
            <p:ph sz="quarter" idx="1"/>
          </p:nvPr>
        </p:nvPicPr>
        <p:blipFill>
          <a:blip r:embed="rId2" cstate="print"/>
          <a:srcRect/>
          <a:stretch>
            <a:fillRect/>
          </a:stretch>
        </p:blipFill>
        <p:spPr>
          <a:xfrm>
            <a:off x="2209800" y="1524000"/>
            <a:ext cx="6705600" cy="4822876"/>
          </a:xfrm>
          <a:noFill/>
        </p:spPr>
      </p:pic>
      <p:sp>
        <p:nvSpPr>
          <p:cNvPr id="8" name="TextBox 7"/>
          <p:cNvSpPr txBox="1"/>
          <p:nvPr/>
        </p:nvSpPr>
        <p:spPr>
          <a:xfrm>
            <a:off x="228600" y="2895600"/>
            <a:ext cx="2133600" cy="1384995"/>
          </a:xfrm>
          <a:prstGeom prst="rect">
            <a:avLst/>
          </a:prstGeom>
          <a:noFill/>
        </p:spPr>
        <p:txBody>
          <a:bodyPr wrap="square" rtlCol="0">
            <a:spAutoFit/>
          </a:bodyPr>
          <a:lstStyle/>
          <a:p>
            <a:r>
              <a:rPr lang="en-US" sz="2800" dirty="0">
                <a:solidFill>
                  <a:srgbClr val="FF0000"/>
                </a:solidFill>
              </a:rPr>
              <a:t>Gradient-Descent Algorithm: </a:t>
            </a:r>
            <a:r>
              <a:rPr lang="en-US" sz="2800" dirty="0">
                <a:solidFill>
                  <a:srgbClr val="FF0000"/>
                </a:solidFill>
                <a:sym typeface="Wingdings" pitchFamily="2" charset="2"/>
              </a:rPr>
              <a:t> </a:t>
            </a:r>
            <a:endParaRPr lang="en-IN" sz="2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1. Artificial Neural Networks</a:t>
            </a:r>
          </a:p>
        </p:txBody>
      </p:sp>
      <p:sp>
        <p:nvSpPr>
          <p:cNvPr id="3" name="Date Placeholder 2"/>
          <p:cNvSpPr>
            <a:spLocks noGrp="1"/>
          </p:cNvSpPr>
          <p:nvPr>
            <p:ph type="dt" sz="half" idx="10"/>
          </p:nvPr>
        </p:nvSpPr>
        <p:spPr/>
        <p:txBody>
          <a:bodyPr/>
          <a:lstStyle/>
          <a:p>
            <a:fld id="{9FFE8824-F098-4761-89B8-84252B4979D8}"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a:t>
            </a:fld>
            <a:endParaRPr lang="en-IN" dirty="0"/>
          </a:p>
        </p:txBody>
      </p:sp>
      <p:sp>
        <p:nvSpPr>
          <p:cNvPr id="6" name="Content Placeholder 5"/>
          <p:cNvSpPr>
            <a:spLocks noGrp="1"/>
          </p:cNvSpPr>
          <p:nvPr>
            <p:ph sz="quarter" idx="1"/>
          </p:nvPr>
        </p:nvSpPr>
        <p:spPr>
          <a:xfrm>
            <a:off x="533400" y="1752600"/>
            <a:ext cx="8153400" cy="4495800"/>
          </a:xfrm>
        </p:spPr>
        <p:txBody>
          <a:bodyPr>
            <a:normAutofit/>
          </a:bodyPr>
          <a:lstStyle/>
          <a:p>
            <a:pPr algn="just"/>
            <a:r>
              <a:rPr lang="en-US" sz="2400" dirty="0"/>
              <a:t>Neural network learning methods provide a robust approach to approximating real-valued, discrete-valued and vector-valued target functions.</a:t>
            </a:r>
          </a:p>
          <a:p>
            <a:pPr algn="just">
              <a:buNone/>
            </a:pPr>
            <a:endParaRPr lang="en-US" sz="2400" dirty="0"/>
          </a:p>
          <a:p>
            <a:pPr algn="just"/>
            <a:r>
              <a:rPr lang="en-US" sz="2400" dirty="0"/>
              <a:t>ANN learning is well matched for certain types of problems, like:</a:t>
            </a:r>
          </a:p>
          <a:p>
            <a:pPr lvl="1" algn="just"/>
            <a:r>
              <a:rPr lang="en-US" sz="2400" dirty="0"/>
              <a:t>Interpret complex real-world sensor data.</a:t>
            </a:r>
          </a:p>
          <a:p>
            <a:pPr lvl="1" algn="just"/>
            <a:r>
              <a:rPr lang="en-US" sz="2400" dirty="0"/>
              <a:t>Speech recognition.</a:t>
            </a:r>
          </a:p>
          <a:p>
            <a:pPr lvl="1" algn="just"/>
            <a:r>
              <a:rPr lang="en-US" sz="2400" dirty="0"/>
              <a:t>Visual scenes. </a:t>
            </a:r>
          </a:p>
          <a:p>
            <a:pPr lvl="1" algn="just"/>
            <a:r>
              <a:rPr lang="en-US" sz="2400" dirty="0"/>
              <a:t>Learning robot control strategies. etc… </a:t>
            </a: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Gradient-Descent Algorithm</a:t>
            </a:r>
            <a:endParaRPr lang="en-US"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40</a:t>
            </a:fld>
            <a:endParaRPr lang="en-IN" dirty="0"/>
          </a:p>
        </p:txBody>
      </p:sp>
      <p:sp>
        <p:nvSpPr>
          <p:cNvPr id="6" name="Content Placeholder 5"/>
          <p:cNvSpPr>
            <a:spLocks noGrp="1"/>
          </p:cNvSpPr>
          <p:nvPr>
            <p:ph sz="quarter" idx="1"/>
          </p:nvPr>
        </p:nvSpPr>
        <p:spPr/>
        <p:txBody>
          <a:bodyPr>
            <a:normAutofit fontScale="92500" lnSpcReduction="10000"/>
          </a:bodyPr>
          <a:lstStyle/>
          <a:p>
            <a:r>
              <a:rPr lang="en-US" dirty="0"/>
              <a:t>To summarize, the gradient descent algorithm for training linear units is as follows: </a:t>
            </a:r>
          </a:p>
          <a:p>
            <a:r>
              <a:rPr lang="en-US" dirty="0"/>
              <a:t>Pick an initial random weight vector. Apply the linear unit to all training examples, then compute delta-</a:t>
            </a:r>
            <a:r>
              <a:rPr lang="en-US" dirty="0" err="1"/>
              <a:t>wi</a:t>
            </a:r>
            <a:r>
              <a:rPr lang="en-US" dirty="0"/>
              <a:t> for each weight </a:t>
            </a:r>
          </a:p>
          <a:p>
            <a:r>
              <a:rPr lang="en-US" dirty="0"/>
              <a:t>Update each weight </a:t>
            </a:r>
            <a:r>
              <a:rPr lang="en-US" i="1" dirty="0" err="1"/>
              <a:t>wi</a:t>
            </a:r>
            <a:r>
              <a:rPr lang="en-US" i="1" dirty="0"/>
              <a:t> by adding delta-</a:t>
            </a:r>
            <a:r>
              <a:rPr lang="en-US" i="1" dirty="0" err="1"/>
              <a:t>wi</a:t>
            </a:r>
            <a:r>
              <a:rPr lang="en-US" i="1" dirty="0"/>
              <a:t>, then repeat this process</a:t>
            </a:r>
            <a:r>
              <a:rPr lang="en-US" b="1" i="1" dirty="0"/>
              <a:t>. </a:t>
            </a:r>
          </a:p>
          <a:p>
            <a:r>
              <a:rPr lang="en-US" dirty="0"/>
              <a:t>Because the error surface contains only a single global minimum, this algorithm will converge to a weight vector with minimum error, regardless of whether the training examples are linearly separable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stochastic gradient descent </a:t>
            </a:r>
            <a:br>
              <a:rPr lang="en-US" dirty="0">
                <a:solidFill>
                  <a:srgbClr val="FF0000"/>
                </a:solidFill>
              </a:rPr>
            </a:br>
            <a:endParaRPr lang="en-IN" dirty="0">
              <a:solidFill>
                <a:srgbClr val="FF0000"/>
              </a:solidFill>
            </a:endParaRP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41</a:t>
            </a:fld>
            <a:endParaRPr lang="en-IN" dirty="0"/>
          </a:p>
        </p:txBody>
      </p:sp>
      <p:sp>
        <p:nvSpPr>
          <p:cNvPr id="6" name="Content Placeholder 5"/>
          <p:cNvSpPr>
            <a:spLocks noGrp="1"/>
          </p:cNvSpPr>
          <p:nvPr>
            <p:ph sz="quarter" idx="1"/>
          </p:nvPr>
        </p:nvSpPr>
        <p:spPr>
          <a:xfrm>
            <a:off x="457200" y="1676400"/>
            <a:ext cx="8308848" cy="4648200"/>
          </a:xfrm>
        </p:spPr>
        <p:txBody>
          <a:bodyPr>
            <a:normAutofit lnSpcReduction="10000"/>
          </a:bodyPr>
          <a:lstStyle/>
          <a:p>
            <a:pPr algn="just"/>
            <a:r>
              <a:rPr lang="en-IN" sz="2400" dirty="0"/>
              <a:t>The key practical difficulties in applying gradient descent.</a:t>
            </a:r>
          </a:p>
          <a:p>
            <a:pPr lvl="1" algn="just"/>
            <a:r>
              <a:rPr lang="en-IN" sz="2400" dirty="0"/>
              <a:t> converging to a local minimum can sometimes be quite slow.</a:t>
            </a:r>
          </a:p>
          <a:p>
            <a:pPr lvl="1" algn="just"/>
            <a:r>
              <a:rPr lang="en-IN" sz="2400" dirty="0"/>
              <a:t> if there are multiple local minima in the error surface, then there is no guarantee that the procedure will find the global minimum.</a:t>
            </a:r>
          </a:p>
          <a:p>
            <a:pPr marL="320040" lvl="1" indent="-320040" algn="just">
              <a:spcBef>
                <a:spcPts val="700"/>
              </a:spcBef>
              <a:buClr>
                <a:schemeClr val="accent2"/>
              </a:buClr>
              <a:buSzPct val="60000"/>
              <a:buFont typeface="Wingdings"/>
              <a:buChar char=""/>
            </a:pPr>
            <a:r>
              <a:rPr lang="en-IN" sz="2400" dirty="0"/>
              <a:t>One common variation on gradient descent intended to alleviate these difficulties is called </a:t>
            </a:r>
            <a:r>
              <a:rPr lang="en-IN" sz="2400" b="1" dirty="0"/>
              <a:t>incremental gradient descent</a:t>
            </a:r>
            <a:r>
              <a:rPr lang="en-IN" sz="2400" dirty="0"/>
              <a:t>, or alternatively </a:t>
            </a:r>
            <a:r>
              <a:rPr lang="en-IN" sz="2400" b="1" dirty="0"/>
              <a:t>stochastic gradient descent</a:t>
            </a:r>
            <a:r>
              <a:rPr lang="en-IN" sz="2400" dirty="0"/>
              <a:t>.</a:t>
            </a:r>
            <a:endParaRPr lang="en-IN" sz="2200" dirty="0"/>
          </a:p>
          <a:p>
            <a:pPr marL="320040" lvl="1" indent="-320040" algn="just">
              <a:spcBef>
                <a:spcPts val="700"/>
              </a:spcBef>
              <a:buClr>
                <a:schemeClr val="accent2"/>
              </a:buClr>
              <a:buSzPct val="60000"/>
              <a:buFont typeface="Wingdings"/>
              <a:buChar char=""/>
            </a:pPr>
            <a:r>
              <a:rPr lang="en-IN" sz="2400" dirty="0"/>
              <a:t>The idea behind stochastic gradient descent is to approximate this gradient descent search by updating weights incrementally, following the calculation of the error for each individual example.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stochastic gradient descent</a:t>
            </a:r>
            <a:endParaRPr lang="en-US" dirty="0">
              <a:solidFill>
                <a:srgbClr val="FF0000"/>
              </a:solidFill>
            </a:endParaRP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42</a:t>
            </a:fld>
            <a:endParaRPr lang="en-IN" dirty="0"/>
          </a:p>
        </p:txBody>
      </p:sp>
      <p:pic>
        <p:nvPicPr>
          <p:cNvPr id="86019" name="Picture 3"/>
          <p:cNvPicPr>
            <a:picLocks noGrp="1" noChangeAspect="1" noChangeArrowheads="1"/>
          </p:cNvPicPr>
          <p:nvPr>
            <p:ph sz="quarter" idx="1"/>
          </p:nvPr>
        </p:nvPicPr>
        <p:blipFill>
          <a:blip r:embed="rId2"/>
          <a:srcRect/>
          <a:stretch>
            <a:fillRect/>
          </a:stretch>
        </p:blipFill>
        <p:spPr bwMode="auto">
          <a:xfrm>
            <a:off x="1752600" y="2838450"/>
            <a:ext cx="1955800" cy="666750"/>
          </a:xfrm>
          <a:prstGeom prst="rect">
            <a:avLst/>
          </a:prstGeom>
          <a:noFill/>
          <a:ln w="9525">
            <a:noFill/>
            <a:miter lim="800000"/>
            <a:headEnd/>
            <a:tailEnd/>
          </a:ln>
          <a:effectLst/>
        </p:spPr>
      </p:pic>
      <p:sp>
        <p:nvSpPr>
          <p:cNvPr id="9" name="TextBox 8"/>
          <p:cNvSpPr txBox="1"/>
          <p:nvPr/>
        </p:nvSpPr>
        <p:spPr>
          <a:xfrm>
            <a:off x="609600" y="1752600"/>
            <a:ext cx="4876800" cy="461665"/>
          </a:xfrm>
          <a:prstGeom prst="rect">
            <a:avLst/>
          </a:prstGeom>
          <a:noFill/>
        </p:spPr>
        <p:txBody>
          <a:bodyPr wrap="square" rtlCol="0">
            <a:spAutoFit/>
          </a:bodyPr>
          <a:lstStyle/>
          <a:p>
            <a:r>
              <a:rPr lang="en-US" sz="2400" dirty="0"/>
              <a:t>The modified training rule is</a:t>
            </a:r>
          </a:p>
        </p:txBody>
      </p:sp>
      <p:pic>
        <p:nvPicPr>
          <p:cNvPr id="86020" name="Picture 4"/>
          <p:cNvPicPr>
            <a:picLocks noChangeAspect="1" noChangeArrowheads="1"/>
          </p:cNvPicPr>
          <p:nvPr/>
        </p:nvPicPr>
        <p:blipFill>
          <a:blip r:embed="rId3"/>
          <a:srcRect/>
          <a:stretch>
            <a:fillRect/>
          </a:stretch>
        </p:blipFill>
        <p:spPr bwMode="auto">
          <a:xfrm>
            <a:off x="1676400" y="2438400"/>
            <a:ext cx="2514600" cy="279400"/>
          </a:xfrm>
          <a:prstGeom prst="rect">
            <a:avLst/>
          </a:prstGeom>
          <a:noFill/>
          <a:ln w="9525">
            <a:noFill/>
            <a:miter lim="800000"/>
            <a:headEnd/>
            <a:tailEnd/>
          </a:ln>
          <a:effectLst/>
        </p:spPr>
      </p:pic>
      <p:sp>
        <p:nvSpPr>
          <p:cNvPr id="11" name="TextBox 10"/>
          <p:cNvSpPr txBox="1"/>
          <p:nvPr/>
        </p:nvSpPr>
        <p:spPr>
          <a:xfrm>
            <a:off x="762000" y="3581400"/>
            <a:ext cx="7772400" cy="830997"/>
          </a:xfrm>
          <a:prstGeom prst="rect">
            <a:avLst/>
          </a:prstGeom>
          <a:noFill/>
        </p:spPr>
        <p:txBody>
          <a:bodyPr wrap="square" rtlCol="0">
            <a:spAutoFit/>
          </a:bodyPr>
          <a:lstStyle/>
          <a:p>
            <a:r>
              <a:rPr lang="en-US" sz="2400" dirty="0"/>
              <a:t>error function </a:t>
            </a:r>
            <a:r>
              <a:rPr lang="en-US" sz="2400" i="1" dirty="0"/>
              <a:t>defined for each </a:t>
            </a:r>
            <a:r>
              <a:rPr lang="en-US" sz="2400" dirty="0"/>
              <a:t>individual training example d as follows</a:t>
            </a:r>
          </a:p>
        </p:txBody>
      </p:sp>
      <p:pic>
        <p:nvPicPr>
          <p:cNvPr id="86021" name="Picture 5"/>
          <p:cNvPicPr>
            <a:picLocks noChangeAspect="1" noChangeArrowheads="1"/>
          </p:cNvPicPr>
          <p:nvPr/>
        </p:nvPicPr>
        <p:blipFill>
          <a:blip r:embed="rId4"/>
          <a:srcRect/>
          <a:stretch>
            <a:fillRect/>
          </a:stretch>
        </p:blipFill>
        <p:spPr bwMode="auto">
          <a:xfrm>
            <a:off x="1981200" y="4695825"/>
            <a:ext cx="3124200" cy="7143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stochastic gradient descent</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43</a:t>
            </a:fld>
            <a:endParaRPr lang="en-IN" dirty="0"/>
          </a:p>
        </p:txBody>
      </p:sp>
      <p:sp>
        <p:nvSpPr>
          <p:cNvPr id="6" name="Content Placeholder 5"/>
          <p:cNvSpPr>
            <a:spLocks noGrp="1"/>
          </p:cNvSpPr>
          <p:nvPr>
            <p:ph sz="quarter" idx="1"/>
          </p:nvPr>
        </p:nvSpPr>
        <p:spPr/>
        <p:txBody>
          <a:bodyPr>
            <a:normAutofit/>
          </a:bodyPr>
          <a:lstStyle/>
          <a:p>
            <a:r>
              <a:rPr lang="en-IN" sz="2400" dirty="0"/>
              <a:t> The key differences between standard gradient descent and stochastic gradient descent are:</a:t>
            </a:r>
          </a:p>
          <a:p>
            <a:endParaRPr lang="en-IN" sz="2400" dirty="0"/>
          </a:p>
          <a:p>
            <a:endParaRPr lang="en-IN" sz="2400" dirty="0"/>
          </a:p>
          <a:p>
            <a:endParaRPr lang="en-IN" sz="2400" dirty="0"/>
          </a:p>
          <a:p>
            <a:endParaRPr lang="en-US" sz="2400" dirty="0"/>
          </a:p>
          <a:p>
            <a:pPr algn="just"/>
            <a:endParaRPr lang="en-IN" sz="2400" dirty="0"/>
          </a:p>
          <a:p>
            <a:pPr algn="just"/>
            <a:r>
              <a:rPr lang="en-IN" sz="2400" dirty="0"/>
              <a:t>The training rule           is known as the delta rule, or sometimes the LMS (least-mean-square) rule, </a:t>
            </a:r>
            <a:r>
              <a:rPr lang="en-IN" sz="2400" dirty="0" err="1"/>
              <a:t>Adaline</a:t>
            </a:r>
            <a:r>
              <a:rPr lang="en-IN" sz="2400" dirty="0"/>
              <a:t> rule, or </a:t>
            </a:r>
            <a:r>
              <a:rPr lang="en-IN" sz="2400" dirty="0" err="1"/>
              <a:t>Widrow</a:t>
            </a:r>
            <a:r>
              <a:rPr lang="en-IN" sz="2400" dirty="0"/>
              <a:t>-Hoff rule (after its inventors). </a:t>
            </a:r>
          </a:p>
        </p:txBody>
      </p:sp>
      <p:graphicFrame>
        <p:nvGraphicFramePr>
          <p:cNvPr id="7" name="Table 6"/>
          <p:cNvGraphicFramePr>
            <a:graphicFrameLocks noGrp="1"/>
          </p:cNvGraphicFramePr>
          <p:nvPr/>
        </p:nvGraphicFramePr>
        <p:xfrm>
          <a:off x="1066800" y="2362201"/>
          <a:ext cx="7467600" cy="2133599"/>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10957">
                <a:tc>
                  <a:txBody>
                    <a:bodyPr/>
                    <a:lstStyle/>
                    <a:p>
                      <a:pPr algn="ctr"/>
                      <a:r>
                        <a:rPr lang="en-IN" dirty="0"/>
                        <a:t>Standard gradient descent</a:t>
                      </a:r>
                    </a:p>
                  </a:txBody>
                  <a:tcPr/>
                </a:tc>
                <a:tc>
                  <a:txBody>
                    <a:bodyPr/>
                    <a:lstStyle/>
                    <a:p>
                      <a:pPr algn="ctr"/>
                      <a:r>
                        <a:rPr lang="en-IN" dirty="0"/>
                        <a:t>Stochastic gradient descent </a:t>
                      </a:r>
                    </a:p>
                  </a:txBody>
                  <a:tcPr/>
                </a:tc>
                <a:extLst>
                  <a:ext uri="{0D108BD9-81ED-4DB2-BD59-A6C34878D82A}">
                    <a16:rowId xmlns:a16="http://schemas.microsoft.com/office/drawing/2014/main" val="10000"/>
                  </a:ext>
                </a:extLst>
              </a:tr>
              <a:tr h="709323">
                <a:tc>
                  <a:txBody>
                    <a:bodyPr/>
                    <a:lstStyle/>
                    <a:p>
                      <a:pPr algn="l"/>
                      <a:r>
                        <a:rPr lang="en-IN" dirty="0"/>
                        <a:t>1.Weights are updated upon examining all training example. </a:t>
                      </a:r>
                    </a:p>
                  </a:txBody>
                  <a:tcPr/>
                </a:tc>
                <a:tc>
                  <a:txBody>
                    <a:bodyPr/>
                    <a:lstStyle/>
                    <a:p>
                      <a:pPr algn="l"/>
                      <a:r>
                        <a:rPr lang="en-IN" dirty="0"/>
                        <a:t>1.Weights are updated upon examining each training example. </a:t>
                      </a:r>
                    </a:p>
                  </a:txBody>
                  <a:tcPr/>
                </a:tc>
                <a:extLst>
                  <a:ext uri="{0D108BD9-81ED-4DB2-BD59-A6C34878D82A}">
                    <a16:rowId xmlns:a16="http://schemas.microsoft.com/office/drawing/2014/main" val="10001"/>
                  </a:ext>
                </a:extLst>
              </a:tr>
              <a:tr h="1013319">
                <a:tc>
                  <a:txBody>
                    <a:bodyPr/>
                    <a:lstStyle/>
                    <a:p>
                      <a:pPr algn="l"/>
                      <a:r>
                        <a:rPr lang="en-IN" dirty="0"/>
                        <a:t>2. Standard gradient descent requires more computation per weight update step. </a:t>
                      </a:r>
                    </a:p>
                  </a:txBody>
                  <a:tcPr/>
                </a:tc>
                <a:tc>
                  <a:txBody>
                    <a:bodyPr/>
                    <a:lstStyle/>
                    <a:p>
                      <a:pPr algn="l"/>
                      <a:r>
                        <a:rPr lang="en-IN" dirty="0"/>
                        <a:t>2. Stochastic gradient descent requires less computation per weight update step. </a:t>
                      </a:r>
                    </a:p>
                  </a:txBody>
                  <a:tcPr/>
                </a:tc>
                <a:extLst>
                  <a:ext uri="{0D108BD9-81ED-4DB2-BD59-A6C34878D82A}">
                    <a16:rowId xmlns:a16="http://schemas.microsoft.com/office/drawing/2014/main" val="10002"/>
                  </a:ext>
                </a:extLst>
              </a:tr>
            </a:tbl>
          </a:graphicData>
        </a:graphic>
      </p:graphicFrame>
      <p:pic>
        <p:nvPicPr>
          <p:cNvPr id="8" name="Picture 5"/>
          <p:cNvPicPr>
            <a:picLocks noChangeAspect="1" noChangeArrowheads="1"/>
          </p:cNvPicPr>
          <p:nvPr/>
        </p:nvPicPr>
        <p:blipFill>
          <a:blip r:embed="rId2" cstate="print"/>
          <a:srcRect/>
          <a:stretch>
            <a:fillRect/>
          </a:stretch>
        </p:blipFill>
        <p:spPr bwMode="auto">
          <a:xfrm>
            <a:off x="3237271" y="4746625"/>
            <a:ext cx="1563329" cy="358775"/>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Remarks</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44</a:t>
            </a:fld>
            <a:endParaRPr lang="en-IN" dirty="0"/>
          </a:p>
        </p:txBody>
      </p:sp>
      <p:sp>
        <p:nvSpPr>
          <p:cNvPr id="6" name="Content Placeholder 5"/>
          <p:cNvSpPr>
            <a:spLocks noGrp="1"/>
          </p:cNvSpPr>
          <p:nvPr>
            <p:ph sz="quarter" idx="1"/>
          </p:nvPr>
        </p:nvSpPr>
        <p:spPr/>
        <p:txBody>
          <a:bodyPr>
            <a:normAutofit fontScale="77500" lnSpcReduction="20000"/>
          </a:bodyPr>
          <a:lstStyle/>
          <a:p>
            <a:r>
              <a:rPr lang="en-US" b="1" i="1" dirty="0" err="1"/>
              <a:t>Perceptron</a:t>
            </a:r>
            <a:r>
              <a:rPr lang="en-US" b="1" i="1" dirty="0"/>
              <a:t> training rule 	</a:t>
            </a:r>
            <a:endParaRPr lang="en-US" dirty="0"/>
          </a:p>
          <a:p>
            <a:r>
              <a:rPr lang="en-US" dirty="0"/>
              <a:t>1.Updates weights based on the error in the </a:t>
            </a:r>
            <a:r>
              <a:rPr lang="en-US" dirty="0" err="1"/>
              <a:t>thresholded</a:t>
            </a:r>
            <a:r>
              <a:rPr lang="en-US" dirty="0"/>
              <a:t> </a:t>
            </a:r>
            <a:r>
              <a:rPr lang="en-US" dirty="0" err="1"/>
              <a:t>perceptron</a:t>
            </a:r>
            <a:r>
              <a:rPr lang="en-US" dirty="0"/>
              <a:t> output </a:t>
            </a:r>
          </a:p>
          <a:p>
            <a:r>
              <a:rPr lang="en-US" dirty="0"/>
              <a:t>2.converges after a finite number of iterations to a hypothesis that perfectly classifies the training data, provided the training examples are linearly separable. 	</a:t>
            </a:r>
          </a:p>
          <a:p>
            <a:pPr>
              <a:buNone/>
            </a:pPr>
            <a:r>
              <a:rPr lang="en-US" dirty="0"/>
              <a:t>	</a:t>
            </a:r>
          </a:p>
          <a:p>
            <a:r>
              <a:rPr lang="en-US" b="1" i="1" dirty="0"/>
              <a:t>Delta rule</a:t>
            </a:r>
          </a:p>
          <a:p>
            <a:r>
              <a:rPr lang="en-US" dirty="0"/>
              <a:t>1. Updates weights based on the error in the un-</a:t>
            </a:r>
            <a:r>
              <a:rPr lang="en-US" dirty="0" err="1"/>
              <a:t>thresholded</a:t>
            </a:r>
            <a:r>
              <a:rPr lang="en-US" dirty="0"/>
              <a:t> linear combination of inputs </a:t>
            </a:r>
          </a:p>
          <a:p>
            <a:r>
              <a:rPr lang="en-US" dirty="0"/>
              <a:t>2. converges only asymptotically toward the minimum error hypothesis, possibly requiring unbounded time, but converges regardless of whether the training data are linearly separable. </a:t>
            </a:r>
          </a:p>
          <a:p>
            <a:pPr>
              <a:buNone/>
            </a:pPr>
            <a:r>
              <a:rPr lang="en-US" dirty="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3. Multilayer Networks</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45</a:t>
            </a:fld>
            <a:endParaRPr lang="en-IN" dirty="0"/>
          </a:p>
        </p:txBody>
      </p:sp>
      <p:sp>
        <p:nvSpPr>
          <p:cNvPr id="6" name="Content Placeholder 5"/>
          <p:cNvSpPr>
            <a:spLocks noGrp="1"/>
          </p:cNvSpPr>
          <p:nvPr>
            <p:ph sz="quarter" idx="1"/>
          </p:nvPr>
        </p:nvSpPr>
        <p:spPr>
          <a:xfrm>
            <a:off x="457200" y="1676400"/>
            <a:ext cx="8153400" cy="4495800"/>
          </a:xfrm>
        </p:spPr>
        <p:txBody>
          <a:bodyPr>
            <a:normAutofit/>
          </a:bodyPr>
          <a:lstStyle/>
          <a:p>
            <a:pPr algn="just"/>
            <a:r>
              <a:rPr lang="en-IN" sz="2400" dirty="0"/>
              <a:t>The kind of multilayer networks learned by the </a:t>
            </a:r>
            <a:r>
              <a:rPr lang="en-IN" sz="2400" b="1" dirty="0"/>
              <a:t>BACKPROPACATION </a:t>
            </a:r>
            <a:r>
              <a:rPr lang="en-IN" sz="2400" dirty="0"/>
              <a:t>algorithm are capable of expressing a rich variety of nonlinear decision surfaces.</a:t>
            </a:r>
          </a:p>
          <a:p>
            <a:pPr algn="just"/>
            <a:endParaRPr lang="en-IN" sz="2400" dirty="0"/>
          </a:p>
          <a:p>
            <a:pPr algn="just"/>
            <a:r>
              <a:rPr lang="en-IN" sz="2400" dirty="0"/>
              <a:t>It is possible for the multilayer network to represent highly nonlinear decision surfaces that are much more expressive than the linear decision surfaces.</a:t>
            </a:r>
          </a:p>
          <a:p>
            <a:pPr algn="just"/>
            <a:endParaRPr lang="en-IN" sz="2400" dirty="0"/>
          </a:p>
          <a:p>
            <a:pPr algn="just"/>
            <a:r>
              <a:rPr lang="en-IN" sz="2400" dirty="0"/>
              <a:t>For example, in figure 3.0. the speech recognition task involves distinguishing among 10 possible vowels, all spoken in the context of "h-d" (i.e., “hid”, “had”, “head”, “hood”, etc.).</a:t>
            </a:r>
          </a:p>
          <a:p>
            <a:pPr algn="just"/>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3. Multilayer Networks        </a:t>
            </a:r>
            <a:r>
              <a:rPr lang="en-IN" sz="24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46</a:t>
            </a:fld>
            <a:endParaRPr lang="en-IN" dirty="0"/>
          </a:p>
        </p:txBody>
      </p:sp>
      <p:sp>
        <p:nvSpPr>
          <p:cNvPr id="8" name="Content Placeholder 7"/>
          <p:cNvSpPr>
            <a:spLocks noGrp="1"/>
          </p:cNvSpPr>
          <p:nvPr>
            <p:ph sz="quarter" idx="1"/>
          </p:nvPr>
        </p:nvSpPr>
        <p:spPr>
          <a:xfrm>
            <a:off x="612648" y="1600200"/>
            <a:ext cx="8153400" cy="4648200"/>
          </a:xfrm>
        </p:spPr>
        <p:txBody>
          <a:bodyPr>
            <a:normAutofit/>
          </a:bodyPr>
          <a:lstStyle/>
          <a:p>
            <a:endParaRPr lang="en-US" dirty="0"/>
          </a:p>
          <a:p>
            <a:endParaRPr lang="en-US" dirty="0"/>
          </a:p>
          <a:p>
            <a:endParaRPr lang="en-US" dirty="0"/>
          </a:p>
          <a:p>
            <a:endParaRPr lang="en-US" dirty="0"/>
          </a:p>
          <a:p>
            <a:endParaRPr lang="en-US" sz="2400" dirty="0"/>
          </a:p>
          <a:p>
            <a:pPr algn="ctr">
              <a:buNone/>
            </a:pPr>
            <a:r>
              <a:rPr lang="en-US" sz="2000" dirty="0">
                <a:solidFill>
                  <a:srgbClr val="FF0000"/>
                </a:solidFill>
              </a:rPr>
              <a:t>Figure 3.0.</a:t>
            </a:r>
          </a:p>
          <a:p>
            <a:pPr algn="just"/>
            <a:r>
              <a:rPr lang="en-IN" sz="2200" dirty="0"/>
              <a:t>The network input consists of two parameters, F1 and F2, obtained from a spectral analysis of the sound. The 10 network outputs correspond to the 10 possible vowel sounds. The plot on the right illustrates the highly nonlinear decision surface.</a:t>
            </a:r>
            <a:endParaRPr lang="en-US" sz="2200" dirty="0">
              <a:solidFill>
                <a:srgbClr val="FF0000"/>
              </a:solidFill>
            </a:endParaRPr>
          </a:p>
          <a:p>
            <a:pPr algn="ctr">
              <a:buNone/>
            </a:pPr>
            <a:endParaRPr lang="en-US" sz="2800" dirty="0">
              <a:solidFill>
                <a:srgbClr val="FF0000"/>
              </a:solidFill>
            </a:endParaRPr>
          </a:p>
        </p:txBody>
      </p:sp>
      <p:pic>
        <p:nvPicPr>
          <p:cNvPr id="44034" name="Picture 2"/>
          <p:cNvPicPr>
            <a:picLocks noChangeAspect="1" noChangeArrowheads="1"/>
          </p:cNvPicPr>
          <p:nvPr/>
        </p:nvPicPr>
        <p:blipFill>
          <a:blip r:embed="rId2" cstate="print"/>
          <a:srcRect/>
          <a:stretch>
            <a:fillRect/>
          </a:stretch>
        </p:blipFill>
        <p:spPr bwMode="auto">
          <a:xfrm>
            <a:off x="609600" y="1676400"/>
            <a:ext cx="8073342" cy="2133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DE5F2-E6CD-427D-8022-ABAAF92AB9F1}" type="datetime1">
              <a:rPr lang="en-IN" smtClean="0"/>
              <a:pPr/>
              <a:t>30-06-2020</a:t>
            </a:fld>
            <a:endParaRPr lang="en-IN" dirty="0"/>
          </a:p>
        </p:txBody>
      </p:sp>
      <p:sp>
        <p:nvSpPr>
          <p:cNvPr id="3" name="Footer Placeholder 2"/>
          <p:cNvSpPr>
            <a:spLocks noGrp="1"/>
          </p:cNvSpPr>
          <p:nvPr>
            <p:ph type="ftr" sz="quarter" idx="11"/>
          </p:nvPr>
        </p:nvSpPr>
        <p:spPr/>
        <p:txBody>
          <a:bodyPr/>
          <a:lstStyle/>
          <a:p>
            <a:r>
              <a:rPr lang="en-IN"/>
              <a:t> </a:t>
            </a:r>
            <a:endParaRPr lang="en-IN" dirty="0"/>
          </a:p>
        </p:txBody>
      </p:sp>
      <p:sp>
        <p:nvSpPr>
          <p:cNvPr id="4" name="Slide Number Placeholder 3"/>
          <p:cNvSpPr>
            <a:spLocks noGrp="1"/>
          </p:cNvSpPr>
          <p:nvPr>
            <p:ph type="sldNum" sz="quarter" idx="12"/>
          </p:nvPr>
        </p:nvSpPr>
        <p:spPr/>
        <p:txBody>
          <a:bodyPr/>
          <a:lstStyle/>
          <a:p>
            <a:fld id="{BB1D7511-4B55-47DB-9B15-B6198E129F83}" type="slidenum">
              <a:rPr lang="en-IN" smtClean="0"/>
              <a:pPr/>
              <a:t>47</a:t>
            </a:fld>
            <a:endParaRPr lang="en-IN" dirty="0"/>
          </a:p>
        </p:txBody>
      </p:sp>
      <p:pic>
        <p:nvPicPr>
          <p:cNvPr id="87050" name="Picture 10"/>
          <p:cNvPicPr>
            <a:picLocks noChangeAspect="1" noChangeArrowheads="1"/>
          </p:cNvPicPr>
          <p:nvPr/>
        </p:nvPicPr>
        <p:blipFill>
          <a:blip r:embed="rId2"/>
          <a:srcRect/>
          <a:stretch>
            <a:fillRect/>
          </a:stretch>
        </p:blipFill>
        <p:spPr bwMode="auto">
          <a:xfrm>
            <a:off x="1281113" y="1814513"/>
            <a:ext cx="6581775" cy="32289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3. Multilayer Networks        </a:t>
            </a:r>
            <a:r>
              <a:rPr lang="en-IN" sz="24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48</a:t>
            </a:fld>
            <a:endParaRPr lang="en-IN" dirty="0"/>
          </a:p>
        </p:txBody>
      </p:sp>
      <p:pic>
        <p:nvPicPr>
          <p:cNvPr id="8" name="Picture 4"/>
          <p:cNvPicPr>
            <a:picLocks noGrp="1" noChangeAspect="1" noChangeArrowheads="1"/>
          </p:cNvPicPr>
          <p:nvPr>
            <p:ph sz="quarter" idx="1"/>
          </p:nvPr>
        </p:nvPicPr>
        <p:blipFill>
          <a:blip r:embed="rId2" cstate="print"/>
          <a:srcRect/>
          <a:stretch>
            <a:fillRect/>
          </a:stretch>
        </p:blipFill>
        <p:spPr>
          <a:xfrm>
            <a:off x="1066800" y="1974888"/>
            <a:ext cx="7462639" cy="2368512"/>
          </a:xfrm>
          <a:noFill/>
        </p:spPr>
      </p:pic>
      <p:sp>
        <p:nvSpPr>
          <p:cNvPr id="9" name="Rectangle 8"/>
          <p:cNvSpPr/>
          <p:nvPr/>
        </p:nvSpPr>
        <p:spPr>
          <a:xfrm>
            <a:off x="457200" y="1676400"/>
            <a:ext cx="3429000" cy="341632"/>
          </a:xfrm>
          <a:prstGeom prst="rect">
            <a:avLst/>
          </a:prstGeom>
        </p:spPr>
        <p:txBody>
          <a:bodyPr wrap="square">
            <a:spAutoFit/>
          </a:bodyPr>
          <a:lstStyle/>
          <a:p>
            <a:pPr>
              <a:lnSpc>
                <a:spcPct val="90000"/>
              </a:lnSpc>
            </a:pPr>
            <a:r>
              <a:rPr lang="en-US" altLang="ko-KR" b="1" dirty="0">
                <a:ea typeface="굴림" charset="-127"/>
              </a:rPr>
              <a:t>A Differentiable Threshold Unit: </a:t>
            </a:r>
            <a:endParaRPr lang="en-US" altLang="ko-KR" dirty="0">
              <a:ea typeface="굴림" charset="-127"/>
            </a:endParaRPr>
          </a:p>
        </p:txBody>
      </p:sp>
      <p:sp>
        <p:nvSpPr>
          <p:cNvPr id="10" name="Rectangle 9"/>
          <p:cNvSpPr/>
          <p:nvPr/>
        </p:nvSpPr>
        <p:spPr>
          <a:xfrm>
            <a:off x="457200" y="4487174"/>
            <a:ext cx="8382000" cy="1754326"/>
          </a:xfrm>
          <a:prstGeom prst="rect">
            <a:avLst/>
          </a:prstGeom>
        </p:spPr>
        <p:txBody>
          <a:bodyPr wrap="square">
            <a:spAutoFit/>
          </a:bodyPr>
          <a:lstStyle/>
          <a:p>
            <a:pPr algn="just">
              <a:lnSpc>
                <a:spcPct val="90000"/>
              </a:lnSpc>
              <a:buFont typeface="Wingdings" pitchFamily="2" charset="2"/>
              <a:buChar char="q"/>
            </a:pPr>
            <a:r>
              <a:rPr lang="en-US" altLang="ko-KR" sz="2400" dirty="0">
                <a:ea typeface="굴림" charset="-127"/>
              </a:rPr>
              <a:t> Like the </a:t>
            </a:r>
            <a:r>
              <a:rPr lang="en-US" altLang="ko-KR" sz="2400" dirty="0" err="1">
                <a:ea typeface="굴림" charset="-127"/>
              </a:rPr>
              <a:t>perceptron</a:t>
            </a:r>
            <a:r>
              <a:rPr lang="en-US" altLang="ko-KR" sz="2400" dirty="0">
                <a:ea typeface="굴림" charset="-127"/>
              </a:rPr>
              <a:t>, the sigmoid unit first computes a linear combination of its inputs, then applies a threshold to the result. In the case of sigmoid unit, however, the threshold output is a continuous function of its input. The sigmoid function </a:t>
            </a:r>
            <a:r>
              <a:rPr lang="en-US" altLang="ko-KR" sz="2400" dirty="0">
                <a:ea typeface="굴림" charset="-127"/>
                <a:sym typeface="Symbol" pitchFamily="18" charset="2"/>
              </a:rPr>
              <a:t></a:t>
            </a:r>
            <a:r>
              <a:rPr lang="en-US" altLang="ko-KR" sz="2400" dirty="0">
                <a:ea typeface="굴림" charset="-127"/>
              </a:rPr>
              <a:t>(x) is also called the </a:t>
            </a:r>
            <a:r>
              <a:rPr lang="en-US" altLang="ko-KR" sz="2400" b="1" dirty="0">
                <a:ea typeface="굴림" charset="-127"/>
              </a:rPr>
              <a:t>logistic function</a:t>
            </a:r>
            <a:r>
              <a:rPr lang="en-US" altLang="ko-KR" sz="2400" dirty="0">
                <a:ea typeface="굴림" charset="-127"/>
              </a:rPr>
              <a:t>.</a:t>
            </a:r>
            <a:endParaRPr lang="en-US" altLang="ko-KR" sz="2400" dirty="0">
              <a:ea typeface="굴림" charset="-127"/>
              <a:sym typeface="Symbol"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3. Multilayer Networks        </a:t>
            </a:r>
            <a:r>
              <a:rPr lang="en-IN" sz="24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49</a:t>
            </a:fld>
            <a:endParaRPr lang="en-IN" dirty="0"/>
          </a:p>
        </p:txBody>
      </p:sp>
      <p:sp>
        <p:nvSpPr>
          <p:cNvPr id="6" name="Content Placeholder 5"/>
          <p:cNvSpPr>
            <a:spLocks noGrp="1"/>
          </p:cNvSpPr>
          <p:nvPr>
            <p:ph sz="quarter" idx="1"/>
          </p:nvPr>
        </p:nvSpPr>
        <p:spPr/>
        <p:txBody>
          <a:bodyPr/>
          <a:lstStyle/>
          <a:p>
            <a:r>
              <a:rPr lang="en-US" altLang="ko-KR" sz="3200" dirty="0">
                <a:ea typeface="굴림" charset="-127"/>
              </a:rPr>
              <a:t>Interesting property:</a:t>
            </a:r>
            <a:endParaRPr lang="en-US" sz="3200" dirty="0"/>
          </a:p>
          <a:p>
            <a:pPr>
              <a:buNone/>
            </a:pPr>
            <a:endParaRPr lang="en-IN" dirty="0"/>
          </a:p>
        </p:txBody>
      </p:sp>
      <p:pic>
        <p:nvPicPr>
          <p:cNvPr id="7" name="Picture 5"/>
          <p:cNvPicPr>
            <a:picLocks noChangeAspect="1" noChangeArrowheads="1"/>
          </p:cNvPicPr>
          <p:nvPr/>
        </p:nvPicPr>
        <p:blipFill>
          <a:blip r:embed="rId2" cstate="print"/>
          <a:srcRect/>
          <a:stretch>
            <a:fillRect/>
          </a:stretch>
        </p:blipFill>
        <p:spPr bwMode="auto">
          <a:xfrm>
            <a:off x="2514600" y="2209800"/>
            <a:ext cx="3902177" cy="685800"/>
          </a:xfrm>
          <a:prstGeom prst="rect">
            <a:avLst/>
          </a:prstGeom>
          <a:noFill/>
          <a:ln w="9525">
            <a:noFill/>
            <a:miter lim="800000"/>
            <a:headEnd/>
            <a:tailEnd/>
          </a:ln>
        </p:spPr>
      </p:pic>
      <p:sp>
        <p:nvSpPr>
          <p:cNvPr id="8" name="Rectangle 7"/>
          <p:cNvSpPr/>
          <p:nvPr/>
        </p:nvSpPr>
        <p:spPr>
          <a:xfrm>
            <a:off x="685800" y="3122474"/>
            <a:ext cx="8077200" cy="2308324"/>
          </a:xfrm>
          <a:prstGeom prst="rect">
            <a:avLst/>
          </a:prstGeom>
        </p:spPr>
        <p:txBody>
          <a:bodyPr wrap="square">
            <a:spAutoFit/>
          </a:bodyPr>
          <a:lstStyle/>
          <a:p>
            <a:pPr>
              <a:buFont typeface="Wingdings" pitchFamily="2" charset="2"/>
              <a:buChar char="q"/>
            </a:pPr>
            <a:r>
              <a:rPr lang="en-US" altLang="ko-KR" sz="2400" dirty="0">
                <a:ea typeface="굴림" charset="-127"/>
              </a:rPr>
              <a:t> Output ranges between 0 and 1, increasing monotonically with its input.</a:t>
            </a:r>
          </a:p>
          <a:p>
            <a:endParaRPr lang="en-US" altLang="ko-KR" sz="2400" dirty="0">
              <a:ea typeface="굴림" charset="-127"/>
            </a:endParaRPr>
          </a:p>
          <a:p>
            <a:pPr>
              <a:buFont typeface="Wingdings" pitchFamily="2" charset="2"/>
              <a:buChar char="q"/>
            </a:pPr>
            <a:r>
              <a:rPr lang="en-US" altLang="ko-KR" sz="2400" dirty="0">
                <a:ea typeface="굴림" charset="-127"/>
              </a:rPr>
              <a:t>We can derive gradient decent rules to train</a:t>
            </a:r>
            <a:endParaRPr lang="en-US" altLang="ko-KR" sz="2400" dirty="0">
              <a:ea typeface="굴림" charset="-127"/>
              <a:sym typeface="Symbol" pitchFamily="18" charset="2"/>
            </a:endParaRPr>
          </a:p>
          <a:p>
            <a:r>
              <a:rPr lang="en-US" altLang="ko-KR" sz="2400" dirty="0">
                <a:ea typeface="굴림" charset="-127"/>
                <a:sym typeface="Symbol" pitchFamily="18" charset="2"/>
              </a:rPr>
              <a:t></a:t>
            </a:r>
            <a:r>
              <a:rPr lang="en-US" altLang="ko-KR" sz="2400" dirty="0">
                <a:ea typeface="굴림" charset="-127"/>
              </a:rPr>
              <a:t> One sigmoid unit</a:t>
            </a:r>
            <a:endParaRPr lang="en-US" altLang="ko-KR" sz="2400" dirty="0">
              <a:ea typeface="굴림" charset="-127"/>
              <a:sym typeface="Symbol" pitchFamily="18" charset="2"/>
            </a:endParaRPr>
          </a:p>
          <a:p>
            <a:r>
              <a:rPr lang="en-US" altLang="ko-KR" sz="2400" dirty="0">
                <a:ea typeface="굴림" charset="-127"/>
                <a:sym typeface="Symbol" pitchFamily="18" charset="2"/>
              </a:rPr>
              <a:t></a:t>
            </a:r>
            <a:r>
              <a:rPr lang="en-US" altLang="ko-KR" sz="2400" dirty="0">
                <a:ea typeface="굴림" charset="-127"/>
              </a:rPr>
              <a:t> </a:t>
            </a:r>
            <a:r>
              <a:rPr lang="en-US" altLang="ko-KR" sz="2400" i="1" dirty="0">
                <a:ea typeface="굴림" charset="-127"/>
              </a:rPr>
              <a:t>Multilayer networks</a:t>
            </a:r>
            <a:r>
              <a:rPr lang="en-US" altLang="ko-KR" sz="2400" dirty="0">
                <a:ea typeface="굴림" charset="-127"/>
              </a:rPr>
              <a:t> of sigmoid units </a:t>
            </a:r>
            <a:r>
              <a:rPr lang="en-US" altLang="ko-KR" sz="2400" dirty="0">
                <a:ea typeface="굴림" charset="-127"/>
                <a:sym typeface="Symbol" pitchFamily="18" charset="2"/>
              </a:rPr>
              <a:t></a:t>
            </a:r>
            <a:r>
              <a:rPr lang="en-US" altLang="ko-KR" sz="2400" dirty="0">
                <a:ea typeface="굴림" charset="-127"/>
              </a:rPr>
              <a:t> </a:t>
            </a:r>
            <a:r>
              <a:rPr lang="en-US" altLang="ko-KR" sz="2400" dirty="0" err="1">
                <a:ea typeface="굴림" charset="-127"/>
              </a:rPr>
              <a:t>Backpropagation</a:t>
            </a:r>
            <a:endParaRPr lang="en-US" altLang="ko-KR" sz="2400" dirty="0">
              <a:ea typeface="굴림"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153400" cy="990600"/>
          </a:xfrm>
        </p:spPr>
        <p:txBody>
          <a:bodyPr>
            <a:normAutofit fontScale="90000"/>
          </a:bodyPr>
          <a:lstStyle/>
          <a:p>
            <a:r>
              <a:rPr lang="en-IN" dirty="0">
                <a:solidFill>
                  <a:srgbClr val="FF0000"/>
                </a:solidFill>
              </a:rPr>
              <a:t>1. Artificial Neural Networks   </a:t>
            </a:r>
            <a:br>
              <a:rPr lang="en-IN" dirty="0">
                <a:solidFill>
                  <a:srgbClr val="FF0000"/>
                </a:solidFill>
              </a:rPr>
            </a:br>
            <a:r>
              <a:rPr lang="en-IN" dirty="0">
                <a:solidFill>
                  <a:srgbClr val="FF0000"/>
                </a:solidFill>
              </a:rPr>
              <a:t>                                           </a:t>
            </a:r>
            <a:r>
              <a:rPr lang="en-IN" sz="36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67E3C6D9-3C6E-4039-B868-F5CEBFBA08F0}"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a:t>
            </a:fld>
            <a:endParaRPr lang="en-IN" dirty="0"/>
          </a:p>
        </p:txBody>
      </p:sp>
      <p:sp>
        <p:nvSpPr>
          <p:cNvPr id="6" name="Content Placeholder 5"/>
          <p:cNvSpPr>
            <a:spLocks noGrp="1"/>
          </p:cNvSpPr>
          <p:nvPr>
            <p:ph sz="quarter" idx="1"/>
          </p:nvPr>
        </p:nvSpPr>
        <p:spPr>
          <a:xfrm>
            <a:off x="533400" y="1676400"/>
            <a:ext cx="8153400" cy="4495800"/>
          </a:xfrm>
        </p:spPr>
        <p:txBody>
          <a:bodyPr>
            <a:normAutofit/>
          </a:bodyPr>
          <a:lstStyle/>
          <a:p>
            <a:pPr algn="just"/>
            <a:r>
              <a:rPr lang="en-US" sz="2400" dirty="0"/>
              <a:t>The </a:t>
            </a:r>
            <a:r>
              <a:rPr lang="en-US" sz="2400" dirty="0" err="1"/>
              <a:t>Backpropagation</a:t>
            </a:r>
            <a:r>
              <a:rPr lang="en-US" sz="2400" dirty="0"/>
              <a:t> algorithm is one of the efficient ANN algorithm , which is successful in many practical problems such as:</a:t>
            </a:r>
          </a:p>
          <a:p>
            <a:pPr lvl="1" algn="just"/>
            <a:r>
              <a:rPr lang="en-US" sz="2400" dirty="0"/>
              <a:t>Learning to recognize handwritten characters</a:t>
            </a:r>
          </a:p>
          <a:p>
            <a:pPr lvl="1" algn="just"/>
            <a:r>
              <a:rPr lang="en-US" sz="2400" dirty="0"/>
              <a:t>Learning to recognize faces</a:t>
            </a:r>
          </a:p>
          <a:p>
            <a:pPr lvl="1" algn="just"/>
            <a:r>
              <a:rPr lang="en-US" sz="2400" dirty="0"/>
              <a:t>Learning to recognize spoken words</a:t>
            </a:r>
          </a:p>
          <a:p>
            <a:pPr lvl="1" algn="just">
              <a:buNone/>
            </a:pPr>
            <a:endParaRPr lang="en-US" sz="2400" dirty="0"/>
          </a:p>
          <a:p>
            <a:pPr algn="just"/>
            <a:r>
              <a:rPr lang="en-US" sz="2400" dirty="0"/>
              <a:t>The </a:t>
            </a:r>
            <a:r>
              <a:rPr lang="en-US" sz="2400" dirty="0" err="1"/>
              <a:t>Backpropagation</a:t>
            </a:r>
            <a:r>
              <a:rPr lang="en-US" sz="2400" dirty="0"/>
              <a:t> algorithm use gradient descent to tune network parameters to best fit a training set of input-output pairs.</a:t>
            </a:r>
          </a:p>
          <a:p>
            <a:endParaRPr lang="en-US" dirty="0"/>
          </a:p>
          <a:p>
            <a:pPr lvl="1">
              <a:buNone/>
            </a:pPr>
            <a:endParaRPr lang="en-US" dirty="0"/>
          </a:p>
          <a:p>
            <a:pPr lvl="1">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DE5F2-E6CD-427D-8022-ABAAF92AB9F1}" type="datetime1">
              <a:rPr lang="en-IN" smtClean="0"/>
              <a:pPr/>
              <a:t>30-06-2020</a:t>
            </a:fld>
            <a:endParaRPr lang="en-IN" dirty="0"/>
          </a:p>
        </p:txBody>
      </p:sp>
      <p:sp>
        <p:nvSpPr>
          <p:cNvPr id="3" name="Footer Placeholder 2"/>
          <p:cNvSpPr>
            <a:spLocks noGrp="1"/>
          </p:cNvSpPr>
          <p:nvPr>
            <p:ph type="ftr" sz="quarter" idx="11"/>
          </p:nvPr>
        </p:nvSpPr>
        <p:spPr/>
        <p:txBody>
          <a:bodyPr/>
          <a:lstStyle/>
          <a:p>
            <a:r>
              <a:rPr lang="en-IN"/>
              <a:t> </a:t>
            </a:r>
            <a:endParaRPr lang="en-IN" dirty="0"/>
          </a:p>
        </p:txBody>
      </p:sp>
      <p:sp>
        <p:nvSpPr>
          <p:cNvPr id="4" name="Slide Number Placeholder 3"/>
          <p:cNvSpPr>
            <a:spLocks noGrp="1"/>
          </p:cNvSpPr>
          <p:nvPr>
            <p:ph type="sldNum" sz="quarter" idx="12"/>
          </p:nvPr>
        </p:nvSpPr>
        <p:spPr/>
        <p:txBody>
          <a:bodyPr/>
          <a:lstStyle/>
          <a:p>
            <a:fld id="{BB1D7511-4B55-47DB-9B15-B6198E129F83}" type="slidenum">
              <a:rPr lang="en-IN" smtClean="0"/>
              <a:pPr/>
              <a:t>50</a:t>
            </a:fld>
            <a:endParaRPr lang="en-IN" dirty="0"/>
          </a:p>
        </p:txBody>
      </p:sp>
      <p:pic>
        <p:nvPicPr>
          <p:cNvPr id="88069" name="Picture 5"/>
          <p:cNvPicPr>
            <a:picLocks noChangeAspect="1" noChangeArrowheads="1"/>
          </p:cNvPicPr>
          <p:nvPr/>
        </p:nvPicPr>
        <p:blipFill>
          <a:blip r:embed="rId2"/>
          <a:srcRect/>
          <a:stretch>
            <a:fillRect/>
          </a:stretch>
        </p:blipFill>
        <p:spPr bwMode="auto">
          <a:xfrm>
            <a:off x="1066800" y="1066800"/>
            <a:ext cx="7239000" cy="4495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3. Multilayer Networks        </a:t>
            </a:r>
            <a:r>
              <a:rPr lang="en-IN" sz="24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51</a:t>
            </a:fld>
            <a:endParaRPr lang="en-IN" dirty="0"/>
          </a:p>
        </p:txBody>
      </p:sp>
      <p:sp>
        <p:nvSpPr>
          <p:cNvPr id="6" name="Content Placeholder 5"/>
          <p:cNvSpPr>
            <a:spLocks noGrp="1"/>
          </p:cNvSpPr>
          <p:nvPr>
            <p:ph sz="quarter" idx="1"/>
          </p:nvPr>
        </p:nvSpPr>
        <p:spPr>
          <a:xfrm>
            <a:off x="612648" y="1371600"/>
            <a:ext cx="8153400" cy="5334000"/>
          </a:xfrm>
        </p:spPr>
        <p:txBody>
          <a:bodyPr>
            <a:normAutofit lnSpcReduction="10000"/>
          </a:bodyPr>
          <a:lstStyle/>
          <a:p>
            <a:r>
              <a:rPr lang="en-US" sz="2800" b="1" dirty="0"/>
              <a:t>The </a:t>
            </a:r>
            <a:r>
              <a:rPr lang="en-US" sz="2800" b="1" dirty="0" err="1"/>
              <a:t>Backpropagation</a:t>
            </a:r>
            <a:r>
              <a:rPr lang="en-US" sz="2800" b="1" dirty="0"/>
              <a:t> (BP)Algorithm</a:t>
            </a:r>
            <a:r>
              <a:rPr lang="en-US" sz="2800" dirty="0"/>
              <a:t> :</a:t>
            </a:r>
          </a:p>
          <a:p>
            <a:pPr algn="just"/>
            <a:r>
              <a:rPr lang="en-US" altLang="ko-KR" sz="2400" dirty="0">
                <a:latin typeface="Times New Roman" pitchFamily="18" charset="0"/>
                <a:ea typeface="굴림" charset="-127"/>
                <a:cs typeface="Times New Roman" pitchFamily="18" charset="0"/>
              </a:rPr>
              <a:t>The BP algorithm learns the weights for a multilayer network, given a network with a fixed set of units and interconnections. It employs a </a:t>
            </a:r>
            <a:r>
              <a:rPr lang="en-US" altLang="ko-KR" sz="2400" b="1" dirty="0">
                <a:latin typeface="Times New Roman" pitchFamily="18" charset="0"/>
                <a:ea typeface="굴림" charset="-127"/>
                <a:cs typeface="Times New Roman" pitchFamily="18" charset="0"/>
              </a:rPr>
              <a:t>gradient descent</a:t>
            </a:r>
            <a:r>
              <a:rPr lang="en-US" altLang="ko-KR" sz="2400" dirty="0">
                <a:latin typeface="Times New Roman" pitchFamily="18" charset="0"/>
                <a:ea typeface="굴림" charset="-127"/>
                <a:cs typeface="Times New Roman" pitchFamily="18" charset="0"/>
              </a:rPr>
              <a:t> to attempt to minimize the squared error between the network output values and the target values for these outputs.</a:t>
            </a:r>
          </a:p>
          <a:p>
            <a:pPr algn="just"/>
            <a:r>
              <a:rPr lang="en-US" altLang="ko-KR" sz="2400" dirty="0">
                <a:latin typeface="Times New Roman" pitchFamily="18" charset="0"/>
                <a:ea typeface="굴림" charset="-127"/>
                <a:cs typeface="Times New Roman" pitchFamily="18" charset="0"/>
              </a:rPr>
              <a:t>Considering networks with multiple output units rather than single units, redefine </a:t>
            </a:r>
            <a:r>
              <a:rPr lang="en-US" altLang="ko-KR" sz="2400" b="1" i="1" dirty="0">
                <a:latin typeface="Times New Roman" pitchFamily="18" charset="0"/>
                <a:ea typeface="굴림" charset="-127"/>
                <a:cs typeface="Times New Roman" pitchFamily="18" charset="0"/>
              </a:rPr>
              <a:t>E</a:t>
            </a:r>
            <a:r>
              <a:rPr lang="en-US" altLang="ko-KR" sz="2400" dirty="0">
                <a:latin typeface="Times New Roman" pitchFamily="18" charset="0"/>
                <a:ea typeface="굴림" charset="-127"/>
                <a:cs typeface="Times New Roman" pitchFamily="18" charset="0"/>
              </a:rPr>
              <a:t> to sum the errors over all of the network output units</a:t>
            </a:r>
          </a:p>
          <a:p>
            <a:pPr algn="just"/>
            <a:r>
              <a:rPr lang="en-US" altLang="ko-KR" sz="2400" b="1" i="1" dirty="0">
                <a:latin typeface="Times New Roman" pitchFamily="18" charset="0"/>
                <a:ea typeface="굴림" charset="-127"/>
                <a:cs typeface="Times New Roman" pitchFamily="18" charset="0"/>
              </a:rPr>
              <a:t>E (   )                    ((</a:t>
            </a:r>
            <a:r>
              <a:rPr lang="en-US" altLang="ko-KR" sz="2400" b="1" i="1" dirty="0" err="1">
                <a:latin typeface="Times New Roman" pitchFamily="18" charset="0"/>
                <a:ea typeface="굴림" charset="-127"/>
                <a:cs typeface="Times New Roman" pitchFamily="18" charset="0"/>
              </a:rPr>
              <a:t>t</a:t>
            </a:r>
            <a:r>
              <a:rPr lang="en-US" altLang="ko-KR" sz="2400" b="1" i="1" baseline="-25000" dirty="0" err="1">
                <a:latin typeface="Times New Roman" pitchFamily="18" charset="0"/>
                <a:ea typeface="굴림" charset="-127"/>
                <a:cs typeface="Times New Roman" pitchFamily="18" charset="0"/>
              </a:rPr>
              <a:t>kd</a:t>
            </a:r>
            <a:r>
              <a:rPr lang="en-US" altLang="ko-KR" sz="2400" b="1" i="1" dirty="0">
                <a:latin typeface="Times New Roman" pitchFamily="18" charset="0"/>
                <a:ea typeface="굴림" charset="-127"/>
                <a:cs typeface="Times New Roman" pitchFamily="18" charset="0"/>
              </a:rPr>
              <a:t> – </a:t>
            </a:r>
            <a:r>
              <a:rPr lang="en-US" altLang="ko-KR" sz="2400" b="1" i="1" dirty="0" err="1">
                <a:latin typeface="Times New Roman" pitchFamily="18" charset="0"/>
                <a:ea typeface="굴림" charset="-127"/>
                <a:cs typeface="Times New Roman" pitchFamily="18" charset="0"/>
              </a:rPr>
              <a:t>o</a:t>
            </a:r>
            <a:r>
              <a:rPr lang="en-US" altLang="ko-KR" sz="2400" b="1" i="1" baseline="-25000" dirty="0" err="1">
                <a:latin typeface="Times New Roman" pitchFamily="18" charset="0"/>
                <a:ea typeface="굴림" charset="-127"/>
                <a:cs typeface="Times New Roman" pitchFamily="18" charset="0"/>
              </a:rPr>
              <a:t>kd</a:t>
            </a:r>
            <a:r>
              <a:rPr lang="en-US" altLang="ko-KR" sz="2400" b="1" i="1" dirty="0">
                <a:latin typeface="Times New Roman" pitchFamily="18" charset="0"/>
                <a:ea typeface="굴림" charset="-127"/>
                <a:cs typeface="Times New Roman" pitchFamily="18" charset="0"/>
              </a:rPr>
              <a:t>)</a:t>
            </a:r>
            <a:r>
              <a:rPr lang="en-US" altLang="ko-KR" sz="2400" b="1" i="1" baseline="30000" dirty="0">
                <a:latin typeface="Times New Roman" pitchFamily="18" charset="0"/>
                <a:ea typeface="굴림" charset="-127"/>
                <a:cs typeface="Times New Roman" pitchFamily="18" charset="0"/>
              </a:rPr>
              <a:t>2</a:t>
            </a:r>
          </a:p>
          <a:p>
            <a:pPr algn="just"/>
            <a:endParaRPr lang="en-IN" altLang="ko-KR" sz="2400" dirty="0">
              <a:latin typeface="Times New Roman" pitchFamily="18" charset="0"/>
              <a:ea typeface="굴림" charset="-127"/>
              <a:cs typeface="Times New Roman" pitchFamily="18" charset="0"/>
            </a:endParaRPr>
          </a:p>
          <a:p>
            <a:pPr algn="just"/>
            <a:r>
              <a:rPr lang="en-IN" altLang="ko-KR" sz="2400" dirty="0">
                <a:latin typeface="Times New Roman" pitchFamily="18" charset="0"/>
                <a:ea typeface="굴림" charset="-127"/>
                <a:cs typeface="Times New Roman" pitchFamily="18" charset="0"/>
              </a:rPr>
              <a:t>where</a:t>
            </a:r>
            <a:r>
              <a:rPr lang="en-IN" altLang="ko-KR" sz="2400" b="1" i="1" dirty="0">
                <a:latin typeface="Times New Roman" pitchFamily="18" charset="0"/>
                <a:ea typeface="굴림" charset="-127"/>
                <a:cs typeface="Times New Roman" pitchFamily="18" charset="0"/>
              </a:rPr>
              <a:t> outputs </a:t>
            </a:r>
            <a:r>
              <a:rPr lang="en-IN" altLang="ko-KR" sz="2400" dirty="0">
                <a:latin typeface="Times New Roman" pitchFamily="18" charset="0"/>
                <a:ea typeface="굴림" charset="-127"/>
                <a:cs typeface="Times New Roman" pitchFamily="18" charset="0"/>
              </a:rPr>
              <a:t>is the set of output units in the network,</a:t>
            </a:r>
          </a:p>
          <a:p>
            <a:pPr algn="just"/>
            <a:r>
              <a:rPr lang="en-IN" altLang="ko-KR" sz="2400" b="1" i="1" dirty="0" err="1">
                <a:latin typeface="Times New Roman" pitchFamily="18" charset="0"/>
                <a:ea typeface="굴림" charset="-127"/>
                <a:cs typeface="Times New Roman" pitchFamily="18" charset="0"/>
              </a:rPr>
              <a:t>T</a:t>
            </a:r>
            <a:r>
              <a:rPr lang="en-IN" altLang="ko-KR" sz="2400" b="1" i="1" baseline="-25000" dirty="0" err="1">
                <a:latin typeface="Times New Roman" pitchFamily="18" charset="0"/>
                <a:ea typeface="굴림" charset="-127"/>
                <a:cs typeface="Times New Roman" pitchFamily="18" charset="0"/>
              </a:rPr>
              <a:t>kd</a:t>
            </a:r>
            <a:r>
              <a:rPr lang="en-IN" altLang="ko-KR" sz="2400" b="1" i="1" dirty="0">
                <a:latin typeface="Times New Roman" pitchFamily="18" charset="0"/>
                <a:ea typeface="굴림" charset="-127"/>
                <a:cs typeface="Times New Roman" pitchFamily="18" charset="0"/>
              </a:rPr>
              <a:t> and </a:t>
            </a:r>
            <a:r>
              <a:rPr lang="en-IN" altLang="ko-KR" sz="2400" b="1" i="1" dirty="0" err="1">
                <a:latin typeface="Times New Roman" pitchFamily="18" charset="0"/>
                <a:ea typeface="굴림" charset="-127"/>
                <a:cs typeface="Times New Roman" pitchFamily="18" charset="0"/>
              </a:rPr>
              <a:t>o</a:t>
            </a:r>
            <a:r>
              <a:rPr lang="en-IN" altLang="ko-KR" sz="2400" b="1" i="1" baseline="-25000" dirty="0" err="1">
                <a:latin typeface="Times New Roman" pitchFamily="18" charset="0"/>
                <a:ea typeface="굴림" charset="-127"/>
                <a:cs typeface="Times New Roman" pitchFamily="18" charset="0"/>
              </a:rPr>
              <a:t>kd</a:t>
            </a:r>
            <a:r>
              <a:rPr lang="en-IN" altLang="ko-KR" sz="2400" b="1" i="1" dirty="0">
                <a:latin typeface="Times New Roman" pitchFamily="18" charset="0"/>
                <a:ea typeface="굴림" charset="-127"/>
                <a:cs typeface="Times New Roman" pitchFamily="18" charset="0"/>
              </a:rPr>
              <a:t> </a:t>
            </a:r>
            <a:r>
              <a:rPr lang="en-IN" altLang="ko-KR" sz="2400" dirty="0">
                <a:latin typeface="Times New Roman" pitchFamily="18" charset="0"/>
                <a:ea typeface="굴림" charset="-127"/>
                <a:cs typeface="Times New Roman" pitchFamily="18" charset="0"/>
              </a:rPr>
              <a:t>are</a:t>
            </a:r>
            <a:r>
              <a:rPr lang="en-IN" altLang="ko-KR" sz="2400" b="1" i="1" dirty="0">
                <a:latin typeface="Times New Roman" pitchFamily="18" charset="0"/>
                <a:ea typeface="굴림" charset="-127"/>
                <a:cs typeface="Times New Roman" pitchFamily="18" charset="0"/>
              </a:rPr>
              <a:t> </a:t>
            </a:r>
            <a:r>
              <a:rPr lang="en-IN" altLang="ko-KR" sz="2400" dirty="0">
                <a:latin typeface="Times New Roman" pitchFamily="18" charset="0"/>
                <a:ea typeface="굴림" charset="-127"/>
                <a:cs typeface="Times New Roman" pitchFamily="18" charset="0"/>
              </a:rPr>
              <a:t>the target and output values associated with </a:t>
            </a:r>
            <a:r>
              <a:rPr lang="en-IN" altLang="ko-KR" sz="2400" dirty="0" err="1">
                <a:latin typeface="Times New Roman" pitchFamily="18" charset="0"/>
                <a:ea typeface="굴림" charset="-127"/>
                <a:cs typeface="Times New Roman" pitchFamily="18" charset="0"/>
              </a:rPr>
              <a:t>kth</a:t>
            </a:r>
            <a:r>
              <a:rPr lang="en-IN" altLang="ko-KR" sz="2400" dirty="0">
                <a:latin typeface="Times New Roman" pitchFamily="18" charset="0"/>
                <a:ea typeface="굴림" charset="-127"/>
                <a:cs typeface="Times New Roman" pitchFamily="18" charset="0"/>
              </a:rPr>
              <a:t> output unit and training example </a:t>
            </a:r>
            <a:r>
              <a:rPr lang="en-IN" altLang="ko-KR" sz="2400" i="1" dirty="0">
                <a:latin typeface="Times New Roman" pitchFamily="18" charset="0"/>
                <a:ea typeface="굴림" charset="-127"/>
                <a:cs typeface="Times New Roman" pitchFamily="18" charset="0"/>
              </a:rPr>
              <a:t>d</a:t>
            </a:r>
            <a:r>
              <a:rPr lang="en-IN" altLang="ko-KR" sz="2400" dirty="0">
                <a:latin typeface="Times New Roman" pitchFamily="18" charset="0"/>
                <a:ea typeface="굴림" charset="-127"/>
                <a:cs typeface="Times New Roman" pitchFamily="18" charset="0"/>
              </a:rPr>
              <a:t>.</a:t>
            </a:r>
            <a:endParaRPr lang="en-US" altLang="ko-KR" sz="2400" b="1" i="1" dirty="0">
              <a:latin typeface="Times New Roman" pitchFamily="18" charset="0"/>
              <a:ea typeface="굴림" charset="-127"/>
              <a:cs typeface="Times New Roman" pitchFamily="18" charset="0"/>
            </a:endParaRPr>
          </a:p>
        </p:txBody>
      </p:sp>
      <p:graphicFrame>
        <p:nvGraphicFramePr>
          <p:cNvPr id="8" name="Object 7"/>
          <p:cNvGraphicFramePr>
            <a:graphicFrameLocks noChangeAspect="1"/>
          </p:cNvGraphicFramePr>
          <p:nvPr/>
        </p:nvGraphicFramePr>
        <p:xfrm>
          <a:off x="1219200" y="4724400"/>
          <a:ext cx="457200" cy="381000"/>
        </p:xfrm>
        <a:graphic>
          <a:graphicData uri="http://schemas.openxmlformats.org/presentationml/2006/ole">
            <mc:AlternateContent xmlns:mc="http://schemas.openxmlformats.org/markup-compatibility/2006">
              <mc:Choice xmlns:v="urn:schemas-microsoft-com:vml" Requires="v">
                <p:oleObj spid="_x0000_s46085" name="Equation" r:id="rId3" imgW="164880" imgH="139680" progId="Equation.3">
                  <p:embed/>
                </p:oleObj>
              </mc:Choice>
              <mc:Fallback>
                <p:oleObj name="Equation" r:id="rId3" imgW="164880" imgH="1396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244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676400" y="4724400"/>
          <a:ext cx="1676400" cy="609600"/>
        </p:xfrm>
        <a:graphic>
          <a:graphicData uri="http://schemas.openxmlformats.org/presentationml/2006/ole">
            <mc:AlternateContent xmlns:mc="http://schemas.openxmlformats.org/markup-compatibility/2006">
              <mc:Choice xmlns:v="urn:schemas-microsoft-com:vml" Requires="v">
                <p:oleObj spid="_x0000_s46086" name="Equation" r:id="rId5" imgW="723600" imgH="355320" progId="Equation.3">
                  <p:embed/>
                </p:oleObj>
              </mc:Choice>
              <mc:Fallback>
                <p:oleObj name="Equation" r:id="rId5" imgW="723600" imgH="35532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724400"/>
                        <a:ext cx="1676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52</a:t>
            </a:fld>
            <a:endParaRPr lang="en-IN" dirty="0"/>
          </a:p>
        </p:txBody>
      </p:sp>
      <p:sp>
        <p:nvSpPr>
          <p:cNvPr id="6" name="Content Placeholder 5"/>
          <p:cNvSpPr>
            <a:spLocks noGrp="1"/>
          </p:cNvSpPr>
          <p:nvPr>
            <p:ph sz="quarter" idx="1"/>
          </p:nvPr>
        </p:nvSpPr>
        <p:spPr/>
        <p:txBody>
          <a:bodyPr/>
          <a:lstStyle/>
          <a:p>
            <a:r>
              <a:rPr lang="en-US" dirty="0">
                <a:latin typeface="Times New Roman" pitchFamily="18" charset="0"/>
                <a:cs typeface="Times New Roman" pitchFamily="18" charset="0"/>
              </a:rPr>
              <a:t>The learning problem in </a:t>
            </a:r>
            <a:r>
              <a:rPr lang="en-US" dirty="0" err="1">
                <a:latin typeface="Times New Roman" pitchFamily="18" charset="0"/>
                <a:cs typeface="Times New Roman" pitchFamily="18" charset="0"/>
              </a:rPr>
              <a:t>Backpropagation</a:t>
            </a:r>
            <a:r>
              <a:rPr lang="en-US" dirty="0">
                <a:latin typeface="Times New Roman" pitchFamily="18" charset="0"/>
                <a:cs typeface="Times New Roman" pitchFamily="18" charset="0"/>
              </a:rPr>
              <a:t> is to search a large hypothesis space defined by all possible weight values for all the units in the network.</a:t>
            </a:r>
          </a:p>
          <a:p>
            <a:r>
              <a:rPr lang="en-US" dirty="0">
                <a:latin typeface="Times New Roman" pitchFamily="18" charset="0"/>
                <a:cs typeface="Times New Roman" pitchFamily="18" charset="0"/>
              </a:rPr>
              <a:t>In multilayer network the error surface can have multiple local minima.</a:t>
            </a:r>
          </a:p>
          <a:p>
            <a:r>
              <a:rPr lang="en-US" dirty="0">
                <a:latin typeface="Times New Roman" pitchFamily="18" charset="0"/>
                <a:cs typeface="Times New Roman" pitchFamily="18" charset="0"/>
              </a:rPr>
              <a:t>The gradient descent is guaranteed only to converge toward some local minimum, but not necessarily to global minimum error.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IN" dirty="0">
                <a:solidFill>
                  <a:srgbClr val="FF0000"/>
                </a:solidFill>
              </a:rPr>
              <a:t>3. Multilayer Networks        </a:t>
            </a:r>
            <a:r>
              <a:rPr lang="en-IN" sz="24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53</a:t>
            </a:fld>
            <a:endParaRPr lang="en-IN" dirty="0"/>
          </a:p>
        </p:txBody>
      </p:sp>
      <p:pic>
        <p:nvPicPr>
          <p:cNvPr id="75777" name="Picture 1"/>
          <p:cNvPicPr>
            <a:picLocks noGrp="1" noChangeAspect="1" noChangeArrowheads="1"/>
          </p:cNvPicPr>
          <p:nvPr>
            <p:ph sz="quarter" idx="1"/>
          </p:nvPr>
        </p:nvPicPr>
        <p:blipFill>
          <a:blip r:embed="rId2"/>
          <a:srcRect/>
          <a:stretch>
            <a:fillRect/>
          </a:stretch>
        </p:blipFill>
        <p:spPr bwMode="auto">
          <a:xfrm>
            <a:off x="304800" y="838200"/>
            <a:ext cx="8610600" cy="5867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54</a:t>
            </a:fld>
            <a:endParaRPr lang="en-IN" dirty="0"/>
          </a:p>
        </p:txBody>
      </p:sp>
      <p:sp>
        <p:nvSpPr>
          <p:cNvPr id="6" name="Content Placeholder 5"/>
          <p:cNvSpPr>
            <a:spLocks noGrp="1"/>
          </p:cNvSpPr>
          <p:nvPr>
            <p:ph sz="quarter" idx="1"/>
          </p:nvPr>
        </p:nvSpPr>
        <p:spPr>
          <a:xfrm>
            <a:off x="612648" y="1600200"/>
            <a:ext cx="8153400" cy="5029200"/>
          </a:xfrm>
        </p:spPr>
        <p:txBody>
          <a:bodyPr>
            <a:normAutofit/>
          </a:bodyPr>
          <a:lstStyle/>
          <a:p>
            <a:r>
              <a:rPr lang="en-US" sz="2400" dirty="0">
                <a:latin typeface="Times New Roman" pitchFamily="18" charset="0"/>
                <a:cs typeface="Times New Roman" pitchFamily="18" charset="0"/>
              </a:rPr>
              <a:t>The algorithm here applies to layered </a:t>
            </a:r>
            <a:r>
              <a:rPr lang="en-US" sz="2400" dirty="0" err="1">
                <a:latin typeface="Times New Roman" pitchFamily="18" charset="0"/>
                <a:cs typeface="Times New Roman" pitchFamily="18" charset="0"/>
              </a:rPr>
              <a:t>feedforward</a:t>
            </a:r>
            <a:r>
              <a:rPr lang="en-US" sz="2400" dirty="0">
                <a:latin typeface="Times New Roman" pitchFamily="18" charset="0"/>
                <a:cs typeface="Times New Roman" pitchFamily="18" charset="0"/>
              </a:rPr>
              <a:t> networks containing two layers of sigmoid units, with units at each layer connected to all units from the preceding layer.</a:t>
            </a:r>
          </a:p>
          <a:p>
            <a:r>
              <a:rPr lang="en-US" sz="2400" dirty="0">
                <a:latin typeface="Times New Roman" pitchFamily="18" charset="0"/>
                <a:cs typeface="Times New Roman" pitchFamily="18" charset="0"/>
              </a:rPr>
              <a:t>Notations :</a:t>
            </a:r>
          </a:p>
          <a:p>
            <a:r>
              <a:rPr lang="en-US" sz="2400" dirty="0">
                <a:latin typeface="Times New Roman" pitchFamily="18" charset="0"/>
                <a:cs typeface="Times New Roman" pitchFamily="18" charset="0"/>
              </a:rPr>
              <a:t>An index(integer) is assigned to each node in the network, where a ‘node’ is either an input to the network or the output of some unit in the network.</a:t>
            </a:r>
          </a:p>
          <a:p>
            <a:r>
              <a:rPr lang="en-US" sz="2400" dirty="0" err="1">
                <a:latin typeface="Times New Roman" pitchFamily="18" charset="0"/>
                <a:cs typeface="Times New Roman" pitchFamily="18" charset="0"/>
              </a:rPr>
              <a:t>x</a:t>
            </a:r>
            <a:r>
              <a:rPr lang="en-US" sz="2400" baseline="-25000" dirty="0" err="1">
                <a:latin typeface="Times New Roman" pitchFamily="18" charset="0"/>
                <a:cs typeface="Times New Roman" pitchFamily="18" charset="0"/>
              </a:rPr>
              <a:t>ji</a:t>
            </a:r>
            <a:r>
              <a:rPr lang="en-US" sz="2400" dirty="0">
                <a:latin typeface="Times New Roman" pitchFamily="18" charset="0"/>
                <a:cs typeface="Times New Roman" pitchFamily="18" charset="0"/>
              </a:rPr>
              <a:t> denotes the input from node </a:t>
            </a:r>
            <a:r>
              <a:rPr lang="en-US" sz="2400" i="1" dirty="0" err="1">
                <a:latin typeface="Times New Roman" pitchFamily="18" charset="0"/>
                <a:cs typeface="Times New Roman" pitchFamily="18" charset="0"/>
              </a:rPr>
              <a:t>i</a:t>
            </a:r>
            <a:r>
              <a:rPr lang="en-US" sz="2400" dirty="0">
                <a:latin typeface="Times New Roman" pitchFamily="18" charset="0"/>
                <a:cs typeface="Times New Roman" pitchFamily="18" charset="0"/>
              </a:rPr>
              <a:t> to unit </a:t>
            </a:r>
            <a:r>
              <a:rPr lang="en-US" sz="2400" i="1" dirty="0">
                <a:latin typeface="Times New Roman" pitchFamily="18" charset="0"/>
                <a:cs typeface="Times New Roman" pitchFamily="18" charset="0"/>
              </a:rPr>
              <a:t>j</a:t>
            </a:r>
            <a:r>
              <a:rPr lang="en-US" sz="2400" dirty="0">
                <a:latin typeface="Times New Roman" pitchFamily="18" charset="0"/>
                <a:cs typeface="Times New Roman" pitchFamily="18" charset="0"/>
              </a:rPr>
              <a:t> , and </a:t>
            </a:r>
            <a:r>
              <a:rPr lang="en-US" sz="2400" dirty="0" err="1">
                <a:latin typeface="Times New Roman" pitchFamily="18" charset="0"/>
                <a:cs typeface="Times New Roman" pitchFamily="18" charset="0"/>
              </a:rPr>
              <a:t>w</a:t>
            </a:r>
            <a:r>
              <a:rPr lang="en-US" sz="2400" baseline="-25000" dirty="0" err="1">
                <a:latin typeface="Times New Roman" pitchFamily="18" charset="0"/>
                <a:cs typeface="Times New Roman" pitchFamily="18" charset="0"/>
              </a:rPr>
              <a:t>ji</a:t>
            </a:r>
            <a:r>
              <a:rPr lang="en-US" sz="2400" dirty="0">
                <a:latin typeface="Times New Roman" pitchFamily="18" charset="0"/>
                <a:cs typeface="Times New Roman" pitchFamily="18" charset="0"/>
              </a:rPr>
              <a:t> denotes the corresponding weight.</a:t>
            </a:r>
          </a:p>
          <a:p>
            <a:r>
              <a:rPr lang="en-US" sz="24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n</a:t>
            </a:r>
            <a:r>
              <a:rPr lang="en-US" sz="2400" dirty="0">
                <a:latin typeface="Times New Roman" pitchFamily="18" charset="0"/>
                <a:cs typeface="Times New Roman" pitchFamily="18" charset="0"/>
              </a:rPr>
              <a:t> denotes the error term associated with unit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It plays a role similar to the quantity (t – o) in delta training rule. Where</a:t>
            </a:r>
          </a:p>
          <a:p>
            <a:r>
              <a:rPr lang="en-US" sz="24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n </a:t>
            </a:r>
            <a:r>
              <a:rPr lang="en-US" sz="2400" dirty="0">
                <a:latin typeface="Times New Roman" pitchFamily="18" charset="0"/>
                <a:cs typeface="Times New Roman" pitchFamily="18" charset="0"/>
              </a:rPr>
              <a:t> = </a:t>
            </a:r>
            <a:endParaRPr lang="en-US" sz="2400" baseline="-25000" dirty="0">
              <a:latin typeface="Times New Roman" pitchFamily="18" charset="0"/>
              <a:cs typeface="Times New Roman" pitchFamily="18" charset="0"/>
            </a:endParaRPr>
          </a:p>
          <a:p>
            <a:endParaRPr lang="en-US" dirty="0"/>
          </a:p>
        </p:txBody>
      </p:sp>
      <p:graphicFrame>
        <p:nvGraphicFramePr>
          <p:cNvPr id="8" name="Object 7"/>
          <p:cNvGraphicFramePr>
            <a:graphicFrameLocks noChangeAspect="1"/>
          </p:cNvGraphicFramePr>
          <p:nvPr/>
        </p:nvGraphicFramePr>
        <p:xfrm>
          <a:off x="990600" y="5181600"/>
          <a:ext cx="304800" cy="533400"/>
        </p:xfrm>
        <a:graphic>
          <a:graphicData uri="http://schemas.openxmlformats.org/presentationml/2006/ole">
            <mc:AlternateContent xmlns:mc="http://schemas.openxmlformats.org/markup-compatibility/2006">
              <mc:Choice xmlns:v="urn:schemas-microsoft-com:vml" Requires="v">
                <p:oleObj spid="_x0000_s68615" name="Equation" r:id="rId3" imgW="139680" imgH="177480" progId="Equation.3">
                  <p:embed/>
                </p:oleObj>
              </mc:Choice>
              <mc:Fallback>
                <p:oleObj name="Equation" r:id="rId3" imgW="139680" imgH="1774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81600"/>
                        <a:ext cx="304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990600" y="6096000"/>
          <a:ext cx="381000" cy="381000"/>
        </p:xfrm>
        <a:graphic>
          <a:graphicData uri="http://schemas.openxmlformats.org/presentationml/2006/ole">
            <mc:AlternateContent xmlns:mc="http://schemas.openxmlformats.org/markup-compatibility/2006">
              <mc:Choice xmlns:v="urn:schemas-microsoft-com:vml" Requires="v">
                <p:oleObj spid="_x0000_s68616" name="Equation" r:id="rId5" imgW="139680" imgH="177480" progId="Equation.3">
                  <p:embed/>
                </p:oleObj>
              </mc:Choice>
              <mc:Fallback>
                <p:oleObj name="Equation" r:id="rId5" imgW="139680" imgH="177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60960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1752600" y="6096000"/>
          <a:ext cx="838200" cy="533400"/>
        </p:xfrm>
        <a:graphic>
          <a:graphicData uri="http://schemas.openxmlformats.org/presentationml/2006/ole">
            <mc:AlternateContent xmlns:mc="http://schemas.openxmlformats.org/markup-compatibility/2006">
              <mc:Choice xmlns:v="urn:schemas-microsoft-com:vml" Requires="v">
                <p:oleObj spid="_x0000_s68617" name="Equation" r:id="rId7" imgW="380880" imgH="393480" progId="Equation.3">
                  <p:embed/>
                </p:oleObj>
              </mc:Choice>
              <mc:Fallback>
                <p:oleObj name="Equation" r:id="rId7" imgW="380880" imgH="39348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6096000"/>
                        <a:ext cx="838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algorithm</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55</a:t>
            </a:fld>
            <a:endParaRPr lang="en-IN" dirty="0"/>
          </a:p>
        </p:txBody>
      </p:sp>
      <p:sp>
        <p:nvSpPr>
          <p:cNvPr id="6" name="Content Placeholder 5"/>
          <p:cNvSpPr>
            <a:spLocks noGrp="1"/>
          </p:cNvSpPr>
          <p:nvPr>
            <p:ph sz="quarter" idx="1"/>
          </p:nvPr>
        </p:nvSpPr>
        <p:spPr>
          <a:xfrm>
            <a:off x="612648" y="1600200"/>
            <a:ext cx="8153400" cy="5105400"/>
          </a:xfrm>
        </p:spPr>
        <p:txBody>
          <a:bodyPr>
            <a:normAutofit/>
          </a:bodyPr>
          <a:lstStyle/>
          <a:p>
            <a:pPr algn="just"/>
            <a:r>
              <a:rPr lang="en-US" sz="2400" dirty="0">
                <a:latin typeface="Times New Roman" pitchFamily="18" charset="0"/>
                <a:cs typeface="Times New Roman" pitchFamily="18" charset="0"/>
              </a:rPr>
              <a:t>The algorithm starts by constructing a network with the desired no. of hidden input and output units.</a:t>
            </a:r>
          </a:p>
          <a:p>
            <a:pPr algn="just"/>
            <a:r>
              <a:rPr lang="en-US" sz="2400" dirty="0">
                <a:latin typeface="Times New Roman" pitchFamily="18" charset="0"/>
                <a:cs typeface="Times New Roman" pitchFamily="18" charset="0"/>
              </a:rPr>
              <a:t>Initializing all network weights to small random values.</a:t>
            </a:r>
          </a:p>
          <a:p>
            <a:pPr algn="just"/>
            <a:r>
              <a:rPr lang="en-US" sz="2400" dirty="0">
                <a:latin typeface="Times New Roman" pitchFamily="18" charset="0"/>
                <a:cs typeface="Times New Roman" pitchFamily="18" charset="0"/>
              </a:rPr>
              <a:t>The main loop of the algorithm then repeatedly iterates over the training examples.</a:t>
            </a:r>
          </a:p>
          <a:p>
            <a:pPr algn="just"/>
            <a:r>
              <a:rPr lang="en-US" sz="2400" dirty="0">
                <a:latin typeface="Times New Roman" pitchFamily="18" charset="0"/>
                <a:cs typeface="Times New Roman" pitchFamily="18" charset="0"/>
              </a:rPr>
              <a:t>For each training example, it applies the network to the example, calculates the error of the network output for this example , the update all the weights in the network.</a:t>
            </a:r>
          </a:p>
          <a:p>
            <a:pPr algn="just"/>
            <a:r>
              <a:rPr lang="en-US" sz="2400" dirty="0">
                <a:latin typeface="Times New Roman" pitchFamily="18" charset="0"/>
                <a:cs typeface="Times New Roman" pitchFamily="18" charset="0"/>
              </a:rPr>
              <a:t>The gradient descent weight-update rule (		     ) updates each weight in proportion to the learning rate 	,the input value </a:t>
            </a:r>
            <a:r>
              <a:rPr lang="en-US" sz="2400" dirty="0" err="1">
                <a:latin typeface="Times New Roman" pitchFamily="18" charset="0"/>
                <a:cs typeface="Times New Roman" pitchFamily="18" charset="0"/>
              </a:rPr>
              <a:t>x</a:t>
            </a:r>
            <a:r>
              <a:rPr lang="en-US" sz="2400" baseline="-25000" dirty="0" err="1">
                <a:latin typeface="Times New Roman" pitchFamily="18" charset="0"/>
                <a:cs typeface="Times New Roman" pitchFamily="18" charset="0"/>
              </a:rPr>
              <a:t>ji</a:t>
            </a:r>
            <a:r>
              <a:rPr lang="en-US" sz="2400" dirty="0">
                <a:latin typeface="Times New Roman" pitchFamily="18" charset="0"/>
                <a:cs typeface="Times New Roman" pitchFamily="18" charset="0"/>
              </a:rPr>
              <a:t> to which the weight is applied, and the error in the output of the unit.</a:t>
            </a:r>
          </a:p>
        </p:txBody>
      </p:sp>
      <p:graphicFrame>
        <p:nvGraphicFramePr>
          <p:cNvPr id="7" name="Object 6"/>
          <p:cNvGraphicFramePr>
            <a:graphicFrameLocks noChangeAspect="1"/>
          </p:cNvGraphicFramePr>
          <p:nvPr/>
        </p:nvGraphicFramePr>
        <p:xfrm>
          <a:off x="6019800" y="4876800"/>
          <a:ext cx="1447800" cy="457200"/>
        </p:xfrm>
        <a:graphic>
          <a:graphicData uri="http://schemas.openxmlformats.org/presentationml/2006/ole">
            <mc:AlternateContent xmlns:mc="http://schemas.openxmlformats.org/markup-compatibility/2006">
              <mc:Choice xmlns:v="urn:schemas-microsoft-com:vml" Requires="v">
                <p:oleObj spid="_x0000_s69636" name="Equation" r:id="rId3" imgW="749160" imgH="203040" progId="Equation.3">
                  <p:embed/>
                </p:oleObj>
              </mc:Choice>
              <mc:Fallback>
                <p:oleObj name="Equation" r:id="rId3" imgW="749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876800"/>
                        <a:ext cx="1447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629400" y="5334000"/>
          <a:ext cx="304800" cy="381000"/>
        </p:xfrm>
        <a:graphic>
          <a:graphicData uri="http://schemas.openxmlformats.org/presentationml/2006/ole">
            <mc:AlternateContent xmlns:mc="http://schemas.openxmlformats.org/markup-compatibility/2006">
              <mc:Choice xmlns:v="urn:schemas-microsoft-com:vml" Requires="v">
                <p:oleObj spid="_x0000_s69637" name="Equation" r:id="rId5" imgW="126720" imgH="164880" progId="Equation.3">
                  <p:embed/>
                </p:oleObj>
              </mc:Choice>
              <mc:Fallback>
                <p:oleObj name="Equation" r:id="rId5" imgW="126720" imgH="164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5334000"/>
                        <a:ext cx="304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56</a:t>
            </a:fld>
            <a:endParaRPr lang="en-IN" dirty="0"/>
          </a:p>
        </p:txBody>
      </p:sp>
      <p:sp>
        <p:nvSpPr>
          <p:cNvPr id="6" name="Content Placeholder 5"/>
          <p:cNvSpPr>
            <a:spLocks noGrp="1"/>
          </p:cNvSpPr>
          <p:nvPr>
            <p:ph sz="quarter" idx="1"/>
          </p:nvPr>
        </p:nvSpPr>
        <p:spPr>
          <a:xfrm>
            <a:off x="612648" y="1600200"/>
            <a:ext cx="8153400" cy="5029200"/>
          </a:xfrm>
        </p:spPr>
        <p:txBody>
          <a:bodyPr>
            <a:normAutofit fontScale="85000" lnSpcReduction="20000"/>
          </a:bodyPr>
          <a:lstStyle/>
          <a:p>
            <a:r>
              <a:rPr lang="en-US" dirty="0"/>
              <a:t> </a:t>
            </a:r>
            <a:r>
              <a:rPr lang="en-US" dirty="0">
                <a:latin typeface="Times New Roman" pitchFamily="18" charset="0"/>
                <a:cs typeface="Times New Roman" pitchFamily="18" charset="0"/>
              </a:rPr>
              <a:t>The exact form of    follows from the derivation of the weight-tuning rule.</a:t>
            </a:r>
          </a:p>
          <a:p>
            <a:r>
              <a:rPr lang="en-US" dirty="0">
                <a:latin typeface="Times New Roman" pitchFamily="18" charset="0"/>
                <a:cs typeface="Times New Roman" pitchFamily="18" charset="0"/>
              </a:rPr>
              <a:t>    is computed for each network output unit k as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factor		    is derivative of sigmoid squashing function.</a:t>
            </a:r>
          </a:p>
          <a:p>
            <a:r>
              <a:rPr lang="en-US" dirty="0">
                <a:latin typeface="Times New Roman" pitchFamily="18" charset="0"/>
                <a:cs typeface="Times New Roman" pitchFamily="18" charset="0"/>
              </a:rPr>
              <a:t>	value for each </a:t>
            </a:r>
            <a:r>
              <a:rPr lang="en-US" i="1" dirty="0">
                <a:latin typeface="Times New Roman" pitchFamily="18" charset="0"/>
                <a:cs typeface="Times New Roman" pitchFamily="18" charset="0"/>
              </a:rPr>
              <a:t>hidden</a:t>
            </a:r>
            <a:r>
              <a:rPr lang="en-US" dirty="0">
                <a:latin typeface="Times New Roman" pitchFamily="18" charset="0"/>
                <a:cs typeface="Times New Roman" pitchFamily="18" charset="0"/>
              </a:rPr>
              <a:t> unit </a:t>
            </a:r>
            <a:r>
              <a:rPr lang="en-US" i="1" dirty="0">
                <a:latin typeface="Times New Roman" pitchFamily="18" charset="0"/>
                <a:cs typeface="Times New Roman" pitchFamily="18" charset="0"/>
              </a:rPr>
              <a:t>h is calculated as</a:t>
            </a:r>
          </a:p>
          <a:p>
            <a:endParaRPr lang="en-US" i="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Training examples provide target values </a:t>
            </a:r>
            <a:r>
              <a:rPr lang="en-US" dirty="0" err="1">
                <a:latin typeface="Times New Roman" pitchFamily="18" charset="0"/>
                <a:cs typeface="Times New Roman" pitchFamily="18" charset="0"/>
              </a:rPr>
              <a:t>tk</a:t>
            </a:r>
            <a:r>
              <a:rPr lang="en-US" dirty="0">
                <a:latin typeface="Times New Roman" pitchFamily="18" charset="0"/>
                <a:cs typeface="Times New Roman" pitchFamily="18" charset="0"/>
              </a:rPr>
              <a:t> only for network </a:t>
            </a:r>
            <a:r>
              <a:rPr lang="en-US" dirty="0" err="1">
                <a:latin typeface="Times New Roman" pitchFamily="18" charset="0"/>
                <a:cs typeface="Times New Roman" pitchFamily="18" charset="0"/>
              </a:rPr>
              <a:t>output,no</a:t>
            </a:r>
            <a:r>
              <a:rPr lang="en-US" dirty="0">
                <a:latin typeface="Times New Roman" pitchFamily="18" charset="0"/>
                <a:cs typeface="Times New Roman" pitchFamily="18" charset="0"/>
              </a:rPr>
              <a:t> target values are directly available to indicate the error of hidden unit’s values.</a:t>
            </a:r>
          </a:p>
          <a:p>
            <a:pPr>
              <a:buNone/>
            </a:pPr>
            <a:r>
              <a:rPr lang="en-US" dirty="0"/>
              <a:t>               </a:t>
            </a:r>
          </a:p>
          <a:p>
            <a:pPr lvl="2">
              <a:buNone/>
            </a:pPr>
            <a:endParaRPr lang="en-US" dirty="0"/>
          </a:p>
        </p:txBody>
      </p:sp>
      <p:graphicFrame>
        <p:nvGraphicFramePr>
          <p:cNvPr id="8" name="Object 7"/>
          <p:cNvGraphicFramePr>
            <a:graphicFrameLocks noChangeAspect="1"/>
          </p:cNvGraphicFramePr>
          <p:nvPr/>
        </p:nvGraphicFramePr>
        <p:xfrm>
          <a:off x="3352800" y="1600200"/>
          <a:ext cx="304800" cy="400050"/>
        </p:xfrm>
        <a:graphic>
          <a:graphicData uri="http://schemas.openxmlformats.org/presentationml/2006/ole">
            <mc:AlternateContent xmlns:mc="http://schemas.openxmlformats.org/markup-compatibility/2006">
              <mc:Choice xmlns:v="urn:schemas-microsoft-com:vml" Requires="v">
                <p:oleObj spid="_x0000_s70667" name="Equation" r:id="rId3" imgW="139680" imgH="190440" progId="Equation.3">
                  <p:embed/>
                </p:oleObj>
              </mc:Choice>
              <mc:Fallback>
                <p:oleObj name="Equation" r:id="rId3" imgW="139680" imgH="1904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600200"/>
                        <a:ext cx="3048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990600" y="2286000"/>
          <a:ext cx="381000" cy="457200"/>
        </p:xfrm>
        <a:graphic>
          <a:graphicData uri="http://schemas.openxmlformats.org/presentationml/2006/ole">
            <mc:AlternateContent xmlns:mc="http://schemas.openxmlformats.org/markup-compatibility/2006">
              <mc:Choice xmlns:v="urn:schemas-microsoft-com:vml" Requires="v">
                <p:oleObj spid="_x0000_s70668" name="Equation" r:id="rId5" imgW="164880" imgH="177480" progId="Equation.3">
                  <p:embed/>
                </p:oleObj>
              </mc:Choice>
              <mc:Fallback>
                <p:oleObj name="Equation" r:id="rId5" imgW="164880" imgH="177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86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124200" y="2667000"/>
          <a:ext cx="2743200" cy="457200"/>
        </p:xfrm>
        <a:graphic>
          <a:graphicData uri="http://schemas.openxmlformats.org/presentationml/2006/ole">
            <mc:AlternateContent xmlns:mc="http://schemas.openxmlformats.org/markup-compatibility/2006">
              <mc:Choice xmlns:v="urn:schemas-microsoft-com:vml" Requires="v">
                <p:oleObj spid="_x0000_s70669" name="Equation" r:id="rId7" imgW="1358640" imgH="203040" progId="Equation.3">
                  <p:embed/>
                </p:oleObj>
              </mc:Choice>
              <mc:Fallback>
                <p:oleObj name="Equation" r:id="rId7" imgW="1358640" imgH="2030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6670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2362200" y="3124200"/>
          <a:ext cx="1143000" cy="457200"/>
        </p:xfrm>
        <a:graphic>
          <a:graphicData uri="http://schemas.openxmlformats.org/presentationml/2006/ole">
            <mc:AlternateContent xmlns:mc="http://schemas.openxmlformats.org/markup-compatibility/2006">
              <mc:Choice xmlns:v="urn:schemas-microsoft-com:vml" Requires="v">
                <p:oleObj spid="_x0000_s70670" name="Equation" r:id="rId9" imgW="583920" imgH="203040" progId="Equation.3">
                  <p:embed/>
                </p:oleObj>
              </mc:Choice>
              <mc:Fallback>
                <p:oleObj name="Equation" r:id="rId9" imgW="583920" imgH="2030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3124200"/>
                        <a:ext cx="1143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1066800" y="3810000"/>
          <a:ext cx="457200" cy="381000"/>
        </p:xfrm>
        <a:graphic>
          <a:graphicData uri="http://schemas.openxmlformats.org/presentationml/2006/ole">
            <mc:AlternateContent xmlns:mc="http://schemas.openxmlformats.org/markup-compatibility/2006">
              <mc:Choice xmlns:v="urn:schemas-microsoft-com:vml" Requires="v">
                <p:oleObj spid="_x0000_s70671" name="Equation" r:id="rId11" imgW="164880" imgH="177480" progId="Equation.3">
                  <p:embed/>
                </p:oleObj>
              </mc:Choice>
              <mc:Fallback>
                <p:oleObj name="Equation" r:id="rId11" imgW="164880" imgH="17748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38100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2286000" y="4191000"/>
          <a:ext cx="3581400" cy="762000"/>
        </p:xfrm>
        <a:graphic>
          <a:graphicData uri="http://schemas.openxmlformats.org/presentationml/2006/ole">
            <mc:AlternateContent xmlns:mc="http://schemas.openxmlformats.org/markup-compatibility/2006">
              <mc:Choice xmlns:v="urn:schemas-microsoft-com:vml" Requires="v">
                <p:oleObj spid="_x0000_s70672" name="Equation" r:id="rId13" imgW="1447560" imgH="355320" progId="Equation.3">
                  <p:embed/>
                </p:oleObj>
              </mc:Choice>
              <mc:Fallback>
                <p:oleObj name="Equation" r:id="rId13" imgW="1447560" imgH="35532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4191000"/>
                        <a:ext cx="3581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57</a:t>
            </a:fld>
            <a:endParaRPr lang="en-IN" dirty="0"/>
          </a:p>
        </p:txBody>
      </p:sp>
      <p:sp>
        <p:nvSpPr>
          <p:cNvPr id="6" name="Content Placeholder 5"/>
          <p:cNvSpPr>
            <a:spLocks noGrp="1"/>
          </p:cNvSpPr>
          <p:nvPr>
            <p:ph sz="quarter" idx="1"/>
          </p:nvPr>
        </p:nvSpPr>
        <p:spPr>
          <a:xfrm>
            <a:off x="381000" y="1600200"/>
            <a:ext cx="8534400" cy="5105400"/>
          </a:xfrm>
        </p:spPr>
        <p:txBody>
          <a:bodyPr>
            <a:normAutofit/>
          </a:bodyPr>
          <a:lstStyle/>
          <a:p>
            <a:r>
              <a:rPr lang="en-US" sz="2400" dirty="0">
                <a:latin typeface="Times New Roman" pitchFamily="18" charset="0"/>
                <a:cs typeface="Times New Roman" pitchFamily="18" charset="0"/>
              </a:rPr>
              <a:t>Error term for hidden unit h is calculated by summing the error terms       for each output unit influenced by h, weighing each of the       ‘s by </a:t>
            </a:r>
            <a:r>
              <a:rPr lang="en-US" sz="2400" i="1" dirty="0" err="1">
                <a:latin typeface="Times New Roman" pitchFamily="18" charset="0"/>
                <a:cs typeface="Times New Roman" pitchFamily="18" charset="0"/>
              </a:rPr>
              <a:t>w</a:t>
            </a:r>
            <a:r>
              <a:rPr lang="en-US" sz="2400" i="1" baseline="-25000" dirty="0" err="1">
                <a:latin typeface="Times New Roman" pitchFamily="18" charset="0"/>
                <a:cs typeface="Times New Roman" pitchFamily="18" charset="0"/>
              </a:rPr>
              <a:t>kh</a:t>
            </a:r>
            <a:r>
              <a:rPr lang="en-US" sz="2400" i="1" baseline="-25000"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the weight from hidden unit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 to output unit </a:t>
            </a:r>
            <a:r>
              <a:rPr lang="en-US" sz="2400" i="1" dirty="0">
                <a:latin typeface="Times New Roman" pitchFamily="18" charset="0"/>
                <a:cs typeface="Times New Roman" pitchFamily="18" charset="0"/>
              </a:rPr>
              <a:t>k.</a:t>
            </a:r>
          </a:p>
          <a:p>
            <a:r>
              <a:rPr lang="en-US" sz="2400" dirty="0">
                <a:latin typeface="Times New Roman" pitchFamily="18" charset="0"/>
                <a:cs typeface="Times New Roman" pitchFamily="18" charset="0"/>
              </a:rPr>
              <a:t>The weight characterizes the degree to which from hidden unit </a:t>
            </a:r>
            <a:r>
              <a:rPr lang="en-US" sz="2400" i="1" dirty="0">
                <a:latin typeface="Times New Roman" pitchFamily="18" charset="0"/>
                <a:cs typeface="Times New Roman" pitchFamily="18" charset="0"/>
              </a:rPr>
              <a:t>h </a:t>
            </a:r>
            <a:r>
              <a:rPr lang="en-US" sz="2400" dirty="0">
                <a:latin typeface="Times New Roman" pitchFamily="18" charset="0"/>
                <a:cs typeface="Times New Roman" pitchFamily="18" charset="0"/>
              </a:rPr>
              <a:t>is ‘responsible for’ the error in output unit </a:t>
            </a:r>
            <a:r>
              <a:rPr lang="en-US" sz="2400" i="1" dirty="0">
                <a:latin typeface="Times New Roman" pitchFamily="18" charset="0"/>
                <a:cs typeface="Times New Roman" pitchFamily="18" charset="0"/>
              </a:rPr>
              <a:t>k</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algorithm updates weights incrementally , following the presentation of each training example.</a:t>
            </a:r>
          </a:p>
          <a:p>
            <a:r>
              <a:rPr lang="en-US" sz="2400" dirty="0">
                <a:latin typeface="Times New Roman" pitchFamily="18" charset="0"/>
                <a:cs typeface="Times New Roman" pitchFamily="18" charset="0"/>
              </a:rPr>
              <a:t>The true gradient of E one would sum the 	        values over all training examples before altering weight values</a:t>
            </a:r>
            <a:r>
              <a:rPr lang="en-US" sz="2400" dirty="0"/>
              <a:t>.</a:t>
            </a:r>
          </a:p>
        </p:txBody>
      </p:sp>
      <p:graphicFrame>
        <p:nvGraphicFramePr>
          <p:cNvPr id="7" name="Object 6"/>
          <p:cNvGraphicFramePr>
            <a:graphicFrameLocks noChangeAspect="1"/>
          </p:cNvGraphicFramePr>
          <p:nvPr/>
        </p:nvGraphicFramePr>
        <p:xfrm>
          <a:off x="1524000" y="2057400"/>
          <a:ext cx="381000" cy="381000"/>
        </p:xfrm>
        <a:graphic>
          <a:graphicData uri="http://schemas.openxmlformats.org/presentationml/2006/ole">
            <mc:AlternateContent xmlns:mc="http://schemas.openxmlformats.org/markup-compatibility/2006">
              <mc:Choice xmlns:v="urn:schemas-microsoft-com:vml" Requires="v">
                <p:oleObj spid="_x0000_s71685" name="Equation" r:id="rId3" imgW="164880" imgH="177480" progId="Equation.3">
                  <p:embed/>
                </p:oleObj>
              </mc:Choice>
              <mc:Fallback>
                <p:oleObj name="Equation" r:id="rId3" imgW="16488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574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1295400" y="2438400"/>
          <a:ext cx="457200" cy="381000"/>
        </p:xfrm>
        <a:graphic>
          <a:graphicData uri="http://schemas.openxmlformats.org/presentationml/2006/ole">
            <mc:AlternateContent xmlns:mc="http://schemas.openxmlformats.org/markup-compatibility/2006">
              <mc:Choice xmlns:v="urn:schemas-microsoft-com:vml" Requires="v">
                <p:oleObj spid="_x0000_s71686" name="Equation" r:id="rId5" imgW="164880" imgH="177480" progId="Equation.3">
                  <p:embed/>
                </p:oleObj>
              </mc:Choice>
              <mc:Fallback>
                <p:oleObj name="Equation" r:id="rId5" imgW="16488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384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867400" y="4495800"/>
          <a:ext cx="685800" cy="381000"/>
        </p:xfrm>
        <a:graphic>
          <a:graphicData uri="http://schemas.openxmlformats.org/presentationml/2006/ole">
            <mc:AlternateContent xmlns:mc="http://schemas.openxmlformats.org/markup-compatibility/2006">
              <mc:Choice xmlns:v="urn:schemas-microsoft-com:vml" Requires="v">
                <p:oleObj spid="_x0000_s71687" name="Equation" r:id="rId7" imgW="253800" imgH="190440" progId="Equation.3">
                  <p:embed/>
                </p:oleObj>
              </mc:Choice>
              <mc:Fallback>
                <p:oleObj name="Equation" r:id="rId7" imgW="253800" imgH="1904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495800"/>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58</a:t>
            </a:fld>
            <a:endParaRPr lang="en-IN" dirty="0"/>
          </a:p>
        </p:txBody>
      </p:sp>
      <p:sp>
        <p:nvSpPr>
          <p:cNvPr id="6" name="Content Placeholder 5"/>
          <p:cNvSpPr>
            <a:spLocks noGrp="1"/>
          </p:cNvSpPr>
          <p:nvPr>
            <p:ph sz="quarter" idx="1"/>
          </p:nvPr>
        </p:nvSpPr>
        <p:spPr>
          <a:xfrm>
            <a:off x="0" y="1600200"/>
            <a:ext cx="8991600" cy="4876800"/>
          </a:xfrm>
        </p:spPr>
        <p:txBody>
          <a:bodyPr>
            <a:normAutofit fontScale="92500" lnSpcReduction="10000"/>
          </a:bodyPr>
          <a:lstStyle/>
          <a:p>
            <a:r>
              <a:rPr lang="en-US" dirty="0">
                <a:latin typeface="Times New Roman" pitchFamily="18" charset="0"/>
                <a:cs typeface="Times New Roman" pitchFamily="18" charset="0"/>
              </a:rPr>
              <a:t>The weigh-update loop in </a:t>
            </a:r>
            <a:r>
              <a:rPr lang="en-US" dirty="0" err="1">
                <a:latin typeface="Times New Roman" pitchFamily="18" charset="0"/>
                <a:cs typeface="Times New Roman" pitchFamily="18" charset="0"/>
              </a:rPr>
              <a:t>BackPropagation</a:t>
            </a:r>
            <a:r>
              <a:rPr lang="en-US" dirty="0">
                <a:latin typeface="Times New Roman" pitchFamily="18" charset="0"/>
                <a:cs typeface="Times New Roman" pitchFamily="18" charset="0"/>
              </a:rPr>
              <a:t> may be iterated thousands of times in a typical application.</a:t>
            </a:r>
          </a:p>
          <a:p>
            <a:r>
              <a:rPr lang="en-US" dirty="0">
                <a:latin typeface="Times New Roman" pitchFamily="18" charset="0"/>
                <a:cs typeface="Times New Roman" pitchFamily="18" charset="0"/>
              </a:rPr>
              <a:t>The termination conditions are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after fixed number of iterations through the loop or,</a:t>
            </a:r>
          </a:p>
          <a:p>
            <a:pPr>
              <a:buNone/>
            </a:pPr>
            <a:r>
              <a:rPr lang="en-US" dirty="0">
                <a:latin typeface="Times New Roman" pitchFamily="18" charset="0"/>
                <a:cs typeface="Times New Roman" pitchFamily="18" charset="0"/>
              </a:rPr>
              <a:t>     ii) once the error on the training examples falls below      	some threshold or,</a:t>
            </a:r>
          </a:p>
          <a:p>
            <a:pPr>
              <a:buNone/>
            </a:pPr>
            <a:r>
              <a:rPr lang="en-US" dirty="0">
                <a:latin typeface="Times New Roman" pitchFamily="18" charset="0"/>
                <a:cs typeface="Times New Roman" pitchFamily="18" charset="0"/>
              </a:rPr>
              <a:t>    iii) once the error on a separate validation set of    	examples meet some criterion.</a:t>
            </a:r>
          </a:p>
          <a:p>
            <a:pPr>
              <a:buNone/>
            </a:pPr>
            <a:r>
              <a:rPr lang="en-US" dirty="0">
                <a:latin typeface="Times New Roman" pitchFamily="18" charset="0"/>
                <a:cs typeface="Times New Roman" pitchFamily="18" charset="0"/>
              </a:rPr>
              <a:t>The choice of termination plays important role, as few no of iterations can fail to reduce error and too many can lead to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the training data</a:t>
            </a:r>
            <a:r>
              <a:rPr lang="en-US"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Momentum				</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59</a:t>
            </a:fld>
            <a:endParaRPr lang="en-IN" dirty="0"/>
          </a:p>
        </p:txBody>
      </p:sp>
      <p:sp>
        <p:nvSpPr>
          <p:cNvPr id="6" name="Content Placeholder 5"/>
          <p:cNvSpPr>
            <a:spLocks noGrp="1"/>
          </p:cNvSpPr>
          <p:nvPr>
            <p:ph sz="quarter" idx="1"/>
          </p:nvPr>
        </p:nvSpPr>
        <p:spPr>
          <a:xfrm>
            <a:off x="612648" y="1600200"/>
            <a:ext cx="8153400" cy="4648200"/>
          </a:xfrm>
        </p:spPr>
        <p:txBody>
          <a:bodyPr>
            <a:normAutofit lnSpcReduction="10000"/>
          </a:bodyPr>
          <a:lstStyle/>
          <a:p>
            <a:r>
              <a:rPr lang="en-US" sz="2400" dirty="0">
                <a:latin typeface="Times New Roman" pitchFamily="18" charset="0"/>
                <a:cs typeface="Times New Roman" pitchFamily="18" charset="0"/>
              </a:rPr>
              <a:t>We can alter the weigh-update rule in </a:t>
            </a:r>
          </a:p>
          <a:p>
            <a:pPr>
              <a:buNone/>
            </a:pPr>
            <a:r>
              <a:rPr lang="en-US" sz="2400" dirty="0">
                <a:latin typeface="Times New Roman" pitchFamily="18" charset="0"/>
                <a:cs typeface="Times New Roman" pitchFamily="18" charset="0"/>
              </a:rPr>
              <a:t>in the algorithm by making the weight update on the n</a:t>
            </a:r>
            <a:r>
              <a:rPr lang="en-US" sz="2400" baseline="30000" dirty="0">
                <a:latin typeface="Times New Roman" pitchFamily="18" charset="0"/>
                <a:cs typeface="Times New Roman" pitchFamily="18" charset="0"/>
              </a:rPr>
              <a:t>th </a:t>
            </a:r>
            <a:r>
              <a:rPr lang="en-US" sz="2400" dirty="0">
                <a:latin typeface="Times New Roman" pitchFamily="18" charset="0"/>
                <a:cs typeface="Times New Roman" pitchFamily="18" charset="0"/>
              </a:rPr>
              <a:t> iteration depend partially on the update that occurred during (n-1)</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 iteration, as follows :</a:t>
            </a:r>
          </a:p>
          <a:p>
            <a:pPr>
              <a:buNone/>
            </a:pPr>
            <a:endParaRPr lang="en-US" sz="2400" dirty="0">
              <a:latin typeface="Times New Roman" pitchFamily="18" charset="0"/>
              <a:cs typeface="Times New Roman" pitchFamily="18" charset="0"/>
            </a:endParaRPr>
          </a:p>
          <a:p>
            <a:pPr>
              <a:buNone/>
            </a:pPr>
            <a:endParaRPr lang="en-US" sz="2400" baseline="30000" dirty="0">
              <a:latin typeface="Times New Roman" pitchFamily="18" charset="0"/>
              <a:cs typeface="Times New Roman" pitchFamily="18" charset="0"/>
            </a:endParaRPr>
          </a:p>
          <a:p>
            <a:r>
              <a:rPr lang="en-US" sz="2400" dirty="0">
                <a:latin typeface="Times New Roman" pitchFamily="18" charset="0"/>
                <a:cs typeface="Times New Roman" pitchFamily="18" charset="0"/>
              </a:rPr>
              <a:t>                is the weight update performed during the n</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iteration</a:t>
            </a:r>
          </a:p>
          <a:p>
            <a:r>
              <a:rPr lang="en-US" sz="2400" dirty="0">
                <a:latin typeface="Times New Roman" pitchFamily="18" charset="0"/>
                <a:cs typeface="Times New Roman" pitchFamily="18" charset="0"/>
              </a:rPr>
              <a:t>                is a constant called the </a:t>
            </a:r>
            <a:r>
              <a:rPr lang="en-US" sz="2400" i="1" dirty="0">
                <a:latin typeface="Times New Roman" pitchFamily="18" charset="0"/>
                <a:cs typeface="Times New Roman" pitchFamily="18" charset="0"/>
              </a:rPr>
              <a:t>momentum</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On RHS of the equation :</a:t>
            </a:r>
          </a:p>
          <a:p>
            <a:pPr>
              <a:buNone/>
            </a:pPr>
            <a:r>
              <a:rPr lang="en-US" sz="2400" dirty="0">
                <a:latin typeface="Times New Roman" pitchFamily="18" charset="0"/>
                <a:cs typeface="Times New Roman" pitchFamily="18" charset="0"/>
              </a:rPr>
              <a:t>     first term is just weight-update equation of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algorithm,second</a:t>
            </a:r>
            <a:r>
              <a:rPr lang="en-US" sz="2400" dirty="0">
                <a:latin typeface="Times New Roman" pitchFamily="18" charset="0"/>
                <a:cs typeface="Times New Roman" pitchFamily="18" charset="0"/>
              </a:rPr>
              <a:t> term is new and called as momentum term</a:t>
            </a:r>
          </a:p>
          <a:p>
            <a:endParaRPr lang="en-US" sz="2400" dirty="0"/>
          </a:p>
        </p:txBody>
      </p:sp>
      <p:graphicFrame>
        <p:nvGraphicFramePr>
          <p:cNvPr id="9" name="Object 8"/>
          <p:cNvGraphicFramePr>
            <a:graphicFrameLocks noChangeAspect="1"/>
          </p:cNvGraphicFramePr>
          <p:nvPr/>
        </p:nvGraphicFramePr>
        <p:xfrm>
          <a:off x="5791200" y="1524000"/>
          <a:ext cx="2057400" cy="533400"/>
        </p:xfrm>
        <a:graphic>
          <a:graphicData uri="http://schemas.openxmlformats.org/presentationml/2006/ole">
            <mc:AlternateContent xmlns:mc="http://schemas.openxmlformats.org/markup-compatibility/2006">
              <mc:Choice xmlns:v="urn:schemas-microsoft-com:vml" Requires="v">
                <p:oleObj spid="_x0000_s74760" name="Equation" r:id="rId3" imgW="749160" imgH="203040" progId="Equation.3">
                  <p:embed/>
                </p:oleObj>
              </mc:Choice>
              <mc:Fallback>
                <p:oleObj name="Equation" r:id="rId3" imgW="74916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524000"/>
                        <a:ext cx="2057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295400" y="3048000"/>
          <a:ext cx="6248400" cy="762000"/>
        </p:xfrm>
        <a:graphic>
          <a:graphicData uri="http://schemas.openxmlformats.org/presentationml/2006/ole">
            <mc:AlternateContent xmlns:mc="http://schemas.openxmlformats.org/markup-compatibility/2006">
              <mc:Choice xmlns:v="urn:schemas-microsoft-com:vml" Requires="v">
                <p:oleObj spid="_x0000_s74761" name="Equation" r:id="rId5" imgW="1739880" imgH="215640" progId="Equation.3">
                  <p:embed/>
                </p:oleObj>
              </mc:Choice>
              <mc:Fallback>
                <p:oleObj name="Equation" r:id="rId5" imgW="1739880" imgH="215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048000"/>
                        <a:ext cx="6248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869950" y="3810000"/>
          <a:ext cx="1339850" cy="457200"/>
        </p:xfrm>
        <a:graphic>
          <a:graphicData uri="http://schemas.openxmlformats.org/presentationml/2006/ole">
            <mc:AlternateContent xmlns:mc="http://schemas.openxmlformats.org/markup-compatibility/2006">
              <mc:Choice xmlns:v="urn:schemas-microsoft-com:vml" Requires="v">
                <p:oleObj spid="_x0000_s74762" name="Equation" r:id="rId7" imgW="469800" imgH="215640" progId="Equation.3">
                  <p:embed/>
                </p:oleObj>
              </mc:Choice>
              <mc:Fallback>
                <p:oleObj name="Equation" r:id="rId7" imgW="469800" imgH="215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950" y="3810000"/>
                        <a:ext cx="1339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1066800" y="4648200"/>
          <a:ext cx="1066800" cy="304800"/>
        </p:xfrm>
        <a:graphic>
          <a:graphicData uri="http://schemas.openxmlformats.org/presentationml/2006/ole">
            <mc:AlternateContent xmlns:mc="http://schemas.openxmlformats.org/markup-compatibility/2006">
              <mc:Choice xmlns:v="urn:schemas-microsoft-com:vml" Requires="v">
                <p:oleObj spid="_x0000_s74763" name="Equation" r:id="rId9" imgW="571320" imgH="177480" progId="Equation.3">
                  <p:embed/>
                </p:oleObj>
              </mc:Choice>
              <mc:Fallback>
                <p:oleObj name="Equation" r:id="rId9" imgW="571320" imgH="17748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648200"/>
                        <a:ext cx="1066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1.1. Neurons and Biological Motivation</a:t>
            </a:r>
          </a:p>
        </p:txBody>
      </p:sp>
      <p:sp>
        <p:nvSpPr>
          <p:cNvPr id="3" name="Date Placeholder 2"/>
          <p:cNvSpPr>
            <a:spLocks noGrp="1"/>
          </p:cNvSpPr>
          <p:nvPr>
            <p:ph type="dt" sz="half" idx="10"/>
          </p:nvPr>
        </p:nvSpPr>
        <p:spPr/>
        <p:txBody>
          <a:bodyPr/>
          <a:lstStyle/>
          <a:p>
            <a:fld id="{9A07F7FE-13FB-4D4D-8492-972753CFB6A7}"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a:t>
            </a:fld>
            <a:endParaRPr lang="en-IN" dirty="0"/>
          </a:p>
        </p:txBody>
      </p:sp>
      <p:sp>
        <p:nvSpPr>
          <p:cNvPr id="6" name="Content Placeholder 5"/>
          <p:cNvSpPr>
            <a:spLocks noGrp="1"/>
          </p:cNvSpPr>
          <p:nvPr>
            <p:ph sz="quarter" idx="1"/>
          </p:nvPr>
        </p:nvSpPr>
        <p:spPr>
          <a:xfrm>
            <a:off x="612648" y="1981200"/>
            <a:ext cx="8153400" cy="4495800"/>
          </a:xfrm>
        </p:spPr>
        <p:txBody>
          <a:bodyPr>
            <a:normAutofit/>
          </a:bodyPr>
          <a:lstStyle/>
          <a:p>
            <a:pPr algn="just"/>
            <a:r>
              <a:rPr lang="en-US" sz="2400" dirty="0"/>
              <a:t>The study of artificial neural network(ANN) has been inspired by the observation that biological learning </a:t>
            </a:r>
            <a:r>
              <a:rPr lang="en-US" sz="2400"/>
              <a:t>systems are </a:t>
            </a:r>
            <a:r>
              <a:rPr lang="en-US" sz="2400" dirty="0"/>
              <a:t>built of very high complex, nonlinear parallel interconnections of neurons.</a:t>
            </a:r>
          </a:p>
          <a:p>
            <a:pPr algn="just"/>
            <a:endParaRPr lang="en-US" sz="2400" dirty="0"/>
          </a:p>
          <a:p>
            <a:pPr algn="just"/>
            <a:r>
              <a:rPr lang="en-IN" sz="2400" dirty="0"/>
              <a:t>The human body is made up of trillions of cells. Cells of the nervous system, called nerve cells or </a:t>
            </a:r>
            <a:r>
              <a:rPr lang="en-IN" sz="2400" b="1" dirty="0"/>
              <a:t>neurons</a:t>
            </a:r>
            <a:r>
              <a:rPr lang="en-IN" sz="2400" dirty="0"/>
              <a:t>, are specialized to carry "messages" through an electrochemical process.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in arbitrary acyclic networks</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60</a:t>
            </a:fld>
            <a:endParaRPr lang="en-IN" dirty="0"/>
          </a:p>
        </p:txBody>
      </p:sp>
      <p:sp>
        <p:nvSpPr>
          <p:cNvPr id="6" name="Content Placeholder 5"/>
          <p:cNvSpPr>
            <a:spLocks noGrp="1"/>
          </p:cNvSpPr>
          <p:nvPr>
            <p:ph sz="quarter" idx="1"/>
          </p:nvPr>
        </p:nvSpPr>
        <p:spPr/>
        <p:txBody>
          <a:bodyPr>
            <a:normAutofit/>
          </a:bodyPr>
          <a:lstStyle/>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easily generalizes to </a:t>
            </a:r>
            <a:r>
              <a:rPr lang="en-US" sz="2400" dirty="0" err="1">
                <a:latin typeface="Times New Roman" pitchFamily="18" charset="0"/>
                <a:cs typeface="Times New Roman" pitchFamily="18" charset="0"/>
              </a:rPr>
              <a:t>feedforward</a:t>
            </a:r>
            <a:r>
              <a:rPr lang="en-US" sz="2400" dirty="0">
                <a:latin typeface="Times New Roman" pitchFamily="18" charset="0"/>
                <a:cs typeface="Times New Roman" pitchFamily="18" charset="0"/>
              </a:rPr>
              <a:t> networks of arbitrary depth.</a:t>
            </a:r>
          </a:p>
          <a:p>
            <a:r>
              <a:rPr lang="en-US" sz="2400" dirty="0">
                <a:latin typeface="Times New Roman" pitchFamily="18" charset="0"/>
                <a:cs typeface="Times New Roman" pitchFamily="18" charset="0"/>
              </a:rPr>
              <a:t>The weight update rule :			is used ,with small changes in computing of     values.</a:t>
            </a:r>
          </a:p>
          <a:p>
            <a:r>
              <a:rPr lang="en-US" sz="2400" dirty="0">
                <a:latin typeface="Times New Roman" pitchFamily="18" charset="0"/>
                <a:cs typeface="Times New Roman" pitchFamily="18" charset="0"/>
              </a:rPr>
              <a:t>The general equation for computing is :</a:t>
            </a:r>
          </a:p>
          <a:p>
            <a:endParaRPr lang="en-US" sz="2400" dirty="0">
              <a:latin typeface="Times New Roman" pitchFamily="18" charset="0"/>
              <a:cs typeface="Times New Roman" pitchFamily="18" charset="0"/>
            </a:endParaRPr>
          </a:p>
          <a:p>
            <a:pPr lvl="1">
              <a:buNone/>
            </a:pPr>
            <a:endParaRPr lang="en-US" sz="2000" dirty="0">
              <a:latin typeface="Times New Roman" pitchFamily="18" charset="0"/>
              <a:cs typeface="Times New Roman" pitchFamily="18" charset="0"/>
            </a:endParaRPr>
          </a:p>
          <a:p>
            <a:pPr lvl="1">
              <a:buNone/>
            </a:pPr>
            <a:r>
              <a:rPr lang="en-US" sz="2000" dirty="0">
                <a:latin typeface="Times New Roman" pitchFamily="18" charset="0"/>
                <a:cs typeface="Times New Roman" pitchFamily="18" charset="0"/>
              </a:rPr>
              <a:t>    value for a unit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 in layer ‘</a:t>
            </a:r>
            <a:r>
              <a:rPr lang="en-US" sz="2000" i="1" dirty="0">
                <a:latin typeface="Times New Roman" pitchFamily="18" charset="0"/>
                <a:cs typeface="Times New Roman" pitchFamily="18" charset="0"/>
              </a:rPr>
              <a:t>m’ </a:t>
            </a:r>
            <a:r>
              <a:rPr lang="en-US" sz="2000" dirty="0">
                <a:latin typeface="Times New Roman" pitchFamily="18" charset="0"/>
                <a:cs typeface="Times New Roman" pitchFamily="18" charset="0"/>
              </a:rPr>
              <a:t>is computed from the values at the next deeper layer </a:t>
            </a:r>
            <a:r>
              <a:rPr lang="en-US" sz="2000" i="1" dirty="0">
                <a:latin typeface="Times New Roman" pitchFamily="18" charset="0"/>
                <a:cs typeface="Times New Roman" pitchFamily="18" charset="0"/>
              </a:rPr>
              <a:t>m + 1</a:t>
            </a:r>
            <a:r>
              <a:rPr lang="en-US" sz="2000" dirty="0">
                <a:latin typeface="Times New Roman" pitchFamily="18" charset="0"/>
                <a:cs typeface="Times New Roman" pitchFamily="18" charset="0"/>
              </a:rPr>
              <a:t> </a:t>
            </a:r>
            <a:r>
              <a:rPr lang="en-US" sz="2000" dirty="0"/>
              <a:t>.</a:t>
            </a:r>
          </a:p>
        </p:txBody>
      </p:sp>
      <p:graphicFrame>
        <p:nvGraphicFramePr>
          <p:cNvPr id="7" name="Object 6"/>
          <p:cNvGraphicFramePr>
            <a:graphicFrameLocks noChangeAspect="1"/>
          </p:cNvGraphicFramePr>
          <p:nvPr/>
        </p:nvGraphicFramePr>
        <p:xfrm>
          <a:off x="3810000" y="2362200"/>
          <a:ext cx="2362200" cy="609600"/>
        </p:xfrm>
        <a:graphic>
          <a:graphicData uri="http://schemas.openxmlformats.org/presentationml/2006/ole">
            <mc:AlternateContent xmlns:mc="http://schemas.openxmlformats.org/markup-compatibility/2006">
              <mc:Choice xmlns:v="urn:schemas-microsoft-com:vml" Requires="v">
                <p:oleObj spid="_x0000_s76807" name="Equation" r:id="rId4" imgW="749160" imgH="203040" progId="Equation.3">
                  <p:embed/>
                </p:oleObj>
              </mc:Choice>
              <mc:Fallback>
                <p:oleObj name="Equation" r:id="rId4" imgW="74916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362200"/>
                        <a:ext cx="2362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038600" y="2819400"/>
          <a:ext cx="381000" cy="457200"/>
        </p:xfrm>
        <a:graphic>
          <a:graphicData uri="http://schemas.openxmlformats.org/presentationml/2006/ole">
            <mc:AlternateContent xmlns:mc="http://schemas.openxmlformats.org/markup-compatibility/2006">
              <mc:Choice xmlns:v="urn:schemas-microsoft-com:vml" Requires="v">
                <p:oleObj spid="_x0000_s76808" name="Equation" r:id="rId6" imgW="139680" imgH="177480" progId="Equation.3">
                  <p:embed/>
                </p:oleObj>
              </mc:Choice>
              <mc:Fallback>
                <p:oleObj name="Equation" r:id="rId6" imgW="139680" imgH="177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8194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362200" y="3810000"/>
          <a:ext cx="3505200" cy="685800"/>
        </p:xfrm>
        <a:graphic>
          <a:graphicData uri="http://schemas.openxmlformats.org/presentationml/2006/ole">
            <mc:AlternateContent xmlns:mc="http://schemas.openxmlformats.org/markup-compatibility/2006">
              <mc:Choice xmlns:v="urn:schemas-microsoft-com:vml" Requires="v">
                <p:oleObj spid="_x0000_s76809" name="Equation" r:id="rId8" imgW="1473120" imgH="355320" progId="Equation.3">
                  <p:embed/>
                </p:oleObj>
              </mc:Choice>
              <mc:Fallback>
                <p:oleObj name="Equation" r:id="rId8" imgW="1473120" imgH="35532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810000"/>
                        <a:ext cx="3505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762000" y="4419600"/>
          <a:ext cx="533400" cy="533400"/>
        </p:xfrm>
        <a:graphic>
          <a:graphicData uri="http://schemas.openxmlformats.org/presentationml/2006/ole">
            <mc:AlternateContent xmlns:mc="http://schemas.openxmlformats.org/markup-compatibility/2006">
              <mc:Choice xmlns:v="urn:schemas-microsoft-com:vml" Requires="v">
                <p:oleObj spid="_x0000_s76810" name="Equation" r:id="rId10" imgW="152280" imgH="177480" progId="Equation.3">
                  <p:embed/>
                </p:oleObj>
              </mc:Choice>
              <mc:Fallback>
                <p:oleObj name="Equation" r:id="rId10" imgW="15228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419600"/>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4419600" y="2057400"/>
          <a:ext cx="381000" cy="381000"/>
        </p:xfrm>
        <a:graphic>
          <a:graphicData uri="http://schemas.openxmlformats.org/presentationml/2006/ole">
            <mc:AlternateContent xmlns:mc="http://schemas.openxmlformats.org/markup-compatibility/2006">
              <mc:Choice xmlns:v="urn:schemas-microsoft-com:vml" Requires="v">
                <p:oleObj spid="_x0000_s76811" name="Equation" r:id="rId12" imgW="139680" imgH="177480" progId="Equation.3">
                  <p:embed/>
                </p:oleObj>
              </mc:Choice>
              <mc:Fallback>
                <p:oleObj name="Equation" r:id="rId12" imgW="139680" imgH="1774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20574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61</a:t>
            </a:fld>
            <a:endParaRPr lang="en-IN" dirty="0"/>
          </a:p>
        </p:txBody>
      </p:sp>
      <p:sp>
        <p:nvSpPr>
          <p:cNvPr id="6" name="Content Placeholder 5"/>
          <p:cNvSpPr>
            <a:spLocks noGrp="1"/>
          </p:cNvSpPr>
          <p:nvPr>
            <p:ph sz="quarter" idx="1"/>
          </p:nvPr>
        </p:nvSpPr>
        <p:spPr/>
        <p:txBody>
          <a:bodyPr>
            <a:normAutofit lnSpcReduction="10000"/>
          </a:bodyPr>
          <a:lstStyle/>
          <a:p>
            <a:r>
              <a:rPr lang="en-US" dirty="0">
                <a:latin typeface="Times New Roman" pitchFamily="18" charset="0"/>
                <a:cs typeface="Times New Roman" pitchFamily="18" charset="0"/>
              </a:rPr>
              <a:t>We can generalize the algorithm to any directed acyclic graph, regardless of whether the network units are arranged in uniform layers or not.</a:t>
            </a:r>
          </a:p>
          <a:p>
            <a:r>
              <a:rPr lang="en-US" dirty="0">
                <a:latin typeface="Times New Roman" pitchFamily="18" charset="0"/>
                <a:cs typeface="Times New Roman" pitchFamily="18" charset="0"/>
              </a:rPr>
              <a:t>The rule for calculating     for any internal unit is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where Downstream(r) is the set of units immediately downstream from unit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in the network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all units whose inputs include the output of unit ‘r’.</a:t>
            </a:r>
          </a:p>
        </p:txBody>
      </p:sp>
      <p:graphicFrame>
        <p:nvGraphicFramePr>
          <p:cNvPr id="7" name="Object 6"/>
          <p:cNvGraphicFramePr>
            <a:graphicFrameLocks noChangeAspect="1"/>
          </p:cNvGraphicFramePr>
          <p:nvPr/>
        </p:nvGraphicFramePr>
        <p:xfrm>
          <a:off x="4572000" y="2971800"/>
          <a:ext cx="457200" cy="381000"/>
        </p:xfrm>
        <a:graphic>
          <a:graphicData uri="http://schemas.openxmlformats.org/presentationml/2006/ole">
            <mc:AlternateContent xmlns:mc="http://schemas.openxmlformats.org/markup-compatibility/2006">
              <mc:Choice xmlns:v="urn:schemas-microsoft-com:vml" Requires="v">
                <p:oleObj spid="_x0000_s77828" name="Equation" r:id="rId3" imgW="139680" imgH="177480" progId="Equation.3">
                  <p:embed/>
                </p:oleObj>
              </mc:Choice>
              <mc:Fallback>
                <p:oleObj name="Equation" r:id="rId3" imgW="13968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718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286000" y="3429000"/>
          <a:ext cx="3810000" cy="762000"/>
        </p:xfrm>
        <a:graphic>
          <a:graphicData uri="http://schemas.openxmlformats.org/presentationml/2006/ole">
            <mc:AlternateContent xmlns:mc="http://schemas.openxmlformats.org/markup-compatibility/2006">
              <mc:Choice xmlns:v="urn:schemas-microsoft-com:vml" Requires="v">
                <p:oleObj spid="_x0000_s77829" name="Equation" r:id="rId5" imgW="1562040" imgH="355320" progId="Equation.3">
                  <p:embed/>
                </p:oleObj>
              </mc:Choice>
              <mc:Fallback>
                <p:oleObj name="Equation" r:id="rId5" imgW="1562040" imgH="355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429000"/>
                        <a:ext cx="3810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Derivation of the </a:t>
            </a:r>
            <a:r>
              <a:rPr lang="en-US" dirty="0" err="1"/>
              <a:t>Backpropagation</a:t>
            </a:r>
            <a:r>
              <a:rPr lang="en-US" dirty="0"/>
              <a:t> Rule</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62</a:t>
            </a:fld>
            <a:endParaRPr lang="en-IN" dirty="0"/>
          </a:p>
        </p:txBody>
      </p:sp>
      <p:sp>
        <p:nvSpPr>
          <p:cNvPr id="6" name="Content Placeholder 5"/>
          <p:cNvSpPr>
            <a:spLocks noGrp="1"/>
          </p:cNvSpPr>
          <p:nvPr>
            <p:ph sz="quarter" idx="1"/>
          </p:nvPr>
        </p:nvSpPr>
        <p:spPr>
          <a:xfrm>
            <a:off x="228600" y="1600200"/>
            <a:ext cx="8763000" cy="4495800"/>
          </a:xfrm>
        </p:spPr>
        <p:txBody>
          <a:bodyPr>
            <a:normAutofit lnSpcReduction="10000"/>
          </a:bodyPr>
          <a:lstStyle/>
          <a:p>
            <a:r>
              <a:rPr lang="en-US" dirty="0">
                <a:latin typeface="Times New Roman" pitchFamily="18" charset="0"/>
                <a:cs typeface="Times New Roman" pitchFamily="18" charset="0"/>
              </a:rPr>
              <a:t>We will derive the weight-</a:t>
            </a:r>
            <a:r>
              <a:rPr lang="en-US" dirty="0" err="1">
                <a:latin typeface="Times New Roman" pitchFamily="18" charset="0"/>
                <a:cs typeface="Times New Roman" pitchFamily="18" charset="0"/>
              </a:rPr>
              <a:t>tunning</a:t>
            </a:r>
            <a:r>
              <a:rPr lang="en-US" dirty="0">
                <a:latin typeface="Times New Roman" pitchFamily="18" charset="0"/>
                <a:cs typeface="Times New Roman" pitchFamily="18" charset="0"/>
              </a:rPr>
              <a:t> rule of  Back-propagation algorithm.</a:t>
            </a:r>
          </a:p>
          <a:p>
            <a:r>
              <a:rPr lang="en-US" dirty="0">
                <a:latin typeface="Times New Roman" pitchFamily="18" charset="0"/>
                <a:cs typeface="Times New Roman" pitchFamily="18" charset="0"/>
              </a:rPr>
              <a:t>First we will derive the stochastic gradient descent rule implemented by the algorithm.</a:t>
            </a:r>
          </a:p>
          <a:p>
            <a:r>
              <a:rPr lang="en-US" dirty="0">
                <a:latin typeface="Times New Roman" pitchFamily="18" charset="0"/>
                <a:cs typeface="Times New Roman" pitchFamily="18" charset="0"/>
              </a:rPr>
              <a:t>The stochastic gradient descent involves iterating through the training examples one at a time, for each training example </a:t>
            </a:r>
            <a:r>
              <a:rPr lang="en-US" i="1" dirty="0">
                <a:latin typeface="Times New Roman" pitchFamily="18" charset="0"/>
                <a:cs typeface="Times New Roman" pitchFamily="18" charset="0"/>
              </a:rPr>
              <a:t>d </a:t>
            </a:r>
            <a:r>
              <a:rPr lang="en-US" dirty="0">
                <a:latin typeface="Times New Roman" pitchFamily="18" charset="0"/>
                <a:cs typeface="Times New Roman" pitchFamily="18" charset="0"/>
              </a:rPr>
              <a:t>descending the gradient of the error E</a:t>
            </a:r>
            <a:r>
              <a:rPr lang="en-US" baseline="-25000" dirty="0">
                <a:latin typeface="Times New Roman" pitchFamily="18" charset="0"/>
                <a:cs typeface="Times New Roman" pitchFamily="18" charset="0"/>
              </a:rPr>
              <a:t>d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w.r.t</a:t>
            </a:r>
            <a:r>
              <a:rPr lang="en-US" dirty="0">
                <a:latin typeface="Times New Roman" pitchFamily="18" charset="0"/>
                <a:cs typeface="Times New Roman" pitchFamily="18" charset="0"/>
              </a:rPr>
              <a:t> this single example.</a:t>
            </a:r>
          </a:p>
          <a:p>
            <a:r>
              <a:rPr lang="en-US" dirty="0">
                <a:latin typeface="Times New Roman" pitchFamily="18" charset="0"/>
                <a:cs typeface="Times New Roman" pitchFamily="18" charset="0"/>
              </a:rPr>
              <a:t>For each training example</a:t>
            </a:r>
            <a:r>
              <a:rPr lang="en-US" i="1" dirty="0">
                <a:latin typeface="Times New Roman" pitchFamily="18" charset="0"/>
                <a:cs typeface="Times New Roman" pitchFamily="18" charset="0"/>
              </a:rPr>
              <a:t> d</a:t>
            </a:r>
            <a:r>
              <a:rPr lang="en-US" dirty="0">
                <a:latin typeface="Times New Roman" pitchFamily="18" charset="0"/>
                <a:cs typeface="Times New Roman" pitchFamily="18" charset="0"/>
              </a:rPr>
              <a:t> every weight </a:t>
            </a:r>
            <a:r>
              <a:rPr lang="en-US" dirty="0" err="1">
                <a:latin typeface="Times New Roman" pitchFamily="18" charset="0"/>
                <a:cs typeface="Times New Roman" pitchFamily="18" charset="0"/>
              </a:rPr>
              <a:t>w</a:t>
            </a:r>
            <a:r>
              <a:rPr lang="en-US" baseline="-25000" dirty="0" err="1">
                <a:latin typeface="Times New Roman" pitchFamily="18" charset="0"/>
                <a:cs typeface="Times New Roman" pitchFamily="18" charset="0"/>
              </a:rPr>
              <a:t>ji</a:t>
            </a:r>
            <a:r>
              <a:rPr lang="en-US" dirty="0">
                <a:latin typeface="Times New Roman" pitchFamily="18" charset="0"/>
                <a:cs typeface="Times New Roman" pitchFamily="18" charset="0"/>
              </a:rPr>
              <a:t> is updated by adding to it 	      is updated by adding to it </a:t>
            </a:r>
            <a:endParaRPr lang="en-US" baseline="-25000" dirty="0">
              <a:latin typeface="Times New Roman" pitchFamily="18" charset="0"/>
              <a:cs typeface="Times New Roman" pitchFamily="18" charset="0"/>
            </a:endParaRPr>
          </a:p>
          <a:p>
            <a:endParaRPr lang="en-US" dirty="0"/>
          </a:p>
        </p:txBody>
      </p:sp>
      <p:graphicFrame>
        <p:nvGraphicFramePr>
          <p:cNvPr id="7" name="Object 6"/>
          <p:cNvGraphicFramePr>
            <a:graphicFrameLocks noChangeAspect="1"/>
          </p:cNvGraphicFramePr>
          <p:nvPr/>
        </p:nvGraphicFramePr>
        <p:xfrm>
          <a:off x="2819400" y="5486400"/>
          <a:ext cx="685800" cy="381000"/>
        </p:xfrm>
        <a:graphic>
          <a:graphicData uri="http://schemas.openxmlformats.org/presentationml/2006/ole">
            <mc:AlternateContent xmlns:mc="http://schemas.openxmlformats.org/markup-compatibility/2006">
              <mc:Choice xmlns:v="urn:schemas-microsoft-com:vml" Requires="v">
                <p:oleObj spid="_x0000_s78851" name="Equation" r:id="rId3" imgW="291960" imgH="190440" progId="Equation.3">
                  <p:embed/>
                </p:oleObj>
              </mc:Choice>
              <mc:Fallback>
                <p:oleObj name="Equation" r:id="rId3" imgW="291960" imgH="190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63</a:t>
            </a:fld>
            <a:endParaRPr lang="en-IN" dirty="0"/>
          </a:p>
        </p:txBody>
      </p:sp>
      <p:graphicFrame>
        <p:nvGraphicFramePr>
          <p:cNvPr id="8" name="Object 7"/>
          <p:cNvGraphicFramePr>
            <a:graphicFrameLocks noChangeAspect="1"/>
          </p:cNvGraphicFramePr>
          <p:nvPr/>
        </p:nvGraphicFramePr>
        <p:xfrm>
          <a:off x="2971800" y="152400"/>
          <a:ext cx="2133600" cy="990600"/>
        </p:xfrm>
        <a:graphic>
          <a:graphicData uri="http://schemas.openxmlformats.org/presentationml/2006/ole">
            <mc:AlternateContent xmlns:mc="http://schemas.openxmlformats.org/markup-compatibility/2006">
              <mc:Choice xmlns:v="urn:schemas-microsoft-com:vml" Requires="v">
                <p:oleObj spid="_x0000_s79877" name="Equation" r:id="rId3" imgW="927000" imgH="406080" progId="Equation.3">
                  <p:embed/>
                </p:oleObj>
              </mc:Choice>
              <mc:Fallback>
                <p:oleObj name="Equation" r:id="rId3" imgW="927000" imgH="4060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
                        <a:ext cx="2133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1"/>
          </p:nvPr>
        </p:nvSpPr>
        <p:spPr>
          <a:xfrm>
            <a:off x="228600" y="1600200"/>
            <a:ext cx="8686800" cy="4800600"/>
          </a:xfrm>
        </p:spPr>
        <p:txBody>
          <a:bodyPr/>
          <a:lstStyle/>
          <a:p>
            <a:r>
              <a:rPr lang="en-US" dirty="0"/>
              <a:t>where Ed is the error on training example d</a:t>
            </a:r>
          </a:p>
          <a:p>
            <a:r>
              <a:rPr lang="en-US" dirty="0"/>
              <a:t>Summing over all output units in the network                     	                                2</a:t>
            </a:r>
          </a:p>
          <a:p>
            <a:r>
              <a:rPr lang="en-US" dirty="0"/>
              <a:t>Here,</a:t>
            </a:r>
          </a:p>
          <a:p>
            <a:pPr>
              <a:buNone/>
            </a:pPr>
            <a:r>
              <a:rPr lang="en-US" i="1" dirty="0"/>
              <a:t>   outputs </a:t>
            </a:r>
            <a:r>
              <a:rPr lang="en-US" dirty="0"/>
              <a:t>is the set of units in the network,</a:t>
            </a:r>
          </a:p>
          <a:p>
            <a:pPr>
              <a:buNone/>
            </a:pPr>
            <a:r>
              <a:rPr lang="en-US" i="1" dirty="0"/>
              <a:t>   </a:t>
            </a:r>
            <a:r>
              <a:rPr lang="en-US" i="1" dirty="0" err="1"/>
              <a:t>t</a:t>
            </a:r>
            <a:r>
              <a:rPr lang="en-US" i="1" baseline="-25000" dirty="0" err="1"/>
              <a:t>k</a:t>
            </a:r>
            <a:r>
              <a:rPr lang="en-US" i="1" dirty="0"/>
              <a:t> </a:t>
            </a:r>
            <a:r>
              <a:rPr lang="en-US" dirty="0"/>
              <a:t>is the </a:t>
            </a:r>
            <a:r>
              <a:rPr lang="en-US" dirty="0" err="1"/>
              <a:t>traget</a:t>
            </a:r>
            <a:r>
              <a:rPr lang="en-US" dirty="0"/>
              <a:t> value of unit </a:t>
            </a:r>
            <a:r>
              <a:rPr lang="en-US" i="1" dirty="0"/>
              <a:t>k</a:t>
            </a:r>
            <a:r>
              <a:rPr lang="en-US" dirty="0"/>
              <a:t> for training example </a:t>
            </a:r>
            <a:r>
              <a:rPr lang="en-US" i="1" dirty="0"/>
              <a:t>d</a:t>
            </a:r>
          </a:p>
        </p:txBody>
      </p:sp>
      <p:graphicFrame>
        <p:nvGraphicFramePr>
          <p:cNvPr id="10" name="Object 9"/>
          <p:cNvGraphicFramePr>
            <a:graphicFrameLocks noChangeAspect="1"/>
          </p:cNvGraphicFramePr>
          <p:nvPr/>
        </p:nvGraphicFramePr>
        <p:xfrm>
          <a:off x="2154238" y="2590800"/>
          <a:ext cx="2776537" cy="838200"/>
        </p:xfrm>
        <a:graphic>
          <a:graphicData uri="http://schemas.openxmlformats.org/presentationml/2006/ole">
            <mc:AlternateContent xmlns:mc="http://schemas.openxmlformats.org/markup-compatibility/2006">
              <mc:Choice xmlns:v="urn:schemas-microsoft-com:vml" Requires="v">
                <p:oleObj spid="_x0000_s79878" name="Equation" r:id="rId5" imgW="1434960" imgH="431640" progId="Equation.3">
                  <p:embed/>
                </p:oleObj>
              </mc:Choice>
              <mc:Fallback>
                <p:oleObj name="Equation" r:id="rId5" imgW="1434960" imgH="4316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238" y="2590800"/>
                        <a:ext cx="277653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Subscripts and variables used in notation of stochastic gradient descent rule:</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64</a:t>
            </a:fld>
            <a:endParaRPr lang="en-IN" dirty="0"/>
          </a:p>
        </p:txBody>
      </p:sp>
      <p:sp>
        <p:nvSpPr>
          <p:cNvPr id="6" name="Content Placeholder 5"/>
          <p:cNvSpPr>
            <a:spLocks noGrp="1"/>
          </p:cNvSpPr>
          <p:nvPr>
            <p:ph sz="quarter" idx="1"/>
          </p:nvPr>
        </p:nvSpPr>
        <p:spPr>
          <a:xfrm>
            <a:off x="612648" y="1600200"/>
            <a:ext cx="8153400" cy="5257800"/>
          </a:xfrm>
        </p:spPr>
        <p:txBody>
          <a:bodyPr>
            <a:normAutofit fontScale="92500"/>
          </a:bodyPr>
          <a:lstStyle/>
          <a:p>
            <a:r>
              <a:rPr lang="en-US" dirty="0"/>
              <a:t> </a:t>
            </a:r>
            <a:r>
              <a:rPr lang="en-US" dirty="0" err="1"/>
              <a:t>i</a:t>
            </a:r>
            <a:r>
              <a:rPr lang="en-US" dirty="0"/>
              <a:t> -&gt; </a:t>
            </a:r>
            <a:r>
              <a:rPr lang="en-US" dirty="0" err="1"/>
              <a:t>i</a:t>
            </a:r>
            <a:r>
              <a:rPr lang="en-US" baseline="30000" dirty="0" err="1"/>
              <a:t>th</a:t>
            </a:r>
            <a:r>
              <a:rPr lang="en-US" dirty="0"/>
              <a:t> input</a:t>
            </a:r>
          </a:p>
          <a:p>
            <a:r>
              <a:rPr lang="en-US" dirty="0"/>
              <a:t>J -&gt; </a:t>
            </a:r>
            <a:r>
              <a:rPr lang="en-US" dirty="0" err="1"/>
              <a:t>j</a:t>
            </a:r>
            <a:r>
              <a:rPr lang="en-US" baseline="30000" dirty="0" err="1"/>
              <a:t>th</a:t>
            </a:r>
            <a:r>
              <a:rPr lang="en-US" dirty="0"/>
              <a:t> unit of the network</a:t>
            </a:r>
          </a:p>
          <a:p>
            <a:r>
              <a:rPr lang="en-US" dirty="0" err="1"/>
              <a:t>x</a:t>
            </a:r>
            <a:r>
              <a:rPr lang="en-US" baseline="-25000" dirty="0" err="1"/>
              <a:t>ji</a:t>
            </a:r>
            <a:r>
              <a:rPr lang="en-US" dirty="0"/>
              <a:t> -&gt; the </a:t>
            </a:r>
            <a:r>
              <a:rPr lang="en-US" b="1" i="1" dirty="0" err="1"/>
              <a:t>i</a:t>
            </a:r>
            <a:r>
              <a:rPr lang="en-US" b="1" i="1" baseline="30000" dirty="0" err="1"/>
              <a:t>th</a:t>
            </a:r>
            <a:r>
              <a:rPr lang="en-US" dirty="0"/>
              <a:t> input to unit </a:t>
            </a:r>
            <a:r>
              <a:rPr lang="en-US" b="1" i="1" dirty="0"/>
              <a:t>j</a:t>
            </a:r>
          </a:p>
          <a:p>
            <a:r>
              <a:rPr lang="en-US" dirty="0" err="1"/>
              <a:t>W</a:t>
            </a:r>
            <a:r>
              <a:rPr lang="en-US" baseline="-25000" dirty="0" err="1"/>
              <a:t>ji</a:t>
            </a:r>
            <a:r>
              <a:rPr lang="en-US" dirty="0"/>
              <a:t> -&gt; the weight associated with </a:t>
            </a:r>
            <a:r>
              <a:rPr lang="en-US" b="1" i="1" dirty="0" err="1"/>
              <a:t>i</a:t>
            </a:r>
            <a:r>
              <a:rPr lang="en-US" b="1" i="1" baseline="30000" dirty="0" err="1"/>
              <a:t>th</a:t>
            </a:r>
            <a:r>
              <a:rPr lang="en-US" dirty="0"/>
              <a:t> input to unit </a:t>
            </a:r>
            <a:r>
              <a:rPr lang="en-US" b="1" i="1" dirty="0"/>
              <a:t>j</a:t>
            </a:r>
          </a:p>
          <a:p>
            <a:r>
              <a:rPr lang="en-US" dirty="0" err="1"/>
              <a:t>net</a:t>
            </a:r>
            <a:r>
              <a:rPr lang="en-US" baseline="-25000" dirty="0" err="1"/>
              <a:t>j</a:t>
            </a:r>
            <a:r>
              <a:rPr lang="en-US" baseline="-25000" dirty="0"/>
              <a:t> </a:t>
            </a:r>
            <a:r>
              <a:rPr lang="en-US" dirty="0"/>
              <a:t> -&gt;                 ( the weighted sum of inputs for                </a:t>
            </a:r>
          </a:p>
          <a:p>
            <a:pPr>
              <a:buNone/>
            </a:pPr>
            <a:r>
              <a:rPr lang="en-US" dirty="0"/>
              <a:t>                      unit j)</a:t>
            </a:r>
          </a:p>
          <a:p>
            <a:pPr>
              <a:buNone/>
            </a:pPr>
            <a:r>
              <a:rPr lang="en-US" dirty="0" err="1"/>
              <a:t>oj</a:t>
            </a:r>
            <a:r>
              <a:rPr lang="en-US" dirty="0"/>
              <a:t> -&gt; the output computed for unit j</a:t>
            </a:r>
          </a:p>
          <a:p>
            <a:pPr>
              <a:buNone/>
            </a:pPr>
            <a:r>
              <a:rPr lang="en-US" dirty="0" err="1"/>
              <a:t>tj</a:t>
            </a:r>
            <a:r>
              <a:rPr lang="en-US" dirty="0"/>
              <a:t> -&gt; the target output for unit j</a:t>
            </a:r>
          </a:p>
          <a:p>
            <a:pPr>
              <a:buNone/>
            </a:pPr>
            <a:r>
              <a:rPr lang="en-US" dirty="0"/>
              <a:t>     -&gt; the sigmoid function</a:t>
            </a:r>
          </a:p>
          <a:p>
            <a:pPr>
              <a:buNone/>
            </a:pPr>
            <a:r>
              <a:rPr lang="en-US" dirty="0"/>
              <a:t>outputs -&gt; the set of units in the final layer of the network</a:t>
            </a:r>
          </a:p>
          <a:p>
            <a:pPr>
              <a:buNone/>
            </a:pPr>
            <a:endParaRPr lang="en-US" dirty="0"/>
          </a:p>
        </p:txBody>
      </p:sp>
      <p:graphicFrame>
        <p:nvGraphicFramePr>
          <p:cNvPr id="7" name="Object 6"/>
          <p:cNvGraphicFramePr>
            <a:graphicFrameLocks noChangeAspect="1"/>
          </p:cNvGraphicFramePr>
          <p:nvPr/>
        </p:nvGraphicFramePr>
        <p:xfrm>
          <a:off x="2209800" y="3733800"/>
          <a:ext cx="1524000" cy="685800"/>
        </p:xfrm>
        <a:graphic>
          <a:graphicData uri="http://schemas.openxmlformats.org/presentationml/2006/ole">
            <mc:AlternateContent xmlns:mc="http://schemas.openxmlformats.org/markup-compatibility/2006">
              <mc:Choice xmlns:v="urn:schemas-microsoft-com:vml" Requires="v">
                <p:oleObj spid="_x0000_s81924" name="Equation" r:id="rId3" imgW="507960" imgH="342720" progId="Equation.3">
                  <p:embed/>
                </p:oleObj>
              </mc:Choice>
              <mc:Fallback>
                <p:oleObj name="Equation" r:id="rId3" imgW="507960" imgH="342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0"/>
                        <a:ext cx="1524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85800" y="5715000"/>
          <a:ext cx="533400" cy="381000"/>
        </p:xfrm>
        <a:graphic>
          <a:graphicData uri="http://schemas.openxmlformats.org/presentationml/2006/ole">
            <mc:AlternateContent xmlns:mc="http://schemas.openxmlformats.org/markup-compatibility/2006">
              <mc:Choice xmlns:v="urn:schemas-microsoft-com:vml" Requires="v">
                <p:oleObj spid="_x0000_s81925" name="Equation" r:id="rId5" imgW="152280" imgH="139680" progId="Equation.3">
                  <p:embed/>
                </p:oleObj>
              </mc:Choice>
              <mc:Fallback>
                <p:oleObj name="Equation" r:id="rId5" imgW="15228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715000"/>
                        <a:ext cx="533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Downstream(j) = the set of units whose immediate inputs include the 0utput of unit j</a:t>
            </a:r>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65</a:t>
            </a:fld>
            <a:endParaRPr lang="en-IN" dirty="0"/>
          </a:p>
        </p:txBody>
      </p:sp>
      <p:sp>
        <p:nvSpPr>
          <p:cNvPr id="6" name="Content Placeholder 5"/>
          <p:cNvSpPr>
            <a:spLocks noGrp="1"/>
          </p:cNvSpPr>
          <p:nvPr>
            <p:ph sz="quarter" idx="1"/>
          </p:nvPr>
        </p:nvSpPr>
        <p:spPr>
          <a:xfrm>
            <a:off x="612648" y="1600200"/>
            <a:ext cx="8153400" cy="4876800"/>
          </a:xfrm>
        </p:spPr>
        <p:txBody>
          <a:bodyPr/>
          <a:lstStyle/>
          <a:p>
            <a:r>
              <a:rPr lang="en-US" dirty="0"/>
              <a:t>In order to implement the stochastic gradient rule , we will derive an expression for </a:t>
            </a:r>
          </a:p>
          <a:p>
            <a:r>
              <a:rPr lang="en-US" dirty="0"/>
              <a:t>The weight </a:t>
            </a:r>
            <a:r>
              <a:rPr lang="en-US" dirty="0" err="1"/>
              <a:t>w</a:t>
            </a:r>
            <a:r>
              <a:rPr lang="en-US" baseline="-25000" dirty="0" err="1"/>
              <a:t>ji</a:t>
            </a:r>
            <a:r>
              <a:rPr lang="en-US" baseline="-25000" dirty="0"/>
              <a:t> </a:t>
            </a:r>
            <a:r>
              <a:rPr lang="en-US" dirty="0"/>
              <a:t> can influence the rest of network only through </a:t>
            </a:r>
            <a:r>
              <a:rPr lang="en-US" dirty="0" err="1"/>
              <a:t>net</a:t>
            </a:r>
            <a:r>
              <a:rPr lang="en-US" baseline="-25000" dirty="0" err="1"/>
              <a:t>j</a:t>
            </a:r>
            <a:r>
              <a:rPr lang="en-US" baseline="-25000" dirty="0"/>
              <a:t> </a:t>
            </a:r>
            <a:r>
              <a:rPr lang="en-US" dirty="0"/>
              <a:t> .</a:t>
            </a:r>
          </a:p>
          <a:p>
            <a:r>
              <a:rPr lang="en-US" dirty="0"/>
              <a:t>Using chain rule :</a:t>
            </a:r>
          </a:p>
          <a:p>
            <a:endParaRPr lang="en-US" dirty="0"/>
          </a:p>
          <a:p>
            <a:endParaRPr lang="en-US" dirty="0"/>
          </a:p>
          <a:p>
            <a:r>
              <a:rPr lang="en-US" dirty="0"/>
              <a:t>Now we have to derive a convenient expression for </a:t>
            </a:r>
          </a:p>
        </p:txBody>
      </p:sp>
      <p:graphicFrame>
        <p:nvGraphicFramePr>
          <p:cNvPr id="7" name="Object 6"/>
          <p:cNvGraphicFramePr>
            <a:graphicFrameLocks noChangeAspect="1"/>
          </p:cNvGraphicFramePr>
          <p:nvPr/>
        </p:nvGraphicFramePr>
        <p:xfrm>
          <a:off x="5791200" y="2133600"/>
          <a:ext cx="762000" cy="685800"/>
        </p:xfrm>
        <a:graphic>
          <a:graphicData uri="http://schemas.openxmlformats.org/presentationml/2006/ole">
            <mc:AlternateContent xmlns:mc="http://schemas.openxmlformats.org/markup-compatibility/2006">
              <mc:Choice xmlns:v="urn:schemas-microsoft-com:vml" Requires="v">
                <p:oleObj spid="_x0000_s82949" name="Equation" r:id="rId3" imgW="304560" imgH="406080" progId="Equation.3">
                  <p:embed/>
                </p:oleObj>
              </mc:Choice>
              <mc:Fallback>
                <p:oleObj name="Equation" r:id="rId3" imgW="30456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133600"/>
                        <a:ext cx="762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581400" y="3657600"/>
          <a:ext cx="2743200" cy="1524000"/>
        </p:xfrm>
        <a:graphic>
          <a:graphicData uri="http://schemas.openxmlformats.org/presentationml/2006/ole">
            <mc:AlternateContent xmlns:mc="http://schemas.openxmlformats.org/markup-compatibility/2006">
              <mc:Choice xmlns:v="urn:schemas-microsoft-com:vml" Requires="v">
                <p:oleObj spid="_x0000_s82950" name="Equation" r:id="rId5" imgW="1104840" imgH="838080" progId="Equation.3">
                  <p:embed/>
                </p:oleObj>
              </mc:Choice>
              <mc:Fallback>
                <p:oleObj name="Equation" r:id="rId5" imgW="1104840" imgH="838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657600"/>
                        <a:ext cx="27432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219200" y="5715000"/>
          <a:ext cx="1219200" cy="762000"/>
        </p:xfrm>
        <a:graphic>
          <a:graphicData uri="http://schemas.openxmlformats.org/presentationml/2006/ole">
            <mc:AlternateContent xmlns:mc="http://schemas.openxmlformats.org/markup-compatibility/2006">
              <mc:Choice xmlns:v="urn:schemas-microsoft-com:vml" Requires="v">
                <p:oleObj spid="_x0000_s82951" name="Equation" r:id="rId7" imgW="368280" imgH="406080" progId="Equation.3">
                  <p:embed/>
                </p:oleObj>
              </mc:Choice>
              <mc:Fallback>
                <p:oleObj name="Equation" r:id="rId7" imgW="368280" imgH="406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15000"/>
                        <a:ext cx="1219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ADVANCED TOPICS IN ARTIFICIAL NEURAL NETWORKS</a:t>
            </a:r>
            <a:endParaRPr lang="en-US" sz="2400"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66</a:t>
            </a:fld>
            <a:endParaRPr lang="en-IN" dirty="0"/>
          </a:p>
        </p:txBody>
      </p:sp>
      <p:sp>
        <p:nvSpPr>
          <p:cNvPr id="6" name="Content Placeholder 5"/>
          <p:cNvSpPr>
            <a:spLocks noGrp="1"/>
          </p:cNvSpPr>
          <p:nvPr>
            <p:ph sz="quarter" idx="1"/>
          </p:nvPr>
        </p:nvSpPr>
        <p:spPr>
          <a:xfrm>
            <a:off x="612648" y="1371600"/>
            <a:ext cx="8153400" cy="5257800"/>
          </a:xfrm>
        </p:spPr>
        <p:txBody>
          <a:bodyPr>
            <a:normAutofit/>
          </a:bodyPr>
          <a:lstStyle/>
          <a:p>
            <a:r>
              <a:rPr lang="en-US" sz="2800" b="1" dirty="0"/>
              <a:t>Alternative Error Functions:</a:t>
            </a:r>
          </a:p>
          <a:p>
            <a:r>
              <a:rPr lang="en-US" sz="2200" dirty="0">
                <a:latin typeface="Times New Roman"/>
              </a:rPr>
              <a:t>gradient descent can be performed for any function E that is differentiable with respect to the  </a:t>
            </a:r>
            <a:r>
              <a:rPr lang="en-US" sz="2200" dirty="0" err="1">
                <a:latin typeface="Times New Roman"/>
              </a:rPr>
              <a:t>arameterized</a:t>
            </a:r>
            <a:r>
              <a:rPr lang="en-US" sz="2200" dirty="0">
                <a:latin typeface="Times New Roman"/>
              </a:rPr>
              <a:t> hypothesis space. While the basic BP algorithm defines E in terms of the sum of squared errors of the network, other definitions have been suggested in order to incorporate other constraints into the weight-tuning rule.</a:t>
            </a:r>
          </a:p>
          <a:p>
            <a:r>
              <a:rPr lang="en-US" sz="2200" dirty="0">
                <a:latin typeface="Times New Roman"/>
              </a:rPr>
              <a:t>Examples of alternative definitions of E include:</a:t>
            </a:r>
          </a:p>
          <a:p>
            <a:pPr>
              <a:buNone/>
            </a:pPr>
            <a:r>
              <a:rPr lang="en-US" sz="2200" dirty="0">
                <a:latin typeface="Times New Roman"/>
              </a:rPr>
              <a:t>1.  </a:t>
            </a:r>
            <a:r>
              <a:rPr lang="en-US" sz="2200" b="1" dirty="0">
                <a:latin typeface="Times New Roman"/>
              </a:rPr>
              <a:t>Adding a penalty term for weight magnitude</a:t>
            </a:r>
            <a:r>
              <a:rPr lang="en-US" sz="2200" dirty="0">
                <a:latin typeface="Times New Roman"/>
              </a:rPr>
              <a:t>. we can add a term to E that increases with the magnitude of the weight vector. This  causes the gradient descent search to seek weight vectors with small magnitudes, thereby reducing the risk of </a:t>
            </a:r>
            <a:r>
              <a:rPr lang="en-US" sz="2200" dirty="0" err="1">
                <a:latin typeface="Times New Roman"/>
              </a:rPr>
              <a:t>overfitting</a:t>
            </a:r>
            <a:r>
              <a:rPr lang="en-US" sz="2200" dirty="0">
                <a:latin typeface="Times New Roman"/>
              </a:rPr>
              <a:t>. One way to do this is to redefine E as</a:t>
            </a:r>
          </a:p>
          <a:p>
            <a:endParaRPr lang="en-US" sz="2200" dirty="0">
              <a:latin typeface="Times New Roman"/>
            </a:endParaRPr>
          </a:p>
          <a:p>
            <a:endParaRPr lang="en-US" sz="2800" dirty="0">
              <a:latin typeface="Times New Roman"/>
            </a:endParaRPr>
          </a:p>
          <a:p>
            <a:endParaRPr lang="en-US" sz="2800" dirty="0">
              <a:latin typeface="Times New Roman"/>
            </a:endParaRPr>
          </a:p>
          <a:p>
            <a:endParaRPr lang="en-US" sz="2800" dirty="0"/>
          </a:p>
        </p:txBody>
      </p:sp>
      <p:pic>
        <p:nvPicPr>
          <p:cNvPr id="11" name="Picture 2"/>
          <p:cNvPicPr>
            <a:picLocks noChangeAspect="1" noChangeArrowheads="1"/>
          </p:cNvPicPr>
          <p:nvPr/>
        </p:nvPicPr>
        <p:blipFill>
          <a:blip r:embed="rId2"/>
          <a:srcRect/>
          <a:stretch>
            <a:fillRect/>
          </a:stretch>
        </p:blipFill>
        <p:spPr bwMode="auto">
          <a:xfrm>
            <a:off x="3695700" y="5410201"/>
            <a:ext cx="4000500" cy="9144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67</a:t>
            </a:fld>
            <a:endParaRPr lang="en-IN" dirty="0"/>
          </a:p>
        </p:txBody>
      </p:sp>
      <p:sp>
        <p:nvSpPr>
          <p:cNvPr id="6" name="Content Placeholder 5"/>
          <p:cNvSpPr>
            <a:spLocks noGrp="1"/>
          </p:cNvSpPr>
          <p:nvPr>
            <p:ph sz="quarter" idx="1"/>
          </p:nvPr>
        </p:nvSpPr>
        <p:spPr>
          <a:xfrm>
            <a:off x="228600" y="1600200"/>
            <a:ext cx="8763000" cy="4495800"/>
          </a:xfrm>
        </p:spPr>
        <p:txBody>
          <a:bodyPr>
            <a:normAutofit fontScale="92500" lnSpcReduction="20000"/>
          </a:bodyPr>
          <a:lstStyle/>
          <a:p>
            <a:r>
              <a:rPr lang="en-US" sz="2400" dirty="0">
                <a:latin typeface="Times New Roman"/>
              </a:rPr>
              <a:t>2.  </a:t>
            </a:r>
            <a:r>
              <a:rPr lang="en-US" sz="2400" b="1" dirty="0">
                <a:latin typeface="Times New Roman"/>
              </a:rPr>
              <a:t>Adding a term for errors in the slope</a:t>
            </a:r>
            <a:r>
              <a:rPr lang="en-US" sz="2400" dirty="0">
                <a:latin typeface="Times New Roman"/>
              </a:rPr>
              <a:t>, or derivative of the target function. In some cases, training information may be available regarding desired derivatives of the target function, as well as desired values.</a:t>
            </a:r>
          </a:p>
          <a:p>
            <a:endParaRPr lang="en-US" sz="3200" dirty="0">
              <a:latin typeface="Times New Roman"/>
            </a:endParaRPr>
          </a:p>
          <a:p>
            <a:endParaRPr lang="en-US" sz="3200" dirty="0">
              <a:latin typeface="Times New Roman"/>
            </a:endParaRPr>
          </a:p>
          <a:p>
            <a:r>
              <a:rPr lang="en-US" sz="2400" dirty="0">
                <a:latin typeface="Times New Roman"/>
              </a:rPr>
              <a:t>3.  </a:t>
            </a:r>
            <a:r>
              <a:rPr lang="en-US" sz="2400" b="1" dirty="0">
                <a:latin typeface="Times New Roman"/>
              </a:rPr>
              <a:t>Minimizing the cross entropy of the network </a:t>
            </a:r>
            <a:r>
              <a:rPr lang="en-US" sz="2400" dirty="0">
                <a:latin typeface="Times New Roman"/>
              </a:rPr>
              <a:t>with respect to the target values. Consider learning a probabilistic function, such as predicting whether a loan applicant will pay back a loan based on attributes such as the applicant's age and bank balance. Although the training examples exhibit only </a:t>
            </a:r>
            <a:r>
              <a:rPr lang="en-US" sz="2400" dirty="0" err="1">
                <a:latin typeface="Times New Roman"/>
              </a:rPr>
              <a:t>boolean</a:t>
            </a:r>
            <a:r>
              <a:rPr lang="en-US" sz="2400" dirty="0">
                <a:latin typeface="Times New Roman"/>
              </a:rPr>
              <a:t> target values, the underlying target function might be best modeled by outputting the probability that the given applicant will repay the loan, rather than attempting to output the actual 1 and 0 value for each input instance. probability estimates that are given by the network that minimizes the cross entropy, defined as</a:t>
            </a:r>
          </a:p>
          <a:p>
            <a:endParaRPr lang="en-US" dirty="0"/>
          </a:p>
        </p:txBody>
      </p:sp>
      <p:pic>
        <p:nvPicPr>
          <p:cNvPr id="8" name="Picture 3"/>
          <p:cNvPicPr>
            <a:picLocks noChangeAspect="1" noChangeArrowheads="1"/>
          </p:cNvPicPr>
          <p:nvPr/>
        </p:nvPicPr>
        <p:blipFill>
          <a:blip r:embed="rId2"/>
          <a:srcRect/>
          <a:stretch>
            <a:fillRect/>
          </a:stretch>
        </p:blipFill>
        <p:spPr bwMode="auto">
          <a:xfrm>
            <a:off x="2514600" y="2514600"/>
            <a:ext cx="5334000" cy="847725"/>
          </a:xfrm>
          <a:prstGeom prst="rect">
            <a:avLst/>
          </a:prstGeom>
          <a:noFill/>
          <a:ln w="9525">
            <a:noFill/>
            <a:miter lim="800000"/>
            <a:headEnd/>
            <a:tailEnd/>
          </a:ln>
          <a:effectLst/>
        </p:spPr>
      </p:pic>
      <p:pic>
        <p:nvPicPr>
          <p:cNvPr id="9" name="Picture 4"/>
          <p:cNvPicPr>
            <a:picLocks noChangeAspect="1" noChangeArrowheads="1"/>
          </p:cNvPicPr>
          <p:nvPr/>
        </p:nvPicPr>
        <p:blipFill>
          <a:blip r:embed="rId3"/>
          <a:srcRect/>
          <a:stretch>
            <a:fillRect/>
          </a:stretch>
        </p:blipFill>
        <p:spPr bwMode="auto">
          <a:xfrm>
            <a:off x="2514600" y="5943600"/>
            <a:ext cx="3048000" cy="762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68</a:t>
            </a:fld>
            <a:endParaRPr lang="en-IN" dirty="0"/>
          </a:p>
        </p:txBody>
      </p:sp>
      <p:sp>
        <p:nvSpPr>
          <p:cNvPr id="6" name="Content Placeholder 5"/>
          <p:cNvSpPr>
            <a:spLocks noGrp="1"/>
          </p:cNvSpPr>
          <p:nvPr>
            <p:ph sz="quarter" idx="1"/>
          </p:nvPr>
        </p:nvSpPr>
        <p:spPr/>
        <p:txBody>
          <a:bodyPr>
            <a:normAutofit/>
          </a:bodyPr>
          <a:lstStyle/>
          <a:p>
            <a:pPr>
              <a:buNone/>
            </a:pPr>
            <a:r>
              <a:rPr lang="en-US" sz="2400" dirty="0">
                <a:latin typeface="Times New Roman"/>
              </a:rPr>
              <a:t>4.  Altering the effective error function can also be accomplished by </a:t>
            </a:r>
            <a:r>
              <a:rPr lang="en-US" sz="2400" b="1" dirty="0">
                <a:latin typeface="Times New Roman"/>
              </a:rPr>
              <a:t>weight sharing</a:t>
            </a:r>
            <a:r>
              <a:rPr lang="en-US" sz="2400" dirty="0">
                <a:latin typeface="Times New Roman"/>
              </a:rPr>
              <a:t>, or "tying together" weights associated with different units or inputs. For example, in an application of neural networks to speech recognition, the various units that receive input from different portions of the time window are forced to share weights. Such weight sharing is typically  implemented by first updating each of the shared weights separately within each unit that uses the weight, then replacing each instance of the shared weight by the mean of their values.</a:t>
            </a:r>
            <a:endParaRPr lang="en-US" sz="2400" dirty="0">
              <a:latin typeface="Times New Roman" pitchFamily="18" charset="0"/>
              <a:cs typeface="Times New Roman" pitchFamily="18" charset="0"/>
            </a:endParaRPr>
          </a:p>
          <a:p>
            <a:pPr algn="ctr">
              <a:buNone/>
            </a:pPr>
            <a:endParaRPr lang="en-US" dirty="0"/>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a:rPr>
              <a:t>Alternative Error Minimization Procedures</a:t>
            </a:r>
            <a:br>
              <a:rPr lang="en-US" sz="2800" dirty="0"/>
            </a:br>
            <a:endParaRPr lang="en-US" sz="2800"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69</a:t>
            </a:fld>
            <a:endParaRPr lang="en-IN" dirty="0"/>
          </a:p>
        </p:txBody>
      </p:sp>
      <p:sp>
        <p:nvSpPr>
          <p:cNvPr id="6" name="Content Placeholder 5"/>
          <p:cNvSpPr>
            <a:spLocks noGrp="1"/>
          </p:cNvSpPr>
          <p:nvPr>
            <p:ph sz="quarter" idx="1"/>
          </p:nvPr>
        </p:nvSpPr>
        <p:spPr>
          <a:xfrm>
            <a:off x="228600" y="1371600"/>
            <a:ext cx="8686800" cy="5181600"/>
          </a:xfrm>
        </p:spPr>
        <p:txBody>
          <a:bodyPr>
            <a:normAutofit fontScale="92500" lnSpcReduction="10000"/>
          </a:bodyPr>
          <a:lstStyle/>
          <a:p>
            <a:pPr algn="just"/>
            <a:r>
              <a:rPr lang="en-US" sz="2400" dirty="0">
                <a:latin typeface="Times New Roman"/>
              </a:rPr>
              <a:t>While gradient descent is one of the most general search methods for finding a hypothesis to minimize the error function, it is not always the most efficient. It is not uncommon for BP to require tens of thousands of iterations through the weight update loop when training complex networks. For this reason, a number of alternative weight optimization algorithms have been proposed and explored.</a:t>
            </a:r>
          </a:p>
          <a:p>
            <a:pPr algn="just">
              <a:buFont typeface="Wingdings" pitchFamily="2" charset="2"/>
              <a:buChar char="§"/>
            </a:pPr>
            <a:r>
              <a:rPr lang="en-US" sz="2400" dirty="0">
                <a:latin typeface="Times New Roman" pitchFamily="18" charset="0"/>
                <a:cs typeface="Times New Roman" pitchFamily="18" charset="0"/>
              </a:rPr>
              <a:t>One optimization method, known as </a:t>
            </a:r>
            <a:r>
              <a:rPr lang="en-US" sz="2400" b="1" dirty="0">
                <a:latin typeface="Times New Roman" pitchFamily="18" charset="0"/>
                <a:cs typeface="Times New Roman" pitchFamily="18" charset="0"/>
              </a:rPr>
              <a:t>line search</a:t>
            </a:r>
            <a:r>
              <a:rPr lang="en-US" sz="2400" dirty="0">
                <a:latin typeface="Times New Roman" pitchFamily="18" charset="0"/>
                <a:cs typeface="Times New Roman" pitchFamily="18" charset="0"/>
              </a:rPr>
              <a:t>, involves a different approach to choosing the distance for the weight update. once a line is chosen that specifies the direction of the  update, the update distance is chosen by finding the minimum of the error function along this line.</a:t>
            </a:r>
          </a:p>
          <a:p>
            <a:pPr algn="just">
              <a:buFont typeface="Wingdings" pitchFamily="2" charset="2"/>
              <a:buChar char="§"/>
            </a:pPr>
            <a:r>
              <a:rPr lang="en-US" sz="2400" dirty="0">
                <a:latin typeface="Times New Roman" pitchFamily="18" charset="0"/>
                <a:cs typeface="Times New Roman" pitchFamily="18" charset="0"/>
              </a:rPr>
              <a:t>A second method, that builds on the idea of line search, is called the </a:t>
            </a:r>
            <a:r>
              <a:rPr lang="en-US" sz="2400" b="1" dirty="0">
                <a:latin typeface="Times New Roman" pitchFamily="18" charset="0"/>
                <a:cs typeface="Times New Roman" pitchFamily="18" charset="0"/>
              </a:rPr>
              <a:t>conjugate gradient </a:t>
            </a:r>
            <a:r>
              <a:rPr lang="en-US" sz="2400" dirty="0">
                <a:latin typeface="Times New Roman" pitchFamily="18" charset="0"/>
                <a:cs typeface="Times New Roman" pitchFamily="18" charset="0"/>
              </a:rPr>
              <a:t>method. Here, a sequence of line </a:t>
            </a:r>
            <a:r>
              <a:rPr lang="en-US" sz="2400" dirty="0" err="1">
                <a:latin typeface="Times New Roman" pitchFamily="18" charset="0"/>
                <a:cs typeface="Times New Roman" pitchFamily="18" charset="0"/>
              </a:rPr>
              <a:t>searshes</a:t>
            </a:r>
            <a:r>
              <a:rPr lang="en-US" sz="2400" dirty="0">
                <a:latin typeface="Times New Roman" pitchFamily="18" charset="0"/>
                <a:cs typeface="Times New Roman" pitchFamily="18" charset="0"/>
              </a:rPr>
              <a:t> is performed to search for a minimum in the error surface. On the first step in this sequence, the direction chosen is the negative of the gradient. On each subsequent step, a new direction is chosen so that the component of the error gradient that has just been made zero, remains zero.</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fontScale="90000"/>
          </a:bodyPr>
          <a:lstStyle/>
          <a:p>
            <a:r>
              <a:rPr lang="en-IN" dirty="0">
                <a:solidFill>
                  <a:srgbClr val="FF0000"/>
                </a:solidFill>
              </a:rPr>
              <a:t>1.1. Neurons and Biological Motivation</a:t>
            </a:r>
            <a:br>
              <a:rPr lang="en-IN" dirty="0">
                <a:solidFill>
                  <a:srgbClr val="FF0000"/>
                </a:solidFill>
              </a:rPr>
            </a:br>
            <a:r>
              <a:rPr lang="en-IN" dirty="0">
                <a:solidFill>
                  <a:srgbClr val="FF0000"/>
                </a:solidFill>
              </a:rPr>
              <a:t>						    </a:t>
            </a:r>
            <a:r>
              <a:rPr lang="en-IN" sz="36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572E429A-52E2-4301-9969-171EECC50D79}"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7</a:t>
            </a:fld>
            <a:endParaRPr lang="en-IN" dirty="0"/>
          </a:p>
        </p:txBody>
      </p:sp>
      <p:sp>
        <p:nvSpPr>
          <p:cNvPr id="6" name="Content Placeholder 5"/>
          <p:cNvSpPr>
            <a:spLocks noGrp="1"/>
          </p:cNvSpPr>
          <p:nvPr>
            <p:ph sz="quarter" idx="1"/>
          </p:nvPr>
        </p:nvSpPr>
        <p:spPr>
          <a:xfrm>
            <a:off x="536448" y="1600200"/>
            <a:ext cx="4568952" cy="4724400"/>
          </a:xfrm>
        </p:spPr>
        <p:txBody>
          <a:bodyPr>
            <a:normAutofit fontScale="92500" lnSpcReduction="10000"/>
          </a:bodyPr>
          <a:lstStyle/>
          <a:p>
            <a:pPr algn="just"/>
            <a:r>
              <a:rPr lang="en-IN" sz="2600" dirty="0"/>
              <a:t>Neurons have specialize cell                part called </a:t>
            </a:r>
            <a:r>
              <a:rPr lang="en-IN" sz="2600" b="1" dirty="0"/>
              <a:t>dendrites</a:t>
            </a:r>
            <a:r>
              <a:rPr lang="en-IN" sz="2600" dirty="0"/>
              <a:t> and </a:t>
            </a:r>
          </a:p>
          <a:p>
            <a:pPr algn="just">
              <a:buNone/>
            </a:pPr>
            <a:r>
              <a:rPr lang="en-IN" sz="2600" b="1" dirty="0"/>
              <a:t>    axons</a:t>
            </a:r>
            <a:r>
              <a:rPr lang="en-IN" sz="2600" dirty="0"/>
              <a:t>. Dendrites bring electrical signals to the cell body and axons take information away from the cell body.</a:t>
            </a:r>
          </a:p>
          <a:p>
            <a:pPr algn="just">
              <a:buNone/>
            </a:pPr>
            <a:endParaRPr lang="en-IN" sz="2600" dirty="0"/>
          </a:p>
          <a:p>
            <a:pPr algn="just"/>
            <a:r>
              <a:rPr lang="en-US" sz="2600" dirty="0"/>
              <a:t>To a neuron dendrites are used to take input to neuron cell and axons are used to give output from that neuron cell , which may input to another neuron.</a:t>
            </a:r>
            <a:endParaRPr lang="en-IN" sz="2600" dirty="0"/>
          </a:p>
          <a:p>
            <a:pPr>
              <a:buNone/>
            </a:pPr>
            <a:endParaRPr lang="en-IN" dirty="0"/>
          </a:p>
        </p:txBody>
      </p:sp>
      <p:pic>
        <p:nvPicPr>
          <p:cNvPr id="18433" name="Picture 1"/>
          <p:cNvPicPr>
            <a:picLocks noChangeAspect="1" noChangeArrowheads="1"/>
          </p:cNvPicPr>
          <p:nvPr/>
        </p:nvPicPr>
        <p:blipFill>
          <a:blip r:embed="rId2" cstate="print"/>
          <a:srcRect/>
          <a:stretch>
            <a:fillRect/>
          </a:stretch>
        </p:blipFill>
        <p:spPr bwMode="auto">
          <a:xfrm>
            <a:off x="5257800" y="1600200"/>
            <a:ext cx="3733800" cy="4467799"/>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normAutofit/>
          </a:bodyPr>
          <a:lstStyle/>
          <a:p>
            <a:r>
              <a:rPr lang="en-US" sz="2800" b="1" dirty="0"/>
              <a:t>Recurrent Networks</a:t>
            </a:r>
            <a:endParaRPr lang="en-US" sz="2800" dirty="0"/>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70</a:t>
            </a:fld>
            <a:endParaRPr lang="en-IN" dirty="0"/>
          </a:p>
        </p:txBody>
      </p:sp>
      <p:sp>
        <p:nvSpPr>
          <p:cNvPr id="6" name="Content Placeholder 5"/>
          <p:cNvSpPr>
            <a:spLocks noGrp="1"/>
          </p:cNvSpPr>
          <p:nvPr>
            <p:ph sz="quarter" idx="1"/>
          </p:nvPr>
        </p:nvSpPr>
        <p:spPr>
          <a:xfrm>
            <a:off x="228600" y="1600200"/>
            <a:ext cx="8763000" cy="4495800"/>
          </a:xfrm>
        </p:spPr>
        <p:txBody>
          <a:bodyPr>
            <a:noAutofit/>
          </a:bodyPr>
          <a:lstStyle/>
          <a:p>
            <a:r>
              <a:rPr lang="en-US" sz="2400" b="1" dirty="0">
                <a:latin typeface="Times New Roman" pitchFamily="18" charset="0"/>
                <a:cs typeface="Times New Roman" pitchFamily="18" charset="0"/>
              </a:rPr>
              <a:t>Recurrent networks </a:t>
            </a:r>
            <a:r>
              <a:rPr lang="en-US" sz="2400" dirty="0">
                <a:latin typeface="Times New Roman" pitchFamily="18" charset="0"/>
                <a:cs typeface="Times New Roman" pitchFamily="18" charset="0"/>
              </a:rPr>
              <a:t>are artificial neural networks that apply to time series data and that use outputs of network units at time t as the input to other units at time t + 1. In this way, they support a form of directed cycles in the network.</a:t>
            </a:r>
          </a:p>
          <a:p>
            <a:r>
              <a:rPr lang="en-US" sz="2400" dirty="0">
                <a:latin typeface="Times New Roman" pitchFamily="18" charset="0"/>
                <a:cs typeface="Times New Roman" pitchFamily="18" charset="0"/>
              </a:rPr>
              <a:t>consider the time series prediction task of predicting the next day's stock market average y(t + 1 ) based on the current day's economic indicators x(t). Given a time series of such data, one obvious approach is to train a </a:t>
            </a:r>
            <a:r>
              <a:rPr lang="en-US" sz="2400" b="1" dirty="0" err="1">
                <a:latin typeface="Times New Roman" pitchFamily="18" charset="0"/>
                <a:cs typeface="Times New Roman" pitchFamily="18" charset="0"/>
              </a:rPr>
              <a:t>feedforward</a:t>
            </a:r>
            <a:r>
              <a:rPr lang="en-US" sz="2400" b="1" dirty="0">
                <a:latin typeface="Times New Roman" pitchFamily="18" charset="0"/>
                <a:cs typeface="Times New Roman" pitchFamily="18" charset="0"/>
              </a:rPr>
              <a:t> network </a:t>
            </a:r>
            <a:r>
              <a:rPr lang="en-US" sz="2400" dirty="0">
                <a:latin typeface="Times New Roman" pitchFamily="18" charset="0"/>
                <a:cs typeface="Times New Roman" pitchFamily="18" charset="0"/>
              </a:rPr>
              <a:t>to predict y(t + 1 ) as its output, based on the input values x(t). Such a network is shown in Figure 4.11(a).</a:t>
            </a:r>
          </a:p>
          <a:p>
            <a:r>
              <a:rPr lang="en-US" sz="2400" dirty="0">
                <a:latin typeface="Times New Roman" pitchFamily="18" charset="0"/>
                <a:cs typeface="Times New Roman" pitchFamily="18" charset="0"/>
              </a:rPr>
              <a:t>One limitation of such a network is that the prediction of y(t + 1 ) depends only on x(t) and cannot capture possible dependencies of y (t + 1 ) on earlier values of x.</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71</a:t>
            </a:fld>
            <a:endParaRPr lang="en-IN" dirty="0"/>
          </a:p>
        </p:txBody>
      </p:sp>
      <p:sp>
        <p:nvSpPr>
          <p:cNvPr id="6" name="Content Placeholder 5"/>
          <p:cNvSpPr>
            <a:spLocks noGrp="1"/>
          </p:cNvSpPr>
          <p:nvPr>
            <p:ph sz="quarter" idx="1"/>
          </p:nvPr>
        </p:nvSpPr>
        <p:spPr/>
        <p:txBody>
          <a:bodyPr>
            <a:noAutofit/>
          </a:bodyPr>
          <a:lstStyle/>
          <a:p>
            <a:r>
              <a:rPr lang="en-US" sz="2000" dirty="0">
                <a:latin typeface="Times New Roman" pitchFamily="18" charset="0"/>
                <a:cs typeface="Times New Roman" pitchFamily="18" charset="0"/>
              </a:rPr>
              <a:t>if we wish the network to consider an arbitrary window of time in the past when predicting y(</a:t>
            </a:r>
            <a:r>
              <a:rPr lang="en-US" sz="2000" dirty="0" err="1">
                <a:latin typeface="Times New Roman" pitchFamily="18" charset="0"/>
                <a:cs typeface="Times New Roman" pitchFamily="18" charset="0"/>
              </a:rPr>
              <a:t>t+l</a:t>
            </a:r>
            <a:r>
              <a:rPr lang="en-US" sz="2000" dirty="0">
                <a:latin typeface="Times New Roman" pitchFamily="18" charset="0"/>
                <a:cs typeface="Times New Roman" pitchFamily="18" charset="0"/>
              </a:rPr>
              <a:t>), then a  different solution is required. The recurrent network shown in Figure 4.1 1(b) provides one such solution. the input value c(t) to the network at one time step is simply copied from the value of unit b on the previous time step. this implements a recurrence relation. Many other network topologies also can be used to represent recurrence relations. For example, we could have inserted several layers of units between the input and unit b, and we could have added several context units in parallel where we added the single units b and c.</a:t>
            </a:r>
          </a:p>
          <a:p>
            <a:r>
              <a:rPr lang="en-US" sz="2000" dirty="0">
                <a:latin typeface="Times New Roman" pitchFamily="18" charset="0"/>
                <a:cs typeface="Times New Roman" pitchFamily="18" charset="0"/>
              </a:rPr>
              <a:t>Figure 4.11(c), which shows the data flow of the recurrent network "unfolded in time. Here we have made several copies of the recurrent network, replacing the feedback loop by connections between the various copies. This large unfolded network contains no cycles. Therefore, the weights in the unfolded  network can be trained directly using BP.</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5D40D62-64B6-401A-97E6-9C278CDFBB43}"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a:t> </a:t>
            </a: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72</a:t>
            </a:fld>
            <a:endParaRPr lang="en-IN" dirty="0"/>
          </a:p>
        </p:txBody>
      </p:sp>
      <p:pic>
        <p:nvPicPr>
          <p:cNvPr id="94210" name="Picture 2"/>
          <p:cNvPicPr>
            <a:picLocks noGrp="1" noChangeAspect="1" noChangeArrowheads="1"/>
          </p:cNvPicPr>
          <p:nvPr>
            <p:ph sz="quarter" idx="1"/>
          </p:nvPr>
        </p:nvPicPr>
        <p:blipFill>
          <a:blip r:embed="rId2"/>
          <a:srcRect/>
          <a:stretch>
            <a:fillRect/>
          </a:stretch>
        </p:blipFill>
        <p:spPr bwMode="auto">
          <a:xfrm>
            <a:off x="1066800" y="1600200"/>
            <a:ext cx="6857999" cy="49530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DE5F2-E6CD-427D-8022-ABAAF92AB9F1}" type="datetime1">
              <a:rPr lang="en-IN" smtClean="0"/>
              <a:pPr/>
              <a:t>30-06-2020</a:t>
            </a:fld>
            <a:endParaRPr lang="en-IN" dirty="0"/>
          </a:p>
        </p:txBody>
      </p:sp>
      <p:sp>
        <p:nvSpPr>
          <p:cNvPr id="3" name="Footer Placeholder 2"/>
          <p:cNvSpPr>
            <a:spLocks noGrp="1"/>
          </p:cNvSpPr>
          <p:nvPr>
            <p:ph type="ftr" sz="quarter" idx="11"/>
          </p:nvPr>
        </p:nvSpPr>
        <p:spPr/>
        <p:txBody>
          <a:bodyPr/>
          <a:lstStyle/>
          <a:p>
            <a:r>
              <a:rPr lang="en-IN"/>
              <a:t> </a:t>
            </a:r>
            <a:endParaRPr lang="en-IN" dirty="0"/>
          </a:p>
        </p:txBody>
      </p:sp>
      <p:sp>
        <p:nvSpPr>
          <p:cNvPr id="4" name="Slide Number Placeholder 3"/>
          <p:cNvSpPr>
            <a:spLocks noGrp="1"/>
          </p:cNvSpPr>
          <p:nvPr>
            <p:ph type="sldNum" sz="quarter" idx="12"/>
          </p:nvPr>
        </p:nvSpPr>
        <p:spPr/>
        <p:txBody>
          <a:bodyPr/>
          <a:lstStyle/>
          <a:p>
            <a:fld id="{BB1D7511-4B55-47DB-9B15-B6198E129F83}" type="slidenum">
              <a:rPr lang="en-IN" smtClean="0"/>
              <a:pPr/>
              <a:t>73</a:t>
            </a:fld>
            <a:endParaRPr lang="en-IN" dirty="0"/>
          </a:p>
        </p:txBody>
      </p:sp>
      <p:sp>
        <p:nvSpPr>
          <p:cNvPr id="5" name="TextBox 4"/>
          <p:cNvSpPr txBox="1"/>
          <p:nvPr/>
        </p:nvSpPr>
        <p:spPr>
          <a:xfrm>
            <a:off x="304800" y="457200"/>
            <a:ext cx="8610600" cy="5878532"/>
          </a:xfrm>
          <a:prstGeom prst="rect">
            <a:avLst/>
          </a:prstGeom>
          <a:noFill/>
        </p:spPr>
        <p:txBody>
          <a:bodyPr wrap="square" rtlCol="0">
            <a:spAutoFit/>
          </a:bodyPr>
          <a:lstStyle/>
          <a:p>
            <a:r>
              <a:rPr lang="en-US" sz="2400" b="1" dirty="0">
                <a:latin typeface="Times New Roman" pitchFamily="18" charset="0"/>
                <a:cs typeface="Times New Roman" pitchFamily="18" charset="0"/>
              </a:rPr>
              <a:t>Dynamically Modifying Network Structure:</a:t>
            </a:r>
          </a:p>
          <a:p>
            <a:pPr algn="just"/>
            <a:r>
              <a:rPr lang="en-US" sz="2200" dirty="0">
                <a:latin typeface="Times New Roman" pitchFamily="18" charset="0"/>
                <a:cs typeface="Times New Roman" pitchFamily="18" charset="0"/>
              </a:rPr>
              <a:t>A variety of methods have been proposed to dynamically grow or shrink the number of network units and  interconnections in an attempt to improve generalization accuracy and training efficiency.</a:t>
            </a:r>
          </a:p>
          <a:p>
            <a:pPr algn="just">
              <a:buFont typeface="Arial" pitchFamily="34" charset="0"/>
              <a:buChar char="•"/>
            </a:pPr>
            <a:r>
              <a:rPr lang="en-US" sz="2200" dirty="0">
                <a:latin typeface="Times New Roman" pitchFamily="18" charset="0"/>
                <a:cs typeface="Times New Roman" pitchFamily="18" charset="0"/>
              </a:rPr>
              <a:t> One idea is to begin with a network containing no hidden units, then grow the network as needed by adding hidden units until the training error is reduced to some acceptable level. The </a:t>
            </a:r>
            <a:r>
              <a:rPr lang="en-US" sz="2200" b="1" dirty="0">
                <a:latin typeface="Times New Roman" pitchFamily="18" charset="0"/>
                <a:cs typeface="Times New Roman" pitchFamily="18" charset="0"/>
              </a:rPr>
              <a:t>CASCADE-</a:t>
            </a:r>
            <a:r>
              <a:rPr lang="en-US" sz="2200" b="1" dirty="0" err="1">
                <a:latin typeface="Times New Roman" pitchFamily="18" charset="0"/>
                <a:cs typeface="Times New Roman" pitchFamily="18" charset="0"/>
              </a:rPr>
              <a:t>CORRELATlON</a:t>
            </a:r>
            <a:r>
              <a:rPr lang="en-US" sz="2200" dirty="0">
                <a:latin typeface="Times New Roman" pitchFamily="18" charset="0"/>
                <a:cs typeface="Times New Roman" pitchFamily="18" charset="0"/>
              </a:rPr>
              <a:t> algorithm is one such algorithm.</a:t>
            </a:r>
          </a:p>
          <a:p>
            <a:pPr algn="just">
              <a:buFont typeface="Arial" pitchFamily="34" charset="0"/>
              <a:buChar char="•"/>
            </a:pPr>
            <a:r>
              <a:rPr lang="en-US" sz="2200" dirty="0">
                <a:latin typeface="Times New Roman" pitchFamily="18" charset="0"/>
                <a:cs typeface="Times New Roman" pitchFamily="18" charset="0"/>
              </a:rPr>
              <a:t>A second idea for dynamically altering network structure is to take the opposite approach. Instead of beginning with the simplest  possible network and adding complexity, we begin with a complex  network and prune it as we find that certain connections are  inessential. One way to decide whether a particular weight is inessential is to see whether its value is close to zero. A second way, which appears to be more successful in practice, is to consider the effect that a small variation in the weight has on the error E. The effect on E of varying w can be taken as a measure of the salience of the connection.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1.1. Neurons and Biological Motivation</a:t>
            </a:r>
            <a:br>
              <a:rPr lang="en-IN" dirty="0">
                <a:solidFill>
                  <a:srgbClr val="FF0000"/>
                </a:solidFill>
              </a:rPr>
            </a:br>
            <a:r>
              <a:rPr lang="en-IN" dirty="0">
                <a:solidFill>
                  <a:srgbClr val="FF0000"/>
                </a:solidFill>
              </a:rPr>
              <a:t>						    </a:t>
            </a:r>
            <a:r>
              <a:rPr lang="en-IN" sz="36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0FF99644-9464-4D62-A92E-21CD8E4E57BE}"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8</a:t>
            </a:fld>
            <a:endParaRPr lang="en-IN" dirty="0"/>
          </a:p>
        </p:txBody>
      </p:sp>
      <p:pic>
        <p:nvPicPr>
          <p:cNvPr id="8" name="Picture 6"/>
          <p:cNvPicPr>
            <a:picLocks noChangeAspect="1" noChangeArrowheads="1"/>
          </p:cNvPicPr>
          <p:nvPr/>
        </p:nvPicPr>
        <p:blipFill>
          <a:blip r:embed="rId2" cstate="print"/>
          <a:srcRect/>
          <a:stretch>
            <a:fillRect/>
          </a:stretch>
        </p:blipFill>
        <p:spPr>
          <a:xfrm>
            <a:off x="914400" y="1600200"/>
            <a:ext cx="7315200" cy="1828800"/>
          </a:xfrm>
          <a:prstGeom prst="rect">
            <a:avLst/>
          </a:prstGeom>
          <a:noFill/>
          <a:ln/>
        </p:spPr>
      </p:pic>
      <p:pic>
        <p:nvPicPr>
          <p:cNvPr id="9" name="Picture 8"/>
          <p:cNvPicPr>
            <a:picLocks noChangeAspect="1" noChangeArrowheads="1"/>
          </p:cNvPicPr>
          <p:nvPr/>
        </p:nvPicPr>
        <p:blipFill>
          <a:blip r:embed="rId3" cstate="print"/>
          <a:srcRect/>
          <a:stretch>
            <a:fillRect/>
          </a:stretch>
        </p:blipFill>
        <p:spPr bwMode="auto">
          <a:xfrm>
            <a:off x="990600" y="3810000"/>
            <a:ext cx="7162800" cy="2214563"/>
          </a:xfrm>
          <a:prstGeom prst="rect">
            <a:avLst/>
          </a:prstGeom>
          <a:noFill/>
          <a:ln w="9525">
            <a:noFill/>
            <a:miter lim="800000"/>
            <a:headEnd/>
            <a:tailEnd/>
          </a:ln>
          <a:effectLst/>
        </p:spPr>
      </p:pic>
      <p:sp>
        <p:nvSpPr>
          <p:cNvPr id="10" name="TextBox 9"/>
          <p:cNvSpPr txBox="1"/>
          <p:nvPr/>
        </p:nvSpPr>
        <p:spPr>
          <a:xfrm>
            <a:off x="1066800" y="3276600"/>
            <a:ext cx="5867400" cy="381000"/>
          </a:xfrm>
          <a:prstGeom prst="rect">
            <a:avLst/>
          </a:prstGeom>
          <a:noFill/>
        </p:spPr>
        <p:txBody>
          <a:bodyPr wrap="square" rtlCol="0">
            <a:spAutoFit/>
          </a:bodyPr>
          <a:lstStyle/>
          <a:p>
            <a:pPr algn="ctr"/>
            <a:r>
              <a:rPr lang="en-US" dirty="0">
                <a:solidFill>
                  <a:srgbClr val="FF0000"/>
                </a:solidFill>
              </a:rPr>
              <a:t>A Neuron structure </a:t>
            </a:r>
            <a:endParaRPr lang="en-IN" dirty="0">
              <a:solidFill>
                <a:srgbClr val="FF0000"/>
              </a:solidFill>
            </a:endParaRPr>
          </a:p>
        </p:txBody>
      </p:sp>
      <p:sp>
        <p:nvSpPr>
          <p:cNvPr id="11" name="TextBox 10"/>
          <p:cNvSpPr txBox="1"/>
          <p:nvPr/>
        </p:nvSpPr>
        <p:spPr>
          <a:xfrm>
            <a:off x="1981200" y="5791200"/>
            <a:ext cx="4800600" cy="369332"/>
          </a:xfrm>
          <a:prstGeom prst="rect">
            <a:avLst/>
          </a:prstGeom>
          <a:noFill/>
        </p:spPr>
        <p:txBody>
          <a:bodyPr wrap="square" rtlCol="0">
            <a:spAutoFit/>
          </a:bodyPr>
          <a:lstStyle/>
          <a:p>
            <a:pPr algn="ctr"/>
            <a:r>
              <a:rPr lang="en-US" dirty="0">
                <a:solidFill>
                  <a:srgbClr val="FF0000"/>
                </a:solidFill>
              </a:rPr>
              <a:t>Communication between two neurons</a:t>
            </a:r>
            <a:endParaRPr lang="en-IN"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1.1. Neurons and Biological Motivation</a:t>
            </a:r>
            <a:br>
              <a:rPr lang="en-IN" dirty="0">
                <a:solidFill>
                  <a:srgbClr val="FF0000"/>
                </a:solidFill>
              </a:rPr>
            </a:br>
            <a:r>
              <a:rPr lang="en-IN" dirty="0">
                <a:solidFill>
                  <a:srgbClr val="FF0000"/>
                </a:solidFill>
              </a:rPr>
              <a:t>						    </a:t>
            </a:r>
            <a:r>
              <a:rPr lang="en-IN" sz="3600" dirty="0">
                <a:solidFill>
                  <a:srgbClr val="FF0000"/>
                </a:solidFill>
              </a:rPr>
              <a:t>(Continued)</a:t>
            </a:r>
            <a:r>
              <a:rPr lang="en-IN" dirty="0">
                <a:solidFill>
                  <a:srgbClr val="FF0000"/>
                </a:solidFill>
              </a:rPr>
              <a:t> </a:t>
            </a:r>
            <a:endParaRPr lang="en-IN" dirty="0"/>
          </a:p>
        </p:txBody>
      </p:sp>
      <p:sp>
        <p:nvSpPr>
          <p:cNvPr id="3" name="Date Placeholder 2"/>
          <p:cNvSpPr>
            <a:spLocks noGrp="1"/>
          </p:cNvSpPr>
          <p:nvPr>
            <p:ph type="dt" sz="half" idx="10"/>
          </p:nvPr>
        </p:nvSpPr>
        <p:spPr/>
        <p:txBody>
          <a:bodyPr/>
          <a:lstStyle/>
          <a:p>
            <a:fld id="{34AC28B1-5A83-4D55-A411-3CF67F4A929D}" type="datetime1">
              <a:rPr lang="en-IN" smtClean="0"/>
              <a:pPr/>
              <a:t>30-06-2020</a:t>
            </a:fld>
            <a:endParaRPr lang="en-IN" dirty="0"/>
          </a:p>
        </p:txBody>
      </p:sp>
      <p:sp>
        <p:nvSpPr>
          <p:cNvPr id="4" name="Footer Placeholder 3"/>
          <p:cNvSpPr>
            <a:spLocks noGrp="1"/>
          </p:cNvSpPr>
          <p:nvPr>
            <p:ph type="ftr" sz="quarter" idx="11"/>
          </p:nvPr>
        </p:nvSpPr>
        <p:spPr/>
        <p:txBody>
          <a:bodyPr/>
          <a:lstStyle/>
          <a:p>
            <a:r>
              <a:rPr lang="en-IN" dirty="0"/>
              <a:t> </a:t>
            </a:r>
          </a:p>
        </p:txBody>
      </p:sp>
      <p:sp>
        <p:nvSpPr>
          <p:cNvPr id="5" name="Slide Number Placeholder 4"/>
          <p:cNvSpPr>
            <a:spLocks noGrp="1"/>
          </p:cNvSpPr>
          <p:nvPr>
            <p:ph type="sldNum" sz="quarter" idx="12"/>
          </p:nvPr>
        </p:nvSpPr>
        <p:spPr/>
        <p:txBody>
          <a:bodyPr>
            <a:normAutofit fontScale="85000" lnSpcReduction="20000"/>
          </a:bodyPr>
          <a:lstStyle/>
          <a:p>
            <a:fld id="{BB1D7511-4B55-47DB-9B15-B6198E129F83}" type="slidenum">
              <a:rPr lang="en-IN" smtClean="0"/>
              <a:pPr/>
              <a:t>9</a:t>
            </a:fld>
            <a:endParaRPr lang="en-IN" dirty="0"/>
          </a:p>
        </p:txBody>
      </p:sp>
      <p:sp>
        <p:nvSpPr>
          <p:cNvPr id="6" name="Content Placeholder 5"/>
          <p:cNvSpPr>
            <a:spLocks noGrp="1"/>
          </p:cNvSpPr>
          <p:nvPr>
            <p:ph sz="quarter" idx="1"/>
          </p:nvPr>
        </p:nvSpPr>
        <p:spPr>
          <a:xfrm>
            <a:off x="533400" y="1600200"/>
            <a:ext cx="8153400" cy="4953000"/>
          </a:xfrm>
        </p:spPr>
        <p:txBody>
          <a:bodyPr>
            <a:normAutofit fontScale="85000" lnSpcReduction="20000"/>
          </a:bodyPr>
          <a:lstStyle/>
          <a:p>
            <a:pPr algn="just"/>
            <a:r>
              <a:rPr lang="en-US" sz="2800" dirty="0"/>
              <a:t>The human brain , is estimated to contain an interconnected network of approximately </a:t>
            </a:r>
            <a:r>
              <a:rPr lang="en-IN" sz="2800" dirty="0"/>
              <a:t>10</a:t>
            </a:r>
            <a:r>
              <a:rPr lang="en-IN" sz="2800" baseline="30000" dirty="0"/>
              <a:t>11</a:t>
            </a:r>
            <a:r>
              <a:rPr lang="en-IN" sz="2800" dirty="0"/>
              <a:t> neurons, each connected, on average, to 10</a:t>
            </a:r>
            <a:r>
              <a:rPr lang="en-IN" sz="2800" baseline="30000" dirty="0"/>
              <a:t>4</a:t>
            </a:r>
            <a:r>
              <a:rPr lang="en-IN" sz="2800" dirty="0"/>
              <a:t> others.</a:t>
            </a:r>
          </a:p>
          <a:p>
            <a:pPr algn="just">
              <a:buNone/>
            </a:pPr>
            <a:endParaRPr lang="en-IN" sz="1100" dirty="0"/>
          </a:p>
          <a:p>
            <a:pPr algn="just"/>
            <a:r>
              <a:rPr lang="en-IN" sz="2800" dirty="0"/>
              <a:t>Neuron activity is typically excited through connections to other neurons.</a:t>
            </a:r>
          </a:p>
          <a:p>
            <a:pPr algn="just">
              <a:buNone/>
            </a:pPr>
            <a:endParaRPr lang="en-IN" sz="900" dirty="0"/>
          </a:p>
          <a:p>
            <a:pPr algn="just"/>
            <a:r>
              <a:rPr lang="en-US" altLang="ko-KR" sz="2800" dirty="0">
                <a:ea typeface="굴림" charset="-127"/>
              </a:rPr>
              <a:t>Signals can be transmitted unchanged or they can be altered by </a:t>
            </a:r>
            <a:r>
              <a:rPr lang="en-US" altLang="ko-KR" sz="2800" i="1" dirty="0">
                <a:ea typeface="굴림" charset="-127"/>
              </a:rPr>
              <a:t>synapses</a:t>
            </a:r>
            <a:r>
              <a:rPr lang="en-US" altLang="ko-KR" sz="2800" dirty="0">
                <a:ea typeface="굴림" charset="-127"/>
              </a:rPr>
              <a:t>. A synapse is able to </a:t>
            </a:r>
            <a:r>
              <a:rPr lang="en-US" altLang="ko-KR" sz="2800" b="1" dirty="0">
                <a:ea typeface="굴림" charset="-127"/>
              </a:rPr>
              <a:t>increase or decrease the strength</a:t>
            </a:r>
            <a:r>
              <a:rPr lang="en-US" altLang="ko-KR" sz="2800" dirty="0">
                <a:ea typeface="굴림" charset="-127"/>
              </a:rPr>
              <a:t> of the connection from the neuron to neuron and cause </a:t>
            </a:r>
            <a:r>
              <a:rPr lang="en-US" altLang="ko-KR" sz="2800" b="1" dirty="0">
                <a:ea typeface="굴림" charset="-127"/>
              </a:rPr>
              <a:t>excitation</a:t>
            </a:r>
            <a:r>
              <a:rPr lang="en-US" altLang="ko-KR" sz="2800" dirty="0">
                <a:ea typeface="굴림" charset="-127"/>
              </a:rPr>
              <a:t> or </a:t>
            </a:r>
            <a:r>
              <a:rPr lang="en-US" altLang="ko-KR" sz="2800" b="1" dirty="0">
                <a:ea typeface="굴림" charset="-127"/>
              </a:rPr>
              <a:t>inhibition</a:t>
            </a:r>
            <a:r>
              <a:rPr lang="en-US" altLang="ko-KR" sz="2800" dirty="0">
                <a:ea typeface="굴림" charset="-127"/>
              </a:rPr>
              <a:t> of a subsequence neuron. This is where information is stored.</a:t>
            </a:r>
          </a:p>
          <a:p>
            <a:pPr algn="just"/>
            <a:r>
              <a:rPr lang="en-US" sz="2800" dirty="0"/>
              <a:t>ANNs are loosely motivated by biological neural systems, there are many complexities to biological neural systems that are not modeled by ANNs.</a:t>
            </a:r>
          </a:p>
          <a:p>
            <a:pPr algn="just"/>
            <a:endParaRPr lang="en-US" altLang="ko-KR" sz="2800" dirty="0">
              <a:ea typeface="굴림" charset="-127"/>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3853</TotalTime>
  <Words>6047</Words>
  <Application>Microsoft Office PowerPoint</Application>
  <PresentationFormat>On-screen Show (4:3)</PresentationFormat>
  <Paragraphs>618</Paragraphs>
  <Slides>73</Slides>
  <Notes>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84" baseType="lpstr">
      <vt:lpstr>Arial</vt:lpstr>
      <vt:lpstr>Calibri</vt:lpstr>
      <vt:lpstr>Symbol</vt:lpstr>
      <vt:lpstr>Times New Roman</vt:lpstr>
      <vt:lpstr>Tw Cen MT</vt:lpstr>
      <vt:lpstr>Wingdings</vt:lpstr>
      <vt:lpstr>Wingdings 2</vt:lpstr>
      <vt:lpstr>Median</vt:lpstr>
      <vt:lpstr>Worksheet</vt:lpstr>
      <vt:lpstr>Bitmap Image</vt:lpstr>
      <vt:lpstr>Equation</vt:lpstr>
      <vt:lpstr>  UNIT - II Artificial Neural networks</vt:lpstr>
      <vt:lpstr>PowerPoint Presentation</vt:lpstr>
      <vt:lpstr>PowerPoint Presentation</vt:lpstr>
      <vt:lpstr>1. Artificial Neural Networks</vt:lpstr>
      <vt:lpstr>1. Artificial Neural Networks                                               (Continued) </vt:lpstr>
      <vt:lpstr>1.1. Neurons and Biological Motivation</vt:lpstr>
      <vt:lpstr>1.1. Neurons and Biological Motivation           (Continued) </vt:lpstr>
      <vt:lpstr>1.1. Neurons and Biological Motivation           (Continued) </vt:lpstr>
      <vt:lpstr>1.1. Neurons and Biological Motivation           (Continued) </vt:lpstr>
      <vt:lpstr>1.1. Neurons and Biological Motivation           (Continued) </vt:lpstr>
      <vt:lpstr>1.2. Neural Network Representations</vt:lpstr>
      <vt:lpstr>1.2. Neural Network Representations                                                    (Continued)</vt:lpstr>
      <vt:lpstr>1.2. Neural Network Representations                                                    (Continued)</vt:lpstr>
      <vt:lpstr>1.2. Neural Network Representations                                                    (Continued)</vt:lpstr>
      <vt:lpstr>1.2. Neural Network Representations                                                    (Continued)</vt:lpstr>
      <vt:lpstr>1.3. Problems for Neural Network Learning</vt:lpstr>
      <vt:lpstr>1.3. Problems for Neural Network Learning                                 (Continued)</vt:lpstr>
      <vt:lpstr>2. Perceptrons</vt:lpstr>
      <vt:lpstr>2. Perceptrons              (Continued)</vt:lpstr>
      <vt:lpstr>2.1. Representational Power of Perceptrons</vt:lpstr>
      <vt:lpstr>2.1. Representational Power of Perceptrons                            (Continued)</vt:lpstr>
      <vt:lpstr>2.1. Representational Power of Perceptrons                            (Continued)</vt:lpstr>
      <vt:lpstr>2.1. Representational Power of Perceptrons                            (Continued)</vt:lpstr>
      <vt:lpstr>2.1. Representational Power of Perceptrons                            (Continued)</vt:lpstr>
      <vt:lpstr>2.2. The Perceptron Training Rule</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2.2. The Perceptron Training Rule                                                           (Continued)</vt:lpstr>
      <vt:lpstr>Gradient-Descent Algorithm</vt:lpstr>
      <vt:lpstr>stochastic gradient descent  </vt:lpstr>
      <vt:lpstr>stochastic gradient descent</vt:lpstr>
      <vt:lpstr>stochastic gradient descent</vt:lpstr>
      <vt:lpstr>Remarks</vt:lpstr>
      <vt:lpstr>3. Multilayer Networks</vt:lpstr>
      <vt:lpstr>3. Multilayer Networks        (Continued) </vt:lpstr>
      <vt:lpstr>PowerPoint Presentation</vt:lpstr>
      <vt:lpstr>3. Multilayer Networks        (Continued) </vt:lpstr>
      <vt:lpstr>3. Multilayer Networks        (Continued) </vt:lpstr>
      <vt:lpstr>PowerPoint Presentation</vt:lpstr>
      <vt:lpstr>3. Multilayer Networks        (Continued) </vt:lpstr>
      <vt:lpstr>PowerPoint Presentation</vt:lpstr>
      <vt:lpstr>3. Multilayer Networks        (Continued) </vt:lpstr>
      <vt:lpstr>PowerPoint Presentation</vt:lpstr>
      <vt:lpstr>Working of algorithm</vt:lpstr>
      <vt:lpstr>PowerPoint Presentation</vt:lpstr>
      <vt:lpstr>PowerPoint Presentation</vt:lpstr>
      <vt:lpstr>PowerPoint Presentation</vt:lpstr>
      <vt:lpstr>Adding Momentum    </vt:lpstr>
      <vt:lpstr>Learning in arbitrary acyclic networks</vt:lpstr>
      <vt:lpstr>PowerPoint Presentation</vt:lpstr>
      <vt:lpstr>Derivation of the Backpropagation Rule</vt:lpstr>
      <vt:lpstr> </vt:lpstr>
      <vt:lpstr>Subscripts and variables used in notation of stochastic gradient descent rule:</vt:lpstr>
      <vt:lpstr>Downstream(j) = the set of units whose immediate inputs include the 0utput of unit j</vt:lpstr>
      <vt:lpstr>ADVANCED TOPICS IN ARTIFICIAL NEURAL NETWORKS</vt:lpstr>
      <vt:lpstr>PowerPoint Presentation</vt:lpstr>
      <vt:lpstr>PowerPoint Presentation</vt:lpstr>
      <vt:lpstr>Alternative Error Minimization Procedures </vt:lpstr>
      <vt:lpstr>Recurrent Networks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sony</dc:creator>
  <cp:lastModifiedBy>jhansi lakshmi</cp:lastModifiedBy>
  <cp:revision>226</cp:revision>
  <dcterms:created xsi:type="dcterms:W3CDTF">2016-02-19T23:17:06Z</dcterms:created>
  <dcterms:modified xsi:type="dcterms:W3CDTF">2020-06-30T02:12:03Z</dcterms:modified>
</cp:coreProperties>
</file>