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310" r:id="rId26"/>
    <p:sldId id="311" r:id="rId27"/>
    <p:sldId id="278" r:id="rId28"/>
    <p:sldId id="279" r:id="rId29"/>
    <p:sldId id="280" r:id="rId30"/>
    <p:sldId id="283" r:id="rId31"/>
    <p:sldId id="282" r:id="rId32"/>
    <p:sldId id="285" r:id="rId33"/>
    <p:sldId id="286" r:id="rId34"/>
    <p:sldId id="287" r:id="rId35"/>
    <p:sldId id="288" r:id="rId36"/>
    <p:sldId id="289" r:id="rId37"/>
    <p:sldId id="291" r:id="rId38"/>
    <p:sldId id="290" r:id="rId39"/>
    <p:sldId id="312" r:id="rId40"/>
    <p:sldId id="293" r:id="rId41"/>
    <p:sldId id="313" r:id="rId42"/>
    <p:sldId id="294" r:id="rId43"/>
    <p:sldId id="295" r:id="rId44"/>
    <p:sldId id="297" r:id="rId45"/>
    <p:sldId id="298" r:id="rId46"/>
    <p:sldId id="299" r:id="rId47"/>
    <p:sldId id="314" r:id="rId48"/>
    <p:sldId id="318" r:id="rId49"/>
    <p:sldId id="317" r:id="rId50"/>
    <p:sldId id="304" r:id="rId51"/>
    <p:sldId id="315" r:id="rId52"/>
    <p:sldId id="305" r:id="rId53"/>
    <p:sldId id="306" r:id="rId54"/>
    <p:sldId id="316" r:id="rId55"/>
    <p:sldId id="307" r:id="rId56"/>
    <p:sldId id="30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p:cViewPr varScale="1">
        <p:scale>
          <a:sx n="86" d="100"/>
          <a:sy n="86" d="100"/>
        </p:scale>
        <p:origin x="124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br>
              <a:rPr lang="en-US" sz="3600" dirty="0"/>
            </a:br>
            <a:r>
              <a:rPr lang="en-US" sz="3600" u="sng" dirty="0"/>
              <a:t>Machine learning</a:t>
            </a:r>
            <a:br>
              <a:rPr lang="en-US" u="sng" dirty="0"/>
            </a:br>
            <a:r>
              <a:rPr lang="en-US" sz="2700" u="sng" dirty="0">
                <a:solidFill>
                  <a:srgbClr val="FF0000"/>
                </a:solidFill>
              </a:rPr>
              <a:t>Unit 1</a:t>
            </a:r>
            <a:br>
              <a:rPr lang="en-US" sz="2700" u="sng" dirty="0">
                <a:solidFill>
                  <a:srgbClr val="FF0000"/>
                </a:solidFill>
              </a:rPr>
            </a:br>
            <a:r>
              <a:rPr lang="en-US" sz="2700" dirty="0">
                <a:solidFill>
                  <a:srgbClr val="FF0000"/>
                </a:solidFill>
              </a:rPr>
              <a:t>syllabus</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254000" marR="257810" algn="just">
              <a:lnSpc>
                <a:spcPct val="116000"/>
              </a:lnSpc>
              <a:spcBef>
                <a:spcPts val="170"/>
              </a:spcBef>
              <a:spcAft>
                <a:spcPts val="0"/>
              </a:spcAft>
            </a:pPr>
            <a:r>
              <a:rPr lang="en-US" sz="1800" dirty="0">
                <a:effectLst/>
                <a:latin typeface="Arial" panose="020B0604020202020204" pitchFamily="34" charset="0"/>
                <a:ea typeface="Arial" panose="020B0604020202020204" pitchFamily="34" charset="0"/>
              </a:rPr>
              <a:t>Introduction - Well-posed learning problems, designing a learning system, Perspectives and issues in machine learning</a:t>
            </a:r>
            <a:endParaRPr lang="en-IN" sz="1800" dirty="0">
              <a:effectLst/>
              <a:latin typeface="Arial" panose="020B0604020202020204" pitchFamily="34" charset="0"/>
              <a:ea typeface="Arial" panose="020B0604020202020204" pitchFamily="34" charset="0"/>
            </a:endParaRPr>
          </a:p>
          <a:p>
            <a:pPr marL="254000" marR="258445" algn="just">
              <a:lnSpc>
                <a:spcPct val="115000"/>
              </a:lnSpc>
              <a:spcBef>
                <a:spcPts val="170"/>
              </a:spcBef>
              <a:spcAft>
                <a:spcPts val="0"/>
              </a:spcAft>
            </a:pPr>
            <a:r>
              <a:rPr lang="en-US" sz="1800" dirty="0">
                <a:effectLst/>
                <a:latin typeface="Arial" panose="020B0604020202020204" pitchFamily="34" charset="0"/>
                <a:ea typeface="Arial" panose="020B0604020202020204" pitchFamily="34" charset="0"/>
              </a:rPr>
              <a:t>Concept learning and the general to specific ordering – introduction, a concept learning task, concept learning as search, find-S: finding a maximally specific hypothesis, version spaces and the candidate elimination algorithm, remarks on version spaces and candidate elimination, inductive bias</a:t>
            </a:r>
            <a:r>
              <a:rPr lang="en-US" sz="1800" b="1"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r>
              <a:rPr lang="en-US" sz="1800" b="1" dirty="0">
                <a:effectLst/>
                <a:latin typeface="Arial" panose="020B0604020202020204" pitchFamily="34" charset="0"/>
                <a:ea typeface="Arial" panose="020B0604020202020204" pitchFamily="34" charset="0"/>
              </a:rPr>
              <a:t>Decision</a:t>
            </a:r>
            <a:r>
              <a:rPr lang="en-US" sz="1800" b="1" spc="-8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Tree</a:t>
            </a:r>
            <a:r>
              <a:rPr lang="en-US" sz="1800" b="1" spc="-7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Learning</a:t>
            </a:r>
            <a:r>
              <a:rPr lang="en-US" sz="1800" b="1" spc="-3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a:t>
            </a:r>
            <a:r>
              <a:rPr lang="en-US" sz="1800" b="1" spc="-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Introduction,</a:t>
            </a:r>
            <a:r>
              <a:rPr lang="en-US" sz="1800" spc="-6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decision</a:t>
            </a:r>
            <a:r>
              <a:rPr lang="en-US" sz="1800" spc="-7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tree</a:t>
            </a:r>
            <a:r>
              <a:rPr lang="en-US" sz="1800" spc="-5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representation,</a:t>
            </a:r>
            <a:r>
              <a:rPr lang="en-US" sz="1800" spc="-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appropriate</a:t>
            </a:r>
            <a:r>
              <a:rPr lang="en-US" sz="1800" spc="-4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problems</a:t>
            </a:r>
            <a:r>
              <a:rPr lang="en-US" sz="1800" spc="-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for</a:t>
            </a:r>
            <a:r>
              <a:rPr lang="en-US" sz="1800" spc="-7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decision tree learning, the basic decision tree learning algorithm, hypothesis space search in decision tree learning, inductive bias in decision tree learning, issues in decision tree</a:t>
            </a:r>
            <a:r>
              <a:rPr lang="en-US" sz="1800" spc="-1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learning</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2.Choosing the Target Function</a:t>
            </a:r>
            <a:endParaRPr lang="en-US" dirty="0"/>
          </a:p>
        </p:txBody>
      </p:sp>
      <p:sp>
        <p:nvSpPr>
          <p:cNvPr id="3" name="Content Placeholder 2"/>
          <p:cNvSpPr>
            <a:spLocks noGrp="1"/>
          </p:cNvSpPr>
          <p:nvPr>
            <p:ph idx="1"/>
          </p:nvPr>
        </p:nvSpPr>
        <p:spPr/>
        <p:txBody>
          <a:bodyPr/>
          <a:lstStyle/>
          <a:p>
            <a:r>
              <a:rPr lang="en-US" dirty="0"/>
              <a:t>An Alternative target function that is  easier to choose is</a:t>
            </a:r>
          </a:p>
          <a:p>
            <a:pPr lvl="1"/>
            <a:r>
              <a:rPr lang="en-US" sz="2200" dirty="0"/>
              <a:t>an evaluation function(V) that assigns a numerical score to any given board state</a:t>
            </a:r>
          </a:p>
          <a:p>
            <a:pPr lvl="1"/>
            <a:r>
              <a:rPr lang="en-US" sz="2200" b="1" i="1" dirty="0"/>
              <a:t>V : B -&gt;R    </a:t>
            </a:r>
          </a:p>
          <a:p>
            <a:pPr lvl="1"/>
            <a:r>
              <a:rPr lang="en-US" sz="2200" dirty="0"/>
              <a:t>B: Set of board state, </a:t>
            </a:r>
            <a:r>
              <a:rPr lang="en-US" sz="2200" b="1" i="1" dirty="0"/>
              <a:t>R  : </a:t>
            </a:r>
            <a:r>
              <a:rPr lang="en-US" sz="2200" dirty="0"/>
              <a:t>set  of real numbers</a:t>
            </a:r>
          </a:p>
          <a:p>
            <a:pPr lvl="1"/>
            <a:r>
              <a:rPr lang="en-US" sz="2200" dirty="0"/>
              <a:t>function </a:t>
            </a:r>
            <a:r>
              <a:rPr lang="en-US" sz="2200" b="1" dirty="0"/>
              <a:t>V</a:t>
            </a:r>
            <a:r>
              <a:rPr lang="en-US" sz="2200" dirty="0"/>
              <a:t>  assigns higher scores to better board states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2.Choosing the Target Function</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Let us therefore define the target value </a:t>
            </a:r>
            <a:r>
              <a:rPr lang="en-US" i="1" dirty="0"/>
              <a:t>V(b) for an arbitrary board state b in B, as follows:</a:t>
            </a:r>
          </a:p>
          <a:p>
            <a:pPr lvl="1">
              <a:buNone/>
            </a:pPr>
            <a:r>
              <a:rPr lang="en-US" sz="2400" dirty="0"/>
              <a:t>1. if b is a final board state that is won, then V(b) = 100</a:t>
            </a:r>
          </a:p>
          <a:p>
            <a:pPr lvl="1">
              <a:buNone/>
            </a:pPr>
            <a:r>
              <a:rPr lang="en-US" sz="2400" dirty="0"/>
              <a:t>2. if b is a final board state that is lost, then V(b) = -100</a:t>
            </a:r>
          </a:p>
          <a:p>
            <a:pPr lvl="1">
              <a:buNone/>
            </a:pPr>
            <a:r>
              <a:rPr lang="en-US" sz="2400" dirty="0"/>
              <a:t>3. if b is a final board state that is drawn, then V(b) = 0</a:t>
            </a:r>
          </a:p>
          <a:p>
            <a:pPr lvl="1">
              <a:buNone/>
            </a:pPr>
            <a:r>
              <a:rPr lang="en-US" sz="2400" dirty="0"/>
              <a:t>4. if b is a not a final state in the game, then V(b) = V(b’), where b' is the best final board state that can be achieved starting from b and playing optimally until the end of the game (assuming the opponent plays optimally, as well).</a:t>
            </a:r>
          </a:p>
          <a:p>
            <a:r>
              <a:rPr lang="en-US" dirty="0"/>
              <a:t>Learning  an ideal target function(V) is difficult so we do some  approximations to target function.</a:t>
            </a:r>
          </a:p>
          <a:p>
            <a:r>
              <a:rPr lang="en-US" dirty="0"/>
              <a:t>The process of learning the target function is often called </a:t>
            </a:r>
            <a:r>
              <a:rPr lang="en-US" b="1" i="1" dirty="0"/>
              <a:t>function approximation()) )</a:t>
            </a:r>
          </a:p>
          <a:p>
            <a:pPr lvl="1"/>
            <a:r>
              <a:rPr lang="en-US" b="1" i="1" dirty="0"/>
              <a:t>V  : I</a:t>
            </a:r>
            <a:r>
              <a:rPr lang="en-US" dirty="0"/>
              <a:t>deal target function</a:t>
            </a:r>
            <a:endParaRPr lang="en-US" b="1" i="1" dirty="0"/>
          </a:p>
          <a:p>
            <a:endParaRPr lang="en-US" dirty="0"/>
          </a:p>
        </p:txBody>
      </p:sp>
      <p:pic>
        <p:nvPicPr>
          <p:cNvPr id="5122" name="Picture 2"/>
          <p:cNvPicPr>
            <a:picLocks noChangeAspect="1" noChangeArrowheads="1"/>
          </p:cNvPicPr>
          <p:nvPr/>
        </p:nvPicPr>
        <p:blipFill>
          <a:blip r:embed="rId2"/>
          <a:srcRect/>
          <a:stretch>
            <a:fillRect/>
          </a:stretch>
        </p:blipFill>
        <p:spPr bwMode="auto">
          <a:xfrm>
            <a:off x="5181600" y="5410200"/>
            <a:ext cx="266700" cy="3714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3.Choosing a Representation for the Target Function</a:t>
            </a:r>
            <a:endParaRPr lang="en-US" dirty="0"/>
          </a:p>
        </p:txBody>
      </p:sp>
      <p:sp>
        <p:nvSpPr>
          <p:cNvPr id="3" name="Content Placeholder 2"/>
          <p:cNvSpPr>
            <a:spLocks noGrp="1"/>
          </p:cNvSpPr>
          <p:nvPr>
            <p:ph idx="1"/>
          </p:nvPr>
        </p:nvSpPr>
        <p:spPr>
          <a:xfrm>
            <a:off x="457200" y="1600200"/>
            <a:ext cx="8077200" cy="4525963"/>
          </a:xfrm>
        </p:spPr>
        <p:txBody>
          <a:bodyPr>
            <a:normAutofit fontScale="92500"/>
          </a:bodyPr>
          <a:lstStyle/>
          <a:p>
            <a:r>
              <a:rPr lang="en-US" dirty="0"/>
              <a:t>we must choose a representation that the learning program will use to describe the function Ū that it will learn</a:t>
            </a:r>
          </a:p>
          <a:p>
            <a:pPr lvl="1"/>
            <a:r>
              <a:rPr lang="en-US" sz="2000" dirty="0"/>
              <a:t>A large table with a distinct entry for every state</a:t>
            </a:r>
          </a:p>
          <a:p>
            <a:pPr lvl="1"/>
            <a:r>
              <a:rPr lang="en-US" sz="2000" dirty="0"/>
              <a:t>Collection of rules that match against features of state</a:t>
            </a:r>
          </a:p>
          <a:p>
            <a:pPr lvl="1"/>
            <a:r>
              <a:rPr lang="en-US" sz="2000" dirty="0"/>
              <a:t>Quadratic polynomial function of predefined board features</a:t>
            </a:r>
          </a:p>
          <a:p>
            <a:pPr lvl="1"/>
            <a:r>
              <a:rPr lang="en-US" sz="2000" dirty="0"/>
              <a:t>An artificial neural network</a:t>
            </a:r>
          </a:p>
          <a:p>
            <a:r>
              <a:rPr lang="en-US" sz="2400" dirty="0"/>
              <a:t>More expensive representation more close to ideal target function V , and more training data we require  to choose among the hypotheses</a:t>
            </a:r>
          </a:p>
          <a:p>
            <a:r>
              <a:rPr lang="en-US" sz="2400" dirty="0"/>
              <a:t>let us choose a simple representation for any given board state</a:t>
            </a:r>
          </a:p>
        </p:txBody>
      </p:sp>
      <p:pic>
        <p:nvPicPr>
          <p:cNvPr id="4098" name="Picture 2"/>
          <p:cNvPicPr>
            <a:picLocks noChangeAspect="1" noChangeArrowheads="1"/>
          </p:cNvPicPr>
          <p:nvPr/>
        </p:nvPicPr>
        <p:blipFill>
          <a:blip r:embed="rId2"/>
          <a:srcRect/>
          <a:stretch>
            <a:fillRect/>
          </a:stretch>
        </p:blipFill>
        <p:spPr bwMode="auto">
          <a:xfrm>
            <a:off x="2209800" y="2590800"/>
            <a:ext cx="266700" cy="3714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3.Choosing a Representation for the Target Function</a:t>
            </a:r>
            <a:endParaRPr lang="en-US" dirty="0"/>
          </a:p>
        </p:txBody>
      </p:sp>
      <p:sp>
        <p:nvSpPr>
          <p:cNvPr id="3" name="Content Placeholder 2"/>
          <p:cNvSpPr>
            <a:spLocks noGrp="1"/>
          </p:cNvSpPr>
          <p:nvPr>
            <p:ph idx="1"/>
          </p:nvPr>
        </p:nvSpPr>
        <p:spPr/>
        <p:txBody>
          <a:bodyPr>
            <a:normAutofit/>
          </a:bodyPr>
          <a:lstStyle/>
          <a:p>
            <a:r>
              <a:rPr lang="en-US" sz="2800" dirty="0"/>
              <a:t>The function Ū will be calculated as a linear combination of the following board features:</a:t>
            </a:r>
          </a:p>
          <a:p>
            <a:pPr lvl="1"/>
            <a:r>
              <a:rPr lang="en-US" sz="2400" dirty="0"/>
              <a:t>X1: the number of black pieces on the board</a:t>
            </a:r>
          </a:p>
          <a:p>
            <a:pPr lvl="1"/>
            <a:r>
              <a:rPr lang="en-US" sz="2400" dirty="0"/>
              <a:t>X2:the number of red pieces on the board</a:t>
            </a:r>
          </a:p>
          <a:p>
            <a:pPr lvl="1"/>
            <a:r>
              <a:rPr lang="en-US" sz="2400" dirty="0"/>
              <a:t>X3: the number of black kings on the board</a:t>
            </a:r>
          </a:p>
          <a:p>
            <a:pPr lvl="1"/>
            <a:r>
              <a:rPr lang="en-US" sz="2400" dirty="0"/>
              <a:t>X4: the number of red kings on the board</a:t>
            </a:r>
          </a:p>
          <a:p>
            <a:pPr lvl="1"/>
            <a:r>
              <a:rPr lang="en-US" sz="2400" dirty="0"/>
              <a:t>x5: the number of black pieces threatened by red (i.e., which can be captured on red's next turn)</a:t>
            </a:r>
          </a:p>
          <a:p>
            <a:pPr lvl="1"/>
            <a:r>
              <a:rPr lang="en-US" sz="2400" dirty="0"/>
              <a:t>X6: the number of red pieces threatened by black</a:t>
            </a:r>
          </a:p>
          <a:p>
            <a:pPr lvl="1"/>
            <a:endParaRPr lang="en-US" sz="2400" dirty="0"/>
          </a:p>
        </p:txBody>
      </p:sp>
      <p:pic>
        <p:nvPicPr>
          <p:cNvPr id="3075" name="Picture 3"/>
          <p:cNvPicPr>
            <a:picLocks noChangeAspect="1" noChangeArrowheads="1"/>
          </p:cNvPicPr>
          <p:nvPr/>
        </p:nvPicPr>
        <p:blipFill>
          <a:blip r:embed="rId2"/>
          <a:srcRect/>
          <a:stretch>
            <a:fillRect/>
          </a:stretch>
        </p:blipFill>
        <p:spPr bwMode="auto">
          <a:xfrm>
            <a:off x="2743200" y="1676400"/>
            <a:ext cx="266700" cy="371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3.Choosing a Representation for the Target Function</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a:t>Our learning program will represent    (b) as a linear function of the form</a:t>
            </a:r>
          </a:p>
          <a:p>
            <a:endParaRPr lang="en-US" i="1" dirty="0"/>
          </a:p>
          <a:p>
            <a:pPr>
              <a:buNone/>
            </a:pPr>
            <a:endParaRPr lang="en-US" i="1" dirty="0"/>
          </a:p>
        </p:txBody>
      </p:sp>
      <p:pic>
        <p:nvPicPr>
          <p:cNvPr id="1029" name="Picture 5"/>
          <p:cNvPicPr>
            <a:picLocks noChangeAspect="1" noChangeArrowheads="1"/>
          </p:cNvPicPr>
          <p:nvPr/>
        </p:nvPicPr>
        <p:blipFill>
          <a:blip r:embed="rId2" cstate="print"/>
          <a:srcRect/>
          <a:stretch>
            <a:fillRect/>
          </a:stretch>
        </p:blipFill>
        <p:spPr bwMode="auto">
          <a:xfrm>
            <a:off x="609600" y="2895600"/>
            <a:ext cx="7437120" cy="609600"/>
          </a:xfrm>
          <a:prstGeom prst="rect">
            <a:avLst/>
          </a:prstGeom>
          <a:noFill/>
          <a:ln w="9525">
            <a:noFill/>
            <a:miter lim="800000"/>
            <a:headEnd/>
            <a:tailEnd/>
          </a:ln>
          <a:effectLst/>
        </p:spPr>
      </p:pic>
      <p:sp>
        <p:nvSpPr>
          <p:cNvPr id="10" name="TextBox 9"/>
          <p:cNvSpPr txBox="1"/>
          <p:nvPr/>
        </p:nvSpPr>
        <p:spPr>
          <a:xfrm>
            <a:off x="685800" y="3886200"/>
            <a:ext cx="7772400" cy="769441"/>
          </a:xfrm>
          <a:prstGeom prst="rect">
            <a:avLst/>
          </a:prstGeom>
          <a:noFill/>
        </p:spPr>
        <p:txBody>
          <a:bodyPr wrap="square" rtlCol="0">
            <a:spAutoFit/>
          </a:bodyPr>
          <a:lstStyle/>
          <a:p>
            <a:r>
              <a:rPr lang="en-US" sz="2200" dirty="0"/>
              <a:t>where W0 through W6 are numerical coefficients, or weights, to be chosen by the learning algorithm</a:t>
            </a:r>
          </a:p>
        </p:txBody>
      </p:sp>
      <p:pic>
        <p:nvPicPr>
          <p:cNvPr id="2051" name="Picture 3"/>
          <p:cNvPicPr>
            <a:picLocks noChangeAspect="1" noChangeArrowheads="1"/>
          </p:cNvPicPr>
          <p:nvPr/>
        </p:nvPicPr>
        <p:blipFill>
          <a:blip r:embed="rId3"/>
          <a:srcRect/>
          <a:stretch>
            <a:fillRect/>
          </a:stretch>
        </p:blipFill>
        <p:spPr bwMode="auto">
          <a:xfrm>
            <a:off x="6858000" y="1676400"/>
            <a:ext cx="266700" cy="371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3.Choosing a Representation for the Target Function</a:t>
            </a:r>
            <a:endParaRPr lang="en-US" dirty="0"/>
          </a:p>
        </p:txBody>
      </p:sp>
      <p:sp>
        <p:nvSpPr>
          <p:cNvPr id="3" name="Content Placeholder 2"/>
          <p:cNvSpPr>
            <a:spLocks noGrp="1"/>
          </p:cNvSpPr>
          <p:nvPr>
            <p:ph idx="1"/>
          </p:nvPr>
        </p:nvSpPr>
        <p:spPr/>
        <p:txBody>
          <a:bodyPr/>
          <a:lstStyle/>
          <a:p>
            <a:r>
              <a:rPr lang="en-US" dirty="0"/>
              <a:t>Partial design of a checkers learning program:</a:t>
            </a:r>
          </a:p>
          <a:p>
            <a:pPr lvl="1"/>
            <a:r>
              <a:rPr lang="en-US" dirty="0"/>
              <a:t>Task T: playing checkers</a:t>
            </a:r>
          </a:p>
          <a:p>
            <a:pPr lvl="1"/>
            <a:r>
              <a:rPr lang="en-US" dirty="0"/>
              <a:t>Performance measure </a:t>
            </a:r>
            <a:r>
              <a:rPr lang="en-US" i="1" dirty="0"/>
              <a:t>P: percent of games won in the world tournament</a:t>
            </a:r>
          </a:p>
          <a:p>
            <a:pPr lvl="1"/>
            <a:r>
              <a:rPr lang="en-US" dirty="0"/>
              <a:t>Training experience E: games played against itself</a:t>
            </a:r>
          </a:p>
          <a:p>
            <a:pPr lvl="1"/>
            <a:r>
              <a:rPr lang="en-US" dirty="0"/>
              <a:t>Target function: V:Board</a:t>
            </a:r>
            <a:r>
              <a:rPr lang="en-US" i="1" dirty="0"/>
              <a:t> -&gt; </a:t>
            </a:r>
            <a:r>
              <a:rPr lang="en-US" i="1" dirty="0">
                <a:latin typeface="Edwardian Script ITC" pitchFamily="66" charset="0"/>
              </a:rPr>
              <a:t>R </a:t>
            </a:r>
            <a:endParaRPr lang="en-US" i="1" dirty="0"/>
          </a:p>
          <a:p>
            <a:pPr lvl="1"/>
            <a:r>
              <a:rPr lang="en-US" dirty="0"/>
              <a:t>Target function representation</a:t>
            </a:r>
          </a:p>
          <a:p>
            <a:pPr lvl="1"/>
            <a:endParaRPr lang="en-US" dirty="0"/>
          </a:p>
        </p:txBody>
      </p:sp>
      <p:pic>
        <p:nvPicPr>
          <p:cNvPr id="4" name="Picture 5"/>
          <p:cNvPicPr>
            <a:picLocks noChangeAspect="1" noChangeArrowheads="1"/>
          </p:cNvPicPr>
          <p:nvPr/>
        </p:nvPicPr>
        <p:blipFill>
          <a:blip r:embed="rId2" cstate="print"/>
          <a:srcRect/>
          <a:stretch>
            <a:fillRect/>
          </a:stretch>
        </p:blipFill>
        <p:spPr bwMode="auto">
          <a:xfrm>
            <a:off x="1447800" y="5181600"/>
            <a:ext cx="7437120" cy="609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4.Choosing a Function Approximation Algorithm</a:t>
            </a:r>
            <a:endParaRPr lang="en-US" dirty="0"/>
          </a:p>
        </p:txBody>
      </p:sp>
      <p:sp>
        <p:nvSpPr>
          <p:cNvPr id="3" name="Content Placeholder 2"/>
          <p:cNvSpPr>
            <a:spLocks noGrp="1"/>
          </p:cNvSpPr>
          <p:nvPr>
            <p:ph idx="1"/>
          </p:nvPr>
        </p:nvSpPr>
        <p:spPr>
          <a:xfrm>
            <a:off x="457200" y="1600201"/>
            <a:ext cx="8229600" cy="2362200"/>
          </a:xfrm>
        </p:spPr>
        <p:txBody>
          <a:bodyPr/>
          <a:lstStyle/>
          <a:p>
            <a:r>
              <a:rPr lang="en-US" dirty="0"/>
              <a:t>Each training example is an ordered pair is of  the form(b, </a:t>
            </a:r>
            <a:r>
              <a:rPr lang="en-US" dirty="0" err="1"/>
              <a:t>V</a:t>
            </a:r>
            <a:r>
              <a:rPr lang="en-US" baseline="-25000" dirty="0" err="1"/>
              <a:t>train</a:t>
            </a:r>
            <a:r>
              <a:rPr lang="en-US" dirty="0"/>
              <a:t>(b)).</a:t>
            </a:r>
          </a:p>
          <a:p>
            <a:r>
              <a:rPr lang="en-US" dirty="0"/>
              <a:t>b : specific board state</a:t>
            </a:r>
          </a:p>
          <a:p>
            <a:r>
              <a:rPr lang="en-US" dirty="0" err="1"/>
              <a:t>V</a:t>
            </a:r>
            <a:r>
              <a:rPr lang="en-US" baseline="-25000" dirty="0" err="1"/>
              <a:t>train</a:t>
            </a:r>
            <a:r>
              <a:rPr lang="en-US" dirty="0"/>
              <a:t>(b) : Training value for b</a:t>
            </a:r>
          </a:p>
          <a:p>
            <a:pPr>
              <a:buNone/>
            </a:pPr>
            <a:endParaRPr lang="en-US" baseline="-25000" dirty="0"/>
          </a:p>
        </p:txBody>
      </p:sp>
      <p:pic>
        <p:nvPicPr>
          <p:cNvPr id="2050" name="Picture 2"/>
          <p:cNvPicPr>
            <a:picLocks noChangeAspect="1" noChangeArrowheads="1"/>
          </p:cNvPicPr>
          <p:nvPr/>
        </p:nvPicPr>
        <p:blipFill>
          <a:blip r:embed="rId2" cstate="print"/>
          <a:srcRect/>
          <a:stretch>
            <a:fillRect/>
          </a:stretch>
        </p:blipFill>
        <p:spPr bwMode="auto">
          <a:xfrm>
            <a:off x="1447800" y="5562600"/>
            <a:ext cx="6680200" cy="457200"/>
          </a:xfrm>
          <a:prstGeom prst="rect">
            <a:avLst/>
          </a:prstGeom>
          <a:noFill/>
          <a:ln w="9525">
            <a:noFill/>
            <a:miter lim="800000"/>
            <a:headEnd/>
            <a:tailEnd/>
          </a:ln>
          <a:effectLst/>
        </p:spPr>
      </p:pic>
      <p:sp>
        <p:nvSpPr>
          <p:cNvPr id="6" name="TextBox 5"/>
          <p:cNvSpPr txBox="1"/>
          <p:nvPr/>
        </p:nvSpPr>
        <p:spPr>
          <a:xfrm>
            <a:off x="762000" y="4114800"/>
            <a:ext cx="7848600" cy="1323439"/>
          </a:xfrm>
          <a:prstGeom prst="rect">
            <a:avLst/>
          </a:prstGeom>
          <a:noFill/>
        </p:spPr>
        <p:txBody>
          <a:bodyPr wrap="square" rtlCol="0">
            <a:spAutoFit/>
          </a:bodyPr>
          <a:lstStyle/>
          <a:p>
            <a:r>
              <a:rPr lang="en-US" sz="2000" dirty="0"/>
              <a:t>This is board state b in which black has won the game (note </a:t>
            </a:r>
            <a:r>
              <a:rPr lang="en-US" sz="2000" i="1" dirty="0"/>
              <a:t>x2 = 0 indicates that red has no remaining pieces)</a:t>
            </a:r>
          </a:p>
          <a:p>
            <a:r>
              <a:rPr lang="en-US" sz="2000" dirty="0" err="1"/>
              <a:t>V</a:t>
            </a:r>
            <a:r>
              <a:rPr lang="en-US" sz="2000" baseline="-25000" dirty="0" err="1"/>
              <a:t>train</a:t>
            </a:r>
            <a:r>
              <a:rPr lang="en-US" sz="2000" dirty="0"/>
              <a:t>(b) = +100</a:t>
            </a:r>
            <a:endParaRPr lang="en-US" sz="2000" i="1" dirty="0"/>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4.1.ESTIMATING TRAINING VALUES</a:t>
            </a:r>
            <a:endParaRPr lang="en-US" dirty="0"/>
          </a:p>
        </p:txBody>
      </p:sp>
      <p:sp>
        <p:nvSpPr>
          <p:cNvPr id="3" name="Content Placeholder 2"/>
          <p:cNvSpPr>
            <a:spLocks noGrp="1"/>
          </p:cNvSpPr>
          <p:nvPr>
            <p:ph idx="1"/>
          </p:nvPr>
        </p:nvSpPr>
        <p:spPr>
          <a:xfrm>
            <a:off x="457200" y="1219200"/>
            <a:ext cx="8229600" cy="3048000"/>
          </a:xfrm>
        </p:spPr>
        <p:txBody>
          <a:bodyPr>
            <a:normAutofit fontScale="85000" lnSpcReduction="10000"/>
          </a:bodyPr>
          <a:lstStyle/>
          <a:p>
            <a:r>
              <a:rPr lang="en-US" dirty="0"/>
              <a:t>Easy to assign scores to board states that correspond to the end of the game</a:t>
            </a:r>
          </a:p>
          <a:p>
            <a:r>
              <a:rPr lang="en-US" dirty="0"/>
              <a:t>Difficult to assign scores to intermediate  board states</a:t>
            </a:r>
          </a:p>
          <a:p>
            <a:r>
              <a:rPr lang="en-US" dirty="0"/>
              <a:t>Despite the ambiguity inherent in estimating training values for intermediate board states, one simple approach has been found to be surprisingly successful</a:t>
            </a:r>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990600" y="3657601"/>
            <a:ext cx="7543800" cy="990600"/>
          </a:xfrm>
          <a:prstGeom prst="rect">
            <a:avLst/>
          </a:prstGeom>
          <a:noFill/>
          <a:ln w="9525">
            <a:noFill/>
            <a:miter lim="800000"/>
            <a:headEnd/>
            <a:tailEnd/>
          </a:ln>
          <a:effectLst/>
        </p:spPr>
      </p:pic>
      <p:sp>
        <p:nvSpPr>
          <p:cNvPr id="5" name="TextBox 4"/>
          <p:cNvSpPr txBox="1"/>
          <p:nvPr/>
        </p:nvSpPr>
        <p:spPr>
          <a:xfrm>
            <a:off x="914400" y="4572000"/>
            <a:ext cx="7696200" cy="1200329"/>
          </a:xfrm>
          <a:prstGeom prst="rect">
            <a:avLst/>
          </a:prstGeom>
          <a:noFill/>
        </p:spPr>
        <p:txBody>
          <a:bodyPr wrap="square" rtlCol="0">
            <a:spAutoFit/>
          </a:bodyPr>
          <a:lstStyle/>
          <a:p>
            <a:r>
              <a:rPr lang="en-US" sz="2400" i="1" dirty="0"/>
              <a:t>Where V is the learner's current approximation to</a:t>
            </a:r>
          </a:p>
          <a:p>
            <a:r>
              <a:rPr lang="en-US" sz="2400" i="1" dirty="0"/>
              <a:t>V and where Successor(b) denotes the next board state following b for which it </a:t>
            </a:r>
            <a:r>
              <a:rPr lang="en-US" sz="2400" dirty="0"/>
              <a:t>is again the program's turn to move</a:t>
            </a:r>
          </a:p>
        </p:txBody>
      </p:sp>
      <p:pic>
        <p:nvPicPr>
          <p:cNvPr id="1026" name="Picture 2"/>
          <p:cNvPicPr>
            <a:picLocks noChangeAspect="1" noChangeArrowheads="1"/>
          </p:cNvPicPr>
          <p:nvPr/>
        </p:nvPicPr>
        <p:blipFill>
          <a:blip r:embed="rId3"/>
          <a:srcRect/>
          <a:stretch>
            <a:fillRect/>
          </a:stretch>
        </p:blipFill>
        <p:spPr bwMode="auto">
          <a:xfrm>
            <a:off x="1828800" y="4648200"/>
            <a:ext cx="266700" cy="3714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4.2.ADJUSTING THE WEIGHTS</a:t>
            </a:r>
            <a:endParaRPr lang="en-US" dirty="0"/>
          </a:p>
        </p:txBody>
      </p:sp>
      <p:sp>
        <p:nvSpPr>
          <p:cNvPr id="3" name="Content Placeholder 2"/>
          <p:cNvSpPr>
            <a:spLocks noGrp="1"/>
          </p:cNvSpPr>
          <p:nvPr>
            <p:ph idx="1"/>
          </p:nvPr>
        </p:nvSpPr>
        <p:spPr>
          <a:xfrm>
            <a:off x="457200" y="1600201"/>
            <a:ext cx="8229600" cy="2667000"/>
          </a:xfrm>
        </p:spPr>
        <p:txBody>
          <a:bodyPr>
            <a:normAutofit fontScale="92500" lnSpcReduction="20000"/>
          </a:bodyPr>
          <a:lstStyle/>
          <a:p>
            <a:r>
              <a:rPr lang="en-US" dirty="0"/>
              <a:t>Choosing the weights </a:t>
            </a:r>
            <a:r>
              <a:rPr lang="en-US" dirty="0" err="1"/>
              <a:t>w</a:t>
            </a:r>
            <a:r>
              <a:rPr lang="en-US" baseline="-25000" dirty="0" err="1"/>
              <a:t>i</a:t>
            </a:r>
            <a:r>
              <a:rPr lang="en-US" dirty="0"/>
              <a:t> to best fit the set of training examples (b, </a:t>
            </a:r>
            <a:r>
              <a:rPr lang="en-US" dirty="0" err="1"/>
              <a:t>V</a:t>
            </a:r>
            <a:r>
              <a:rPr lang="en-US" baseline="-25000" dirty="0" err="1"/>
              <a:t>train</a:t>
            </a:r>
            <a:r>
              <a:rPr lang="en-US" dirty="0"/>
              <a:t>(b)).</a:t>
            </a:r>
          </a:p>
          <a:p>
            <a:r>
              <a:rPr lang="en-US" dirty="0"/>
              <a:t>Best fit to the training data</a:t>
            </a:r>
          </a:p>
          <a:p>
            <a:r>
              <a:rPr lang="en-US" dirty="0"/>
              <a:t>Define best hypothesis or set of weights to minimize squared error</a:t>
            </a:r>
          </a:p>
          <a:p>
            <a:r>
              <a:rPr lang="en-US" dirty="0"/>
              <a:t>If E is small </a:t>
            </a:r>
            <a:r>
              <a:rPr lang="en-US" dirty="0">
                <a:sym typeface="Wingdings" pitchFamily="2" charset="2"/>
              </a:rPr>
              <a:t> most probable hypothesis</a:t>
            </a:r>
            <a:endParaRPr lang="en-US" dirty="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19200" y="4724400"/>
            <a:ext cx="6553200" cy="1066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b="1" dirty="0"/>
              <a:t>4.2.ADJUSTING THE WEIGHTS</a:t>
            </a:r>
            <a:endParaRPr lang="en-US" dirty="0"/>
          </a:p>
        </p:txBody>
      </p:sp>
      <p:sp>
        <p:nvSpPr>
          <p:cNvPr id="3" name="Content Placeholder 2"/>
          <p:cNvSpPr>
            <a:spLocks noGrp="1"/>
          </p:cNvSpPr>
          <p:nvPr>
            <p:ph idx="1"/>
          </p:nvPr>
        </p:nvSpPr>
        <p:spPr>
          <a:xfrm>
            <a:off x="152400" y="762001"/>
            <a:ext cx="8763000" cy="2590800"/>
          </a:xfrm>
        </p:spPr>
        <p:txBody>
          <a:bodyPr>
            <a:noAutofit/>
          </a:bodyPr>
          <a:lstStyle/>
          <a:p>
            <a:pPr marL="0" indent="0" algn="just">
              <a:spcBef>
                <a:spcPts val="0"/>
              </a:spcBef>
            </a:pPr>
            <a:r>
              <a:rPr lang="en-US" sz="2400" dirty="0"/>
              <a:t>we seek the weights, or equivalently the  ,  that minimize E for the observed training examples.</a:t>
            </a:r>
          </a:p>
          <a:p>
            <a:pPr marL="0" indent="0" algn="just">
              <a:spcBef>
                <a:spcPts val="0"/>
              </a:spcBef>
            </a:pPr>
            <a:r>
              <a:rPr lang="en-US" sz="2400" dirty="0"/>
              <a:t>    we require an algorithm that will incrementally refine the   </a:t>
            </a:r>
          </a:p>
          <a:p>
            <a:pPr marL="0" indent="0" algn="just">
              <a:spcBef>
                <a:spcPts val="0"/>
              </a:spcBef>
              <a:buNone/>
            </a:pPr>
            <a:r>
              <a:rPr lang="en-US" sz="2400" dirty="0"/>
              <a:t>     weights as new training examples become available and</a:t>
            </a:r>
          </a:p>
          <a:p>
            <a:pPr marL="0" indent="0" algn="just">
              <a:spcBef>
                <a:spcPts val="0"/>
              </a:spcBef>
              <a:buNone/>
            </a:pPr>
            <a:r>
              <a:rPr lang="en-US" sz="2400" dirty="0"/>
              <a:t>     that will be robust to errors in these estimated training values</a:t>
            </a:r>
          </a:p>
          <a:p>
            <a:pPr marL="0" indent="0" algn="just">
              <a:spcBef>
                <a:spcPts val="0"/>
              </a:spcBef>
            </a:pPr>
            <a:r>
              <a:rPr lang="en-US" sz="2400" b="1" dirty="0"/>
              <a:t>LMS training rule: </a:t>
            </a:r>
            <a:r>
              <a:rPr lang="en-US" sz="2400" dirty="0"/>
              <a:t>It adjusts the weights a small amount in the direction that reduces the error on this training example</a:t>
            </a:r>
          </a:p>
        </p:txBody>
      </p:sp>
      <p:pic>
        <p:nvPicPr>
          <p:cNvPr id="5122" name="Picture 2"/>
          <p:cNvPicPr>
            <a:picLocks noChangeAspect="1" noChangeArrowheads="1"/>
          </p:cNvPicPr>
          <p:nvPr/>
        </p:nvPicPr>
        <p:blipFill>
          <a:blip r:embed="rId2" cstate="print"/>
          <a:srcRect/>
          <a:stretch>
            <a:fillRect/>
          </a:stretch>
        </p:blipFill>
        <p:spPr bwMode="auto">
          <a:xfrm>
            <a:off x="228600" y="3429000"/>
            <a:ext cx="8001000" cy="19050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5562600" y="838200"/>
            <a:ext cx="266700" cy="371475"/>
          </a:xfrm>
          <a:prstGeom prst="rect">
            <a:avLst/>
          </a:prstGeom>
          <a:noFill/>
          <a:ln w="9525">
            <a:noFill/>
            <a:miter lim="800000"/>
            <a:headEnd/>
            <a:tailEnd/>
          </a:ln>
          <a:effectLst/>
        </p:spPr>
      </p:pic>
      <p:sp>
        <p:nvSpPr>
          <p:cNvPr id="6" name="TextBox 5"/>
          <p:cNvSpPr txBox="1"/>
          <p:nvPr/>
        </p:nvSpPr>
        <p:spPr>
          <a:xfrm>
            <a:off x="152400" y="5105400"/>
            <a:ext cx="8991600" cy="1569660"/>
          </a:xfrm>
          <a:prstGeom prst="rect">
            <a:avLst/>
          </a:prstGeom>
          <a:noFill/>
        </p:spPr>
        <p:txBody>
          <a:bodyPr wrap="square" rtlCol="0">
            <a:spAutoFit/>
          </a:bodyPr>
          <a:lstStyle/>
          <a:p>
            <a:pPr>
              <a:buFont typeface="Arial" pitchFamily="34" charset="0"/>
              <a:buChar char="•"/>
            </a:pPr>
            <a:r>
              <a:rPr lang="en-US" sz="2000" dirty="0"/>
              <a:t>   </a:t>
            </a:r>
            <a:r>
              <a:rPr lang="en-US" sz="2400" dirty="0"/>
              <a:t>Here n is a small constant (e.g., 0.1) that moderates the size of the weight update</a:t>
            </a:r>
          </a:p>
          <a:p>
            <a:pPr>
              <a:buFont typeface="Arial" pitchFamily="34" charset="0"/>
              <a:buChar char="•"/>
            </a:pPr>
            <a:r>
              <a:rPr lang="en-US" sz="2400" dirty="0"/>
              <a:t>   For each observed training example it adjusts the weights a small amount in the direction that reduces the error on this training 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5F1-DE05-4874-9182-F97CC0BF637F}"/>
              </a:ext>
            </a:extLst>
          </p:cNvPr>
          <p:cNvSpPr>
            <a:spLocks noGrp="1"/>
          </p:cNvSpPr>
          <p:nvPr>
            <p:ph type="title"/>
          </p:nvPr>
        </p:nvSpPr>
        <p:spPr/>
        <p:txBody>
          <a:bodyPr/>
          <a:lstStyle/>
          <a:p>
            <a:r>
              <a:rPr lang="en-US" dirty="0"/>
              <a:t>Well posed Learning Problems</a:t>
            </a:r>
            <a:endParaRPr lang="en-IN" dirty="0"/>
          </a:p>
        </p:txBody>
      </p:sp>
      <p:sp>
        <p:nvSpPr>
          <p:cNvPr id="3" name="Content Placeholder 2">
            <a:extLst>
              <a:ext uri="{FF2B5EF4-FFF2-40B4-BE49-F238E27FC236}">
                <a16:creationId xmlns:a16="http://schemas.microsoft.com/office/drawing/2014/main" id="{B63C0CA0-34DE-4FD4-9BC0-AA2E378F6CF0}"/>
              </a:ext>
            </a:extLst>
          </p:cNvPr>
          <p:cNvSpPr>
            <a:spLocks noGrp="1"/>
          </p:cNvSpPr>
          <p:nvPr>
            <p:ph idx="1"/>
          </p:nvPr>
        </p:nvSpPr>
        <p:spPr/>
        <p:txBody>
          <a:bodyPr>
            <a:normAutofit lnSpcReduction="10000"/>
          </a:bodyPr>
          <a:lstStyle/>
          <a:p>
            <a:r>
              <a:rPr lang="en-US" sz="2400" b="1" dirty="0"/>
              <a:t>Definition</a:t>
            </a:r>
            <a:r>
              <a:rPr lang="en-US" sz="2400" dirty="0"/>
              <a:t>: A computer program is said to learn from experience E with respect to some class of tasks T and performance measure P, if its performance at tasks in T, as measured by P, improves with experience E.</a:t>
            </a:r>
          </a:p>
          <a:p>
            <a:r>
              <a:rPr lang="en-US" sz="2400" dirty="0"/>
              <a:t>For any problem we must identity three features: the class of tasks, the measure of performance to be improved, and the source of experience</a:t>
            </a:r>
          </a:p>
          <a:p>
            <a:r>
              <a:rPr lang="en-US" sz="2400" b="1" dirty="0"/>
              <a:t>A Checkers learning problem:</a:t>
            </a:r>
            <a:endParaRPr lang="en-US" sz="2400" dirty="0"/>
          </a:p>
          <a:p>
            <a:pPr lvl="1">
              <a:buNone/>
            </a:pPr>
            <a:r>
              <a:rPr lang="en-US" sz="2400" b="1" dirty="0"/>
              <a:t>-  Task T: </a:t>
            </a:r>
            <a:r>
              <a:rPr lang="en-US" sz="2400" dirty="0"/>
              <a:t>playing checkers</a:t>
            </a:r>
          </a:p>
          <a:p>
            <a:pPr lvl="1">
              <a:buNone/>
            </a:pPr>
            <a:r>
              <a:rPr lang="en-US" sz="2400" b="1" dirty="0"/>
              <a:t>-</a:t>
            </a:r>
            <a:r>
              <a:rPr lang="en-US" sz="2400" dirty="0"/>
              <a:t>  </a:t>
            </a:r>
            <a:r>
              <a:rPr lang="en-US" sz="2400" b="1" dirty="0"/>
              <a:t>Performance measure P</a:t>
            </a:r>
            <a:r>
              <a:rPr lang="en-US" sz="2400" dirty="0"/>
              <a:t>: percent of games won against opponents</a:t>
            </a:r>
          </a:p>
          <a:p>
            <a:pPr lvl="1">
              <a:buNone/>
            </a:pPr>
            <a:r>
              <a:rPr lang="en-US" sz="2400" b="1" dirty="0"/>
              <a:t>-  Training experience </a:t>
            </a:r>
            <a:r>
              <a:rPr lang="en-US" sz="2400" b="1" i="1" dirty="0"/>
              <a:t>E</a:t>
            </a:r>
            <a:r>
              <a:rPr lang="en-US" sz="2400" dirty="0"/>
              <a:t>: playing practice games against itself</a:t>
            </a:r>
          </a:p>
          <a:p>
            <a:endParaRPr lang="en-IN" dirty="0"/>
          </a:p>
        </p:txBody>
      </p:sp>
    </p:spTree>
    <p:extLst>
      <p:ext uri="{BB962C8B-B14F-4D97-AF65-F5344CB8AC3E}">
        <p14:creationId xmlns:p14="http://schemas.microsoft.com/office/powerpoint/2010/main" val="281715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5.The Final Design</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r>
              <a:rPr lang="en-US" dirty="0"/>
              <a:t>The final design of our checkers learning system can </a:t>
            </a:r>
            <a:r>
              <a:rPr lang="en-US"/>
              <a:t>be done by </a:t>
            </a:r>
            <a:r>
              <a:rPr lang="en-US" b="1" dirty="0"/>
              <a:t>four distinct program modules </a:t>
            </a:r>
            <a:r>
              <a:rPr lang="en-US" dirty="0"/>
              <a:t>that represent the central components in many learning systems</a:t>
            </a:r>
          </a:p>
          <a:p>
            <a:pPr lvl="1"/>
            <a:r>
              <a:rPr lang="en-US" b="1" dirty="0"/>
              <a:t>Performance System</a:t>
            </a:r>
          </a:p>
          <a:p>
            <a:pPr lvl="2"/>
            <a:r>
              <a:rPr lang="en-US" b="1" dirty="0"/>
              <a:t>Solve the task, outputs the game history</a:t>
            </a:r>
          </a:p>
          <a:p>
            <a:pPr lvl="1"/>
            <a:r>
              <a:rPr lang="en-US" b="1" dirty="0"/>
              <a:t>Critic</a:t>
            </a:r>
          </a:p>
          <a:p>
            <a:pPr lvl="2"/>
            <a:r>
              <a:rPr lang="en-US" b="1" dirty="0"/>
              <a:t>Outputs the set of training examples of the target function.</a:t>
            </a:r>
          </a:p>
          <a:p>
            <a:pPr lvl="1"/>
            <a:r>
              <a:rPr lang="en-US" b="1" dirty="0" err="1"/>
              <a:t>Generalizer</a:t>
            </a:r>
            <a:endParaRPr lang="en-US" b="1" dirty="0"/>
          </a:p>
          <a:p>
            <a:pPr lvl="2"/>
            <a:r>
              <a:rPr lang="en-US" b="1" dirty="0"/>
              <a:t>Outputs the target function hypothesis</a:t>
            </a:r>
          </a:p>
          <a:p>
            <a:pPr lvl="1"/>
            <a:r>
              <a:rPr lang="en-US" b="1" dirty="0"/>
              <a:t>Experiment Generator</a:t>
            </a:r>
          </a:p>
          <a:p>
            <a:pPr lvl="2"/>
            <a:r>
              <a:rPr lang="en-US" b="1" dirty="0"/>
              <a:t>Outputs a new problem(Board state)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5.The Final Design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600200"/>
            <a:ext cx="8001000" cy="5029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pPr algn="l"/>
            <a:r>
              <a:rPr lang="en-US" b="1" dirty="0"/>
              <a:t>5.The Final Design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838200"/>
            <a:ext cx="8153400" cy="6019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a:t>Issues in Machine Learning</a:t>
            </a:r>
            <a:endParaRPr lang="en-US" dirty="0"/>
          </a:p>
        </p:txBody>
      </p:sp>
      <p:sp>
        <p:nvSpPr>
          <p:cNvPr id="3" name="Content Placeholder 2"/>
          <p:cNvSpPr>
            <a:spLocks noGrp="1"/>
          </p:cNvSpPr>
          <p:nvPr>
            <p:ph idx="1"/>
          </p:nvPr>
        </p:nvSpPr>
        <p:spPr>
          <a:xfrm>
            <a:off x="457200" y="1143000"/>
            <a:ext cx="8686800" cy="5105400"/>
          </a:xfrm>
        </p:spPr>
        <p:txBody>
          <a:bodyPr>
            <a:normAutofit/>
          </a:bodyPr>
          <a:lstStyle/>
          <a:p>
            <a:pPr marL="457200" indent="-457200"/>
            <a:r>
              <a:rPr lang="en-US" sz="2400" dirty="0"/>
              <a:t>What algorithms exist for learning general target functions from specific training examples? In what settings will particular algorithms converge to the desired function, given sufficient training data? Which algorithms perform best for which types of problems and representations?</a:t>
            </a:r>
          </a:p>
          <a:p>
            <a:pPr marL="457200" indent="-457200"/>
            <a:r>
              <a:rPr lang="en-US" sz="2400" dirty="0"/>
              <a:t>How much training data is sufficient? What general bounds can be found to relate the confidence in learned hypotheses to the amount of training experience and the character of the learner's hypothesis space?</a:t>
            </a:r>
          </a:p>
          <a:p>
            <a:pPr marL="457200" indent="-457200"/>
            <a:r>
              <a:rPr lang="en-US" sz="2400" dirty="0"/>
              <a:t>When and how can prior knowledge held by the learner guide the process of generalizing from examples? Can prior knowledge be helpful even when it is only approximately correct?</a:t>
            </a:r>
          </a:p>
          <a:p>
            <a:pPr marL="457200" indent="-457200"/>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a:t>Issues in Machine Learning</a:t>
            </a:r>
            <a:endParaRPr lang="en-US" dirty="0"/>
          </a:p>
        </p:txBody>
      </p:sp>
      <p:sp>
        <p:nvSpPr>
          <p:cNvPr id="3" name="Content Placeholder 2"/>
          <p:cNvSpPr>
            <a:spLocks noGrp="1"/>
          </p:cNvSpPr>
          <p:nvPr>
            <p:ph idx="1"/>
          </p:nvPr>
        </p:nvSpPr>
        <p:spPr>
          <a:xfrm>
            <a:off x="457200" y="1295400"/>
            <a:ext cx="8229600" cy="4953000"/>
          </a:xfrm>
        </p:spPr>
        <p:txBody>
          <a:bodyPr>
            <a:normAutofit fontScale="92500" lnSpcReduction="20000"/>
          </a:bodyPr>
          <a:lstStyle/>
          <a:p>
            <a:pPr marL="514350" indent="-514350"/>
            <a:r>
              <a:rPr lang="en-US" dirty="0"/>
              <a:t>What is the best strategy for choosing a useful next training experience, and how does the choice of this strategy alter the complexity of the learning problem?</a:t>
            </a:r>
          </a:p>
          <a:p>
            <a:pPr marL="514350" indent="-514350"/>
            <a:r>
              <a:rPr lang="en-US" dirty="0"/>
              <a:t>What is the best way to reduce the learning task to one or more function approximation problems? Put another way, what specific functions should the system attempt to learn? Can this process itself be automated?</a:t>
            </a:r>
          </a:p>
          <a:p>
            <a:pPr marL="514350" indent="-514350"/>
            <a:r>
              <a:rPr lang="en-US" dirty="0"/>
              <a:t>How can the learner automatically alter its representation to improve its ability to represent and learn the target function?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457200"/>
            <a:ext cx="7543799"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85838" y="4429125"/>
            <a:ext cx="7172325" cy="18192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990601"/>
            <a:ext cx="7543800" cy="390048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Learning Task</a:t>
            </a:r>
          </a:p>
        </p:txBody>
      </p:sp>
      <p:sp>
        <p:nvSpPr>
          <p:cNvPr id="3" name="Content Placeholder 2"/>
          <p:cNvSpPr>
            <a:spLocks noGrp="1"/>
          </p:cNvSpPr>
          <p:nvPr>
            <p:ph idx="1"/>
          </p:nvPr>
        </p:nvSpPr>
        <p:spPr>
          <a:xfrm>
            <a:off x="457200" y="1722437"/>
            <a:ext cx="8229600" cy="4525963"/>
          </a:xfrm>
        </p:spPr>
        <p:txBody>
          <a:bodyPr>
            <a:normAutofit fontScale="77500" lnSpcReduction="20000"/>
          </a:bodyPr>
          <a:lstStyle/>
          <a:p>
            <a:r>
              <a:rPr lang="en-US" b="1" dirty="0"/>
              <a:t>Concept</a:t>
            </a:r>
            <a:r>
              <a:rPr lang="en-US" dirty="0"/>
              <a:t>:   Good days for </a:t>
            </a:r>
            <a:r>
              <a:rPr lang="en-US" dirty="0" err="1"/>
              <a:t>WaterSports</a:t>
            </a:r>
            <a:endParaRPr lang="en-US" dirty="0"/>
          </a:p>
          <a:p>
            <a:r>
              <a:rPr lang="en-US" b="1" dirty="0"/>
              <a:t>Task</a:t>
            </a:r>
            <a:r>
              <a:rPr lang="en-US" dirty="0"/>
              <a:t>: 	to learn to predict the value of </a:t>
            </a:r>
            <a:r>
              <a:rPr lang="en-US" b="1" i="1" dirty="0" err="1"/>
              <a:t>EnjoySport</a:t>
            </a:r>
            <a:r>
              <a:rPr lang="en-US" i="1" dirty="0"/>
              <a:t>  for an arbitrary day, based on the values of its other attributes Sky, </a:t>
            </a:r>
            <a:r>
              <a:rPr lang="en-US" i="1" dirty="0" err="1"/>
              <a:t>AirTemp</a:t>
            </a:r>
            <a:r>
              <a:rPr lang="en-US" i="1" dirty="0"/>
              <a:t>, Humidity, Wind, Water, and Forecast</a:t>
            </a:r>
          </a:p>
          <a:p>
            <a:r>
              <a:rPr lang="en-US" dirty="0"/>
              <a:t>each </a:t>
            </a:r>
            <a:r>
              <a:rPr lang="en-US" b="1" dirty="0"/>
              <a:t>hypothesis</a:t>
            </a:r>
            <a:r>
              <a:rPr lang="en-US" dirty="0"/>
              <a:t> be a vector of six attributes</a:t>
            </a:r>
          </a:p>
          <a:p>
            <a:pPr>
              <a:buNone/>
            </a:pPr>
            <a:r>
              <a:rPr lang="en-US" i="1" dirty="0"/>
              <a:t>     Sky, </a:t>
            </a:r>
            <a:r>
              <a:rPr lang="en-US" i="1" dirty="0" err="1"/>
              <a:t>AirTemp</a:t>
            </a:r>
            <a:r>
              <a:rPr lang="en-US" i="1" dirty="0"/>
              <a:t>, Humidity, Wind, Water, and Forecast</a:t>
            </a:r>
            <a:endParaRPr lang="en-US" dirty="0"/>
          </a:p>
          <a:p>
            <a:r>
              <a:rPr lang="en-US" dirty="0"/>
              <a:t>For each attribute, the hypothesis will either</a:t>
            </a:r>
            <a:endParaRPr lang="en-US" i="1" dirty="0"/>
          </a:p>
          <a:p>
            <a:pPr lvl="1"/>
            <a:r>
              <a:rPr lang="en-US" sz="3200" dirty="0"/>
              <a:t>indicate by a "?' that any value is acceptable for this attribute,</a:t>
            </a:r>
          </a:p>
          <a:p>
            <a:pPr lvl="1"/>
            <a:r>
              <a:rPr lang="en-US" sz="3200" i="1" dirty="0"/>
              <a:t>specific value (e.g., Warm) for the attribute</a:t>
            </a:r>
          </a:p>
          <a:p>
            <a:pPr lvl="1"/>
            <a:r>
              <a:rPr lang="en-US" sz="3200" i="1" dirty="0"/>
              <a:t>indicate by a "</a:t>
            </a:r>
            <a:r>
              <a:rPr lang="el-GR" sz="3200" i="1" dirty="0"/>
              <a:t>Φ</a:t>
            </a:r>
            <a:r>
              <a:rPr lang="en-US" sz="3200" i="1" dirty="0"/>
              <a:t>" that no value is acceptable.</a:t>
            </a:r>
          </a:p>
          <a:p>
            <a:endParaRPr lang="en-US" i="1"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Example </a:t>
            </a:r>
            <a:r>
              <a:rPr lang="en-US"/>
              <a:t>of a Concept </a:t>
            </a:r>
            <a:r>
              <a:rPr lang="en-US" dirty="0"/>
              <a:t>Learning Task</a:t>
            </a:r>
          </a:p>
        </p:txBody>
      </p:sp>
      <p:sp>
        <p:nvSpPr>
          <p:cNvPr id="3" name="Content Placeholder 2"/>
          <p:cNvSpPr>
            <a:spLocks noGrp="1"/>
          </p:cNvSpPr>
          <p:nvPr>
            <p:ph idx="1"/>
          </p:nvPr>
        </p:nvSpPr>
        <p:spPr>
          <a:xfrm>
            <a:off x="457200" y="1066800"/>
            <a:ext cx="7848600" cy="1600200"/>
          </a:xfrm>
        </p:spPr>
        <p:txBody>
          <a:bodyPr>
            <a:noAutofit/>
          </a:bodyPr>
          <a:lstStyle/>
          <a:p>
            <a:endParaRPr lang="en-US" sz="2800" dirty="0"/>
          </a:p>
        </p:txBody>
      </p:sp>
      <p:sp>
        <p:nvSpPr>
          <p:cNvPr id="4" name="TextBox 3"/>
          <p:cNvSpPr txBox="1"/>
          <p:nvPr/>
        </p:nvSpPr>
        <p:spPr>
          <a:xfrm>
            <a:off x="4572000" y="6248400"/>
            <a:ext cx="184731" cy="369332"/>
          </a:xfrm>
          <a:prstGeom prst="rect">
            <a:avLst/>
          </a:prstGeom>
          <a:noFill/>
        </p:spPr>
        <p:txBody>
          <a:bodyPr wrap="none" rtlCol="0">
            <a:spAutoFit/>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057400" y="4485198"/>
            <a:ext cx="3962400" cy="620202"/>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457200" y="990600"/>
            <a:ext cx="7987229" cy="1828800"/>
          </a:xfrm>
          <a:prstGeom prst="rect">
            <a:avLst/>
          </a:prstGeom>
          <a:noFill/>
          <a:ln w="9525">
            <a:noFill/>
            <a:miter lim="800000"/>
            <a:headEnd/>
            <a:tailEnd/>
          </a:ln>
          <a:effectLst/>
        </p:spPr>
      </p:pic>
      <p:sp>
        <p:nvSpPr>
          <p:cNvPr id="8" name="TextBox 7"/>
          <p:cNvSpPr txBox="1"/>
          <p:nvPr/>
        </p:nvSpPr>
        <p:spPr>
          <a:xfrm>
            <a:off x="609600" y="5228272"/>
            <a:ext cx="8001000" cy="1815882"/>
          </a:xfrm>
          <a:prstGeom prst="rect">
            <a:avLst/>
          </a:prstGeom>
          <a:noFill/>
        </p:spPr>
        <p:txBody>
          <a:bodyPr wrap="square" rtlCol="0">
            <a:spAutoFit/>
          </a:bodyPr>
          <a:lstStyle/>
          <a:p>
            <a:pPr>
              <a:buFont typeface="Arial" pitchFamily="34" charset="0"/>
              <a:buChar char="•"/>
            </a:pPr>
            <a:r>
              <a:rPr lang="en-US" sz="2400" dirty="0"/>
              <a:t>   According to above training data ,  given hypothesis is false.</a:t>
            </a:r>
          </a:p>
          <a:p>
            <a:pPr>
              <a:buFont typeface="Arial" pitchFamily="34" charset="0"/>
              <a:buChar char="•"/>
            </a:pPr>
            <a:r>
              <a:rPr lang="en-US" sz="2400" dirty="0"/>
              <a:t>   If some instance x satisfies all the constraints of hypothesis     </a:t>
            </a:r>
          </a:p>
          <a:p>
            <a:r>
              <a:rPr lang="en-US" sz="2400" dirty="0"/>
              <a:t>     h, then h classifies </a:t>
            </a:r>
            <a:r>
              <a:rPr lang="pt-BR" sz="2400" dirty="0"/>
              <a:t>x as a positive </a:t>
            </a:r>
          </a:p>
          <a:p>
            <a:r>
              <a:rPr lang="pt-BR" sz="2400" dirty="0"/>
              <a:t>    example           		h(x) = 1</a:t>
            </a:r>
            <a:endParaRPr lang="en-US" sz="2400" dirty="0"/>
          </a:p>
          <a:p>
            <a:endParaRPr lang="en-US" sz="1600" dirty="0"/>
          </a:p>
        </p:txBody>
      </p:sp>
      <p:sp>
        <p:nvSpPr>
          <p:cNvPr id="10" name="TextBox 9"/>
          <p:cNvSpPr txBox="1"/>
          <p:nvPr/>
        </p:nvSpPr>
        <p:spPr>
          <a:xfrm>
            <a:off x="609600" y="2971800"/>
            <a:ext cx="7620000" cy="2123658"/>
          </a:xfrm>
          <a:prstGeom prst="rect">
            <a:avLst/>
          </a:prstGeom>
          <a:noFill/>
        </p:spPr>
        <p:txBody>
          <a:bodyPr wrap="square" rtlCol="0">
            <a:spAutoFit/>
          </a:bodyPr>
          <a:lstStyle/>
          <a:p>
            <a:pPr>
              <a:buFont typeface="Arial" pitchFamily="34" charset="0"/>
              <a:buChar char="•"/>
            </a:pPr>
            <a:r>
              <a:rPr lang="en-US" sz="2400" b="1" dirty="0"/>
              <a:t>   Example of a hypothesis:</a:t>
            </a:r>
            <a:r>
              <a:rPr lang="en-US" sz="2400" dirty="0"/>
              <a:t> If the air temperature is cold </a:t>
            </a:r>
          </a:p>
          <a:p>
            <a:r>
              <a:rPr lang="en-US" sz="2400" dirty="0"/>
              <a:t>     and high humidity high then it is a good day for   </a:t>
            </a:r>
          </a:p>
          <a:p>
            <a:r>
              <a:rPr lang="en-US" sz="2400" dirty="0"/>
              <a:t>     water sports.</a:t>
            </a:r>
          </a:p>
          <a:p>
            <a:pPr>
              <a:buFont typeface="Arial" pitchFamily="34" charset="0"/>
              <a:buChar char="•"/>
            </a:pPr>
            <a:r>
              <a:rPr lang="en-US" sz="2400" dirty="0"/>
              <a:t>   It can be represented by the expression</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34000" cy="1143000"/>
          </a:xfrm>
        </p:spPr>
        <p:txBody>
          <a:bodyPr/>
          <a:lstStyle/>
          <a:p>
            <a:r>
              <a:rPr lang="en-US" dirty="0"/>
              <a:t>Concept Learning Task</a:t>
            </a:r>
          </a:p>
        </p:txBody>
      </p:sp>
      <p:sp>
        <p:nvSpPr>
          <p:cNvPr id="3" name="Content Placeholder 2"/>
          <p:cNvSpPr>
            <a:spLocks noGrp="1"/>
          </p:cNvSpPr>
          <p:nvPr>
            <p:ph idx="1"/>
          </p:nvPr>
        </p:nvSpPr>
        <p:spPr>
          <a:xfrm>
            <a:off x="457200" y="2819400"/>
            <a:ext cx="8229600" cy="2514600"/>
          </a:xfrm>
        </p:spPr>
        <p:txBody>
          <a:bodyPr>
            <a:normAutofit fontScale="47500" lnSpcReduction="20000"/>
          </a:bodyPr>
          <a:lstStyle/>
          <a:p>
            <a:endParaRPr lang="en-US" dirty="0"/>
          </a:p>
          <a:p>
            <a:r>
              <a:rPr lang="en-US" sz="6200" dirty="0"/>
              <a:t>The most general hypothesis-that every day is a good day for water sports is represented by</a:t>
            </a:r>
          </a:p>
          <a:p>
            <a:pPr lvl="5">
              <a:buNone/>
            </a:pPr>
            <a:r>
              <a:rPr lang="en-US" sz="6200" b="1" dirty="0"/>
              <a:t>(?,?,?,?,?,?)</a:t>
            </a:r>
            <a:endParaRPr lang="en-US" sz="3400" b="1" dirty="0"/>
          </a:p>
          <a:p>
            <a:r>
              <a:rPr lang="en-US" sz="6200" dirty="0"/>
              <a:t>the most specific possible hypothesis-that no day is a good day for water sports is represented by</a:t>
            </a:r>
          </a:p>
          <a:p>
            <a:endParaRPr lang="en-US" sz="3800" dirty="0"/>
          </a:p>
        </p:txBody>
      </p:sp>
      <p:pic>
        <p:nvPicPr>
          <p:cNvPr id="2050" name="Picture 2"/>
          <p:cNvPicPr>
            <a:picLocks noChangeAspect="1" noChangeArrowheads="1"/>
          </p:cNvPicPr>
          <p:nvPr/>
        </p:nvPicPr>
        <p:blipFill>
          <a:blip r:embed="rId2" cstate="print"/>
          <a:srcRect/>
          <a:stretch>
            <a:fillRect/>
          </a:stretch>
        </p:blipFill>
        <p:spPr bwMode="auto">
          <a:xfrm>
            <a:off x="2590800" y="5181600"/>
            <a:ext cx="2133600" cy="381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9600" y="1524000"/>
            <a:ext cx="8077200" cy="1676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534400" cy="5262979"/>
          </a:xfrm>
          <a:prstGeom prst="rect">
            <a:avLst/>
          </a:prstGeom>
          <a:noFill/>
        </p:spPr>
        <p:txBody>
          <a:bodyPr wrap="square" rtlCol="0">
            <a:spAutoFit/>
          </a:bodyPr>
          <a:lstStyle/>
          <a:p>
            <a:pPr>
              <a:buFont typeface="Arial" pitchFamily="34" charset="0"/>
              <a:buChar char="•"/>
            </a:pPr>
            <a:r>
              <a:rPr lang="en-US" sz="2400" b="1" dirty="0"/>
              <a:t>   A handwriting recognition learning problem:</a:t>
            </a:r>
          </a:p>
          <a:p>
            <a:r>
              <a:rPr lang="en-US" sz="2400" dirty="0"/>
              <a:t> </a:t>
            </a:r>
            <a:r>
              <a:rPr lang="en-US" sz="2400" b="1" dirty="0"/>
              <a:t>      - Task T:</a:t>
            </a:r>
            <a:r>
              <a:rPr lang="en-US" sz="2400" dirty="0"/>
              <a:t> recognizing and classifying handwritten words   </a:t>
            </a:r>
          </a:p>
          <a:p>
            <a:r>
              <a:rPr lang="en-US" sz="2400" dirty="0"/>
              <a:t>          within images</a:t>
            </a:r>
          </a:p>
          <a:p>
            <a:r>
              <a:rPr lang="en-US" sz="2400" dirty="0"/>
              <a:t>       </a:t>
            </a:r>
            <a:r>
              <a:rPr lang="en-US" sz="2400" b="1" dirty="0"/>
              <a:t>- Performance measure P:</a:t>
            </a:r>
            <a:r>
              <a:rPr lang="en-US" sz="2400" dirty="0"/>
              <a:t> percent of words correctly </a:t>
            </a:r>
          </a:p>
          <a:p>
            <a:r>
              <a:rPr lang="en-US" sz="2400" dirty="0"/>
              <a:t>          classified</a:t>
            </a:r>
          </a:p>
          <a:p>
            <a:r>
              <a:rPr lang="en-US" sz="2400" dirty="0"/>
              <a:t>       </a:t>
            </a:r>
            <a:r>
              <a:rPr lang="en-US" sz="2400" b="1" dirty="0"/>
              <a:t>- Training experience E: </a:t>
            </a:r>
            <a:r>
              <a:rPr lang="en-US" sz="2400" dirty="0"/>
              <a:t>a database of handwritten </a:t>
            </a:r>
          </a:p>
          <a:p>
            <a:r>
              <a:rPr lang="en-US" sz="2400" dirty="0"/>
              <a:t>          words with given classifications</a:t>
            </a:r>
          </a:p>
          <a:p>
            <a:pPr>
              <a:buFont typeface="Arial" pitchFamily="34" charset="0"/>
              <a:buChar char="•"/>
            </a:pPr>
            <a:r>
              <a:rPr lang="en-US" sz="2400" b="1" dirty="0"/>
              <a:t>   A robot driving learning problem:</a:t>
            </a:r>
          </a:p>
          <a:p>
            <a:r>
              <a:rPr lang="en-US" sz="2400" dirty="0"/>
              <a:t>       </a:t>
            </a:r>
            <a:r>
              <a:rPr lang="en-US" sz="2400" b="1" dirty="0"/>
              <a:t>-  Task T:</a:t>
            </a:r>
            <a:r>
              <a:rPr lang="en-US" sz="2400" dirty="0"/>
              <a:t> driving on public four-lane highways using </a:t>
            </a:r>
          </a:p>
          <a:p>
            <a:r>
              <a:rPr lang="en-US" sz="2400" dirty="0"/>
              <a:t>           vision sensors</a:t>
            </a:r>
          </a:p>
          <a:p>
            <a:r>
              <a:rPr lang="en-US" sz="2400" b="1" i="1" dirty="0"/>
              <a:t>        -  </a:t>
            </a:r>
            <a:r>
              <a:rPr lang="en-US" sz="2400" b="1" dirty="0"/>
              <a:t>Performance measure P: </a:t>
            </a:r>
            <a:r>
              <a:rPr lang="en-US" sz="2400" dirty="0"/>
              <a:t>average distance traveled </a:t>
            </a:r>
          </a:p>
          <a:p>
            <a:r>
              <a:rPr lang="en-US" sz="2400" dirty="0"/>
              <a:t>            before an error</a:t>
            </a:r>
          </a:p>
          <a:p>
            <a:r>
              <a:rPr lang="en-US" sz="2400" b="1" dirty="0"/>
              <a:t>        - Training experience E:</a:t>
            </a:r>
            <a:r>
              <a:rPr lang="en-US" sz="2400" dirty="0"/>
              <a:t> a sequence of images and steering     </a:t>
            </a:r>
          </a:p>
          <a:p>
            <a:r>
              <a:rPr lang="en-US" sz="2400" dirty="0"/>
              <a:t>           commands recorded while observing a human driver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15962"/>
          </a:xfrm>
        </p:spPr>
        <p:txBody>
          <a:bodyPr>
            <a:normAutofit fontScale="90000"/>
          </a:bodyPr>
          <a:lstStyle/>
          <a:p>
            <a:pPr algn="l"/>
            <a:r>
              <a:rPr lang="en-US" dirty="0"/>
              <a:t>Concept Learning Task</a:t>
            </a:r>
          </a:p>
        </p:txBody>
      </p:sp>
      <p:sp>
        <p:nvSpPr>
          <p:cNvPr id="3" name="Content Placeholder 2"/>
          <p:cNvSpPr>
            <a:spLocks noGrp="1"/>
          </p:cNvSpPr>
          <p:nvPr>
            <p:ph idx="1"/>
          </p:nvPr>
        </p:nvSpPr>
        <p:spPr>
          <a:xfrm>
            <a:off x="381000" y="609601"/>
            <a:ext cx="8382000" cy="762000"/>
          </a:xfrm>
        </p:spPr>
        <p:txBody>
          <a:bodyPr>
            <a:normAutofit lnSpcReduction="10000"/>
          </a:bodyPr>
          <a:lstStyle/>
          <a:p>
            <a:r>
              <a:rPr lang="en-US" sz="2400" dirty="0"/>
              <a:t>The definition of the </a:t>
            </a:r>
            <a:r>
              <a:rPr lang="en-US" sz="2400" dirty="0" err="1"/>
              <a:t>EnjoySport</a:t>
            </a:r>
            <a:r>
              <a:rPr lang="en-US" sz="2400" dirty="0"/>
              <a:t> concept learning task in this general form is given below</a:t>
            </a:r>
          </a:p>
          <a:p>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533400" y="1371601"/>
            <a:ext cx="8305799" cy="533944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a:t>Terminology and Notations </a:t>
            </a:r>
          </a:p>
        </p:txBody>
      </p:sp>
      <p:sp>
        <p:nvSpPr>
          <p:cNvPr id="3" name="Content Placeholder 2"/>
          <p:cNvSpPr>
            <a:spLocks noGrp="1"/>
          </p:cNvSpPr>
          <p:nvPr>
            <p:ph idx="1"/>
          </p:nvPr>
        </p:nvSpPr>
        <p:spPr>
          <a:xfrm>
            <a:off x="457200" y="990600"/>
            <a:ext cx="8458200" cy="5135563"/>
          </a:xfrm>
        </p:spPr>
        <p:txBody>
          <a:bodyPr>
            <a:normAutofit fontScale="77500" lnSpcReduction="20000"/>
          </a:bodyPr>
          <a:lstStyle/>
          <a:p>
            <a:r>
              <a:rPr lang="en-US" dirty="0"/>
              <a:t>The set of items over which the concept is defined is called a </a:t>
            </a:r>
            <a:r>
              <a:rPr lang="en-US" b="1" dirty="0"/>
              <a:t>set of instances </a:t>
            </a:r>
            <a:r>
              <a:rPr lang="en-US" dirty="0"/>
              <a:t>(denoted b X)</a:t>
            </a:r>
          </a:p>
          <a:p>
            <a:r>
              <a:rPr lang="en-US" dirty="0"/>
              <a:t>The concept to be learned is called </a:t>
            </a:r>
            <a:r>
              <a:rPr lang="en-US" b="1" dirty="0"/>
              <a:t>target concept</a:t>
            </a:r>
          </a:p>
          <a:p>
            <a:pPr>
              <a:buNone/>
            </a:pPr>
            <a:r>
              <a:rPr lang="en-US" dirty="0"/>
              <a:t>     (denoted by c : X </a:t>
            </a:r>
            <a:r>
              <a:rPr lang="en-US" dirty="0">
                <a:sym typeface="Wingdings" pitchFamily="2" charset="2"/>
              </a:rPr>
              <a:t> {0,1} )</a:t>
            </a:r>
          </a:p>
          <a:p>
            <a:r>
              <a:rPr lang="en-US" dirty="0"/>
              <a:t>A set of </a:t>
            </a:r>
            <a:r>
              <a:rPr lang="en-US" b="1" dirty="0"/>
              <a:t>training examples</a:t>
            </a:r>
            <a:r>
              <a:rPr lang="en-US" dirty="0"/>
              <a:t> is an ordered pair </a:t>
            </a:r>
            <a:r>
              <a:rPr lang="en-US" b="1" i="1" dirty="0"/>
              <a:t>(x, c(x)).</a:t>
            </a:r>
          </a:p>
          <a:p>
            <a:r>
              <a:rPr lang="en-US" b="1" i="1" dirty="0"/>
              <a:t>members of the target concept (</a:t>
            </a:r>
            <a:r>
              <a:rPr lang="en-US" dirty="0"/>
              <a:t>Instances for which </a:t>
            </a:r>
            <a:r>
              <a:rPr lang="en-US" b="1" i="1" dirty="0"/>
              <a:t>c(x) = 1 )  </a:t>
            </a:r>
            <a:r>
              <a:rPr lang="en-US" i="1" dirty="0"/>
              <a:t>are called positive examples</a:t>
            </a:r>
          </a:p>
          <a:p>
            <a:r>
              <a:rPr lang="en-US" dirty="0"/>
              <a:t>nonmembers of the target concept (Instances for which</a:t>
            </a:r>
          </a:p>
          <a:p>
            <a:pPr>
              <a:buNone/>
            </a:pPr>
            <a:r>
              <a:rPr lang="en-US" dirty="0"/>
              <a:t>     c</a:t>
            </a:r>
            <a:r>
              <a:rPr lang="en-US" b="1" i="1" dirty="0"/>
              <a:t>(x) = 0</a:t>
            </a:r>
            <a:r>
              <a:rPr lang="en-US" i="1" dirty="0"/>
              <a:t>) are called negative examples </a:t>
            </a:r>
          </a:p>
          <a:p>
            <a:r>
              <a:rPr lang="en-US" i="1" dirty="0"/>
              <a:t>H represents </a:t>
            </a:r>
            <a:r>
              <a:rPr lang="en-US" b="1" i="1" dirty="0"/>
              <a:t>set of all possible hypotheses</a:t>
            </a:r>
            <a:r>
              <a:rPr lang="en-US" i="1" dirty="0"/>
              <a:t>. H is designed by human designer’s choice of a hypothesis representation.</a:t>
            </a:r>
          </a:p>
          <a:p>
            <a:r>
              <a:rPr lang="en-US" i="1" dirty="0"/>
              <a:t>The </a:t>
            </a:r>
            <a:r>
              <a:rPr lang="en-US" b="1" i="1" dirty="0"/>
              <a:t>goal of Concept Learning </a:t>
            </a:r>
            <a:r>
              <a:rPr lang="en-US" i="1" dirty="0"/>
              <a:t>is to find a hypothesis</a:t>
            </a:r>
          </a:p>
          <a:p>
            <a:pPr>
              <a:buNone/>
            </a:pPr>
            <a:r>
              <a:rPr lang="en-US" i="1" dirty="0"/>
              <a:t>      h : X </a:t>
            </a:r>
            <a:r>
              <a:rPr lang="en-US" i="1" dirty="0">
                <a:sym typeface="Wingdings" pitchFamily="2" charset="2"/>
              </a:rPr>
              <a:t>  {0,1} such that h(x)=c(x) for all x in X.</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Inductive Learning Hypothesis</a:t>
            </a:r>
            <a:endParaRPr lang="en-US" dirty="0"/>
          </a:p>
        </p:txBody>
      </p:sp>
      <p:sp>
        <p:nvSpPr>
          <p:cNvPr id="3" name="Content Placeholder 2"/>
          <p:cNvSpPr>
            <a:spLocks noGrp="1"/>
          </p:cNvSpPr>
          <p:nvPr>
            <p:ph idx="1"/>
          </p:nvPr>
        </p:nvSpPr>
        <p:spPr/>
        <p:txBody>
          <a:bodyPr>
            <a:normAutofit/>
          </a:bodyPr>
          <a:lstStyle/>
          <a:p>
            <a:r>
              <a:rPr lang="en-US" dirty="0"/>
              <a:t>The learning task is to determine a hypothesis </a:t>
            </a:r>
            <a:r>
              <a:rPr lang="en-US" i="1" dirty="0"/>
              <a:t>h</a:t>
            </a:r>
            <a:r>
              <a:rPr lang="en-US" dirty="0"/>
              <a:t> identical to the target concept </a:t>
            </a:r>
            <a:r>
              <a:rPr lang="en-US" i="1" dirty="0"/>
              <a:t>c over the entire set of instances X</a:t>
            </a:r>
          </a:p>
          <a:p>
            <a:r>
              <a:rPr lang="en-US" b="1" dirty="0"/>
              <a:t>The inductive learning hypothesis: </a:t>
            </a:r>
          </a:p>
          <a:p>
            <a:pPr lvl="1">
              <a:buNone/>
            </a:pPr>
            <a:r>
              <a:rPr lang="en-US" b="1" dirty="0"/>
              <a:t> 	</a:t>
            </a:r>
            <a:r>
              <a:rPr lang="en-US" dirty="0"/>
              <a:t>Any hypothesis found to approximate the target function well over a sufficiently large set of training examples will also approximate the target function well over other unobserved examples.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1143000"/>
          </a:xfrm>
        </p:spPr>
        <p:txBody>
          <a:bodyPr/>
          <a:lstStyle/>
          <a:p>
            <a:r>
              <a:rPr lang="en-US" b="1" dirty="0"/>
              <a:t>CONCEPT LEARNING AS SEARCH</a:t>
            </a:r>
            <a:endParaRPr lang="en-US" dirty="0"/>
          </a:p>
        </p:txBody>
      </p:sp>
      <p:sp>
        <p:nvSpPr>
          <p:cNvPr id="3" name="Content Placeholder 2"/>
          <p:cNvSpPr>
            <a:spLocks noGrp="1"/>
          </p:cNvSpPr>
          <p:nvPr>
            <p:ph idx="1"/>
          </p:nvPr>
        </p:nvSpPr>
        <p:spPr>
          <a:xfrm>
            <a:off x="228600" y="685800"/>
            <a:ext cx="8763000" cy="5791200"/>
          </a:xfrm>
        </p:spPr>
        <p:txBody>
          <a:bodyPr>
            <a:noAutofit/>
          </a:bodyPr>
          <a:lstStyle/>
          <a:p>
            <a:r>
              <a:rPr lang="en-US" sz="2000" b="1" dirty="0"/>
              <a:t>Concept learning</a:t>
            </a:r>
            <a:r>
              <a:rPr lang="en-US" sz="2000" dirty="0"/>
              <a:t> can be viewed as the task of </a:t>
            </a:r>
            <a:r>
              <a:rPr lang="en-US" sz="2000" b="1" dirty="0"/>
              <a:t>searching</a:t>
            </a:r>
            <a:r>
              <a:rPr lang="en-US" sz="2000" dirty="0"/>
              <a:t> through a large space of </a:t>
            </a:r>
            <a:r>
              <a:rPr lang="en-US" sz="2000" b="1" dirty="0"/>
              <a:t>hypotheses</a:t>
            </a:r>
            <a:r>
              <a:rPr lang="en-US" sz="2000" dirty="0"/>
              <a:t> implicitly defined by the hypothesis representation</a:t>
            </a:r>
          </a:p>
          <a:p>
            <a:r>
              <a:rPr lang="en-US" sz="2000" dirty="0"/>
              <a:t>Selecting a </a:t>
            </a:r>
            <a:r>
              <a:rPr lang="en-US" sz="2000" b="1" dirty="0"/>
              <a:t>hypothesis representation </a:t>
            </a:r>
            <a:r>
              <a:rPr lang="en-US" sz="2000" dirty="0"/>
              <a:t>is an is important step since it restricts</a:t>
            </a:r>
          </a:p>
          <a:p>
            <a:r>
              <a:rPr lang="en-US" sz="2000" dirty="0"/>
              <a:t>(or biases) the space that can be searched.</a:t>
            </a:r>
          </a:p>
          <a:p>
            <a:r>
              <a:rPr lang="en-US" sz="2000" b="1" dirty="0"/>
              <a:t>For Example </a:t>
            </a:r>
            <a:r>
              <a:rPr lang="en-US" sz="2000" dirty="0"/>
              <a:t>“If the air temperature is cold </a:t>
            </a:r>
            <a:r>
              <a:rPr lang="en-US" sz="2000" u="sng" dirty="0"/>
              <a:t>or</a:t>
            </a:r>
            <a:r>
              <a:rPr lang="en-US" sz="2000" dirty="0"/>
              <a:t> humidity  is high then it is a good day for  water sports” </a:t>
            </a:r>
            <a:r>
              <a:rPr lang="en-US" sz="2000" b="1" dirty="0"/>
              <a:t>cannot be represented by our representation</a:t>
            </a:r>
          </a:p>
          <a:p>
            <a:r>
              <a:rPr lang="en-US" sz="2000" dirty="0"/>
              <a:t>The </a:t>
            </a:r>
            <a:r>
              <a:rPr lang="en-US" sz="2000" b="1" dirty="0"/>
              <a:t>goal of this search </a:t>
            </a:r>
            <a:r>
              <a:rPr lang="en-US" sz="2000" dirty="0"/>
              <a:t>is to find the hypothesis that best fits the training examples</a:t>
            </a:r>
          </a:p>
          <a:p>
            <a:r>
              <a:rPr lang="en-US" sz="2000" dirty="0"/>
              <a:t>Sky has 3 possible values, and other 5 attributes have 2 possible values .</a:t>
            </a:r>
          </a:p>
          <a:p>
            <a:r>
              <a:rPr lang="en-US" sz="2000" dirty="0"/>
              <a:t>The instance space X contains exactly  3.2.2.2.2.2 = 96 distinct instances</a:t>
            </a:r>
          </a:p>
          <a:p>
            <a:r>
              <a:rPr lang="en-US" sz="2000" dirty="0"/>
              <a:t>5.4.4.4.4.4 = 5120 syntactically distinct hypotheses within H     </a:t>
            </a:r>
          </a:p>
          <a:p>
            <a:pPr>
              <a:buNone/>
            </a:pPr>
            <a:r>
              <a:rPr lang="en-US" sz="2000" dirty="0"/>
              <a:t>      (adding ? and </a:t>
            </a:r>
            <a:r>
              <a:rPr lang="el-GR" sz="2000" dirty="0"/>
              <a:t>Φ</a:t>
            </a:r>
            <a:r>
              <a:rPr lang="en-US" sz="2000" dirty="0"/>
              <a:t>)</a:t>
            </a:r>
          </a:p>
          <a:p>
            <a:r>
              <a:rPr lang="en-US" sz="2000" dirty="0"/>
              <a:t>Therefore, the number of semantically distinct hypotheses is only </a:t>
            </a:r>
          </a:p>
          <a:p>
            <a:pPr>
              <a:buNone/>
            </a:pPr>
            <a:r>
              <a:rPr lang="en-US" sz="2000" dirty="0"/>
              <a:t>      1 + (4.3.3.3.3.3) = 973</a:t>
            </a:r>
          </a:p>
          <a:p>
            <a:r>
              <a:rPr lang="en-US" sz="2000" dirty="0"/>
              <a:t>Although </a:t>
            </a:r>
            <a:r>
              <a:rPr lang="en-US" sz="2000" dirty="0" err="1"/>
              <a:t>EnjoySport</a:t>
            </a:r>
            <a:r>
              <a:rPr lang="en-US" sz="2000" dirty="0"/>
              <a:t> has small, finite hypothesis space, most learning tasks have much larger (even infinite) hypothesis spaces. – We need efficient search algorithms on the hypothesis spaces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rmAutofit/>
          </a:bodyPr>
          <a:lstStyle/>
          <a:p>
            <a:r>
              <a:rPr lang="en-US" sz="3500" b="1" dirty="0"/>
              <a:t>General-to-Specific Ordering of Hypotheses</a:t>
            </a:r>
            <a:endParaRPr lang="en-US" sz="3500" dirty="0"/>
          </a:p>
        </p:txBody>
      </p:sp>
      <p:sp>
        <p:nvSpPr>
          <p:cNvPr id="3" name="Content Placeholder 2"/>
          <p:cNvSpPr>
            <a:spLocks noGrp="1"/>
          </p:cNvSpPr>
          <p:nvPr>
            <p:ph idx="1"/>
          </p:nvPr>
        </p:nvSpPr>
        <p:spPr>
          <a:xfrm>
            <a:off x="0" y="914400"/>
            <a:ext cx="9144000" cy="5029200"/>
          </a:xfrm>
        </p:spPr>
        <p:txBody>
          <a:bodyPr>
            <a:normAutofit fontScale="55000" lnSpcReduction="20000"/>
          </a:bodyPr>
          <a:lstStyle/>
          <a:p>
            <a:r>
              <a:rPr lang="en-US" sz="3800" dirty="0"/>
              <a:t>Many algorithms for concept learning organize the search through the hypothesis space by relying on a general-to-specific ordering of hypotheses.</a:t>
            </a:r>
          </a:p>
          <a:p>
            <a:r>
              <a:rPr lang="en-US" sz="3800" dirty="0"/>
              <a:t>By taking advantage of this naturally occurring structure over the hypothesis space, we can design learning algorithms that exhaustively search even infinite hypothesis spaces without explicitly enumerating every hypothesis</a:t>
            </a:r>
          </a:p>
          <a:p>
            <a:r>
              <a:rPr lang="en-US" sz="3800" dirty="0"/>
              <a:t>Consider two hypothesis</a:t>
            </a:r>
          </a:p>
          <a:p>
            <a:endParaRPr lang="en-US" sz="3800" dirty="0"/>
          </a:p>
          <a:p>
            <a:endParaRPr lang="en-US" sz="3800" dirty="0"/>
          </a:p>
          <a:p>
            <a:endParaRPr lang="en-US" sz="3800" dirty="0"/>
          </a:p>
          <a:p>
            <a:r>
              <a:rPr lang="en-US" sz="3800" dirty="0"/>
              <a:t>Now consider the sets of instances that are classified positive by hl and by h2.</a:t>
            </a:r>
          </a:p>
          <a:p>
            <a:pPr>
              <a:buNone/>
            </a:pPr>
            <a:r>
              <a:rPr lang="en-US" sz="3800" dirty="0"/>
              <a:t> – Because h2 imposes fewer constraints on the instance, it classifies more instances as positive. </a:t>
            </a:r>
          </a:p>
          <a:p>
            <a:pPr>
              <a:buNone/>
            </a:pPr>
            <a:r>
              <a:rPr lang="en-US" sz="3800" dirty="0"/>
              <a:t> – In fact, any instance classified positive by h1 will also be classified positive by h2. </a:t>
            </a:r>
          </a:p>
          <a:p>
            <a:pPr>
              <a:buNone/>
            </a:pPr>
            <a:r>
              <a:rPr lang="en-US" sz="3800" dirty="0"/>
              <a:t> – Therefore, we say that h2 is more general than h1.</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524000" y="2897560"/>
            <a:ext cx="3733800" cy="60764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t>General-to-Specific Ordering of Hypotheses</a:t>
            </a:r>
            <a:endParaRPr lang="en-US" sz="3200"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b="1" dirty="0"/>
              <a:t>Definition</a:t>
            </a:r>
            <a:r>
              <a:rPr lang="en-US" dirty="0"/>
              <a:t>: </a:t>
            </a:r>
            <a:r>
              <a:rPr lang="en-US" sz="2400" dirty="0"/>
              <a:t>Let </a:t>
            </a:r>
            <a:r>
              <a:rPr lang="en-US" sz="2400" i="1" dirty="0" err="1"/>
              <a:t>h</a:t>
            </a:r>
            <a:r>
              <a:rPr lang="en-US" sz="2400" i="1" baseline="-25000" dirty="0" err="1"/>
              <a:t>j</a:t>
            </a:r>
            <a:r>
              <a:rPr lang="en-US" sz="2400" i="1" dirty="0"/>
              <a:t> and </a:t>
            </a:r>
            <a:r>
              <a:rPr lang="en-US" sz="2400" i="1" dirty="0" err="1"/>
              <a:t>h</a:t>
            </a:r>
            <a:r>
              <a:rPr lang="en-US" sz="2400" i="1" baseline="-25000" dirty="0" err="1"/>
              <a:t>k</a:t>
            </a:r>
            <a:r>
              <a:rPr lang="en-US" sz="2400" i="1" dirty="0"/>
              <a:t> be </a:t>
            </a:r>
            <a:r>
              <a:rPr lang="en-US" sz="2400" i="1" dirty="0" err="1"/>
              <a:t>boolean</a:t>
            </a:r>
            <a:r>
              <a:rPr lang="en-US" sz="2400" i="1" dirty="0"/>
              <a:t>-valued functions defined over X. Then </a:t>
            </a:r>
            <a:r>
              <a:rPr lang="en-US" sz="2400" i="1" dirty="0" err="1"/>
              <a:t>h</a:t>
            </a:r>
            <a:r>
              <a:rPr lang="en-US" sz="2400" i="1" baseline="-25000" dirty="0" err="1"/>
              <a:t>j</a:t>
            </a:r>
            <a:r>
              <a:rPr lang="en-US" sz="2400" i="1" dirty="0"/>
              <a:t> is </a:t>
            </a:r>
            <a:r>
              <a:rPr lang="en-US" sz="2400" dirty="0"/>
              <a:t>more-general-than-or-equal-to </a:t>
            </a:r>
            <a:r>
              <a:rPr lang="en-US" sz="2400" i="1" dirty="0" err="1"/>
              <a:t>h</a:t>
            </a:r>
            <a:r>
              <a:rPr lang="en-US" sz="2400" i="1" baseline="-25000" dirty="0" err="1"/>
              <a:t>k</a:t>
            </a:r>
            <a:r>
              <a:rPr lang="en-US" sz="2400" i="1" dirty="0"/>
              <a:t> (written </a:t>
            </a:r>
            <a:r>
              <a:rPr lang="en-US" sz="2400" i="1" dirty="0" err="1"/>
              <a:t>h</a:t>
            </a:r>
            <a:r>
              <a:rPr lang="en-US" sz="2400" i="1" baseline="-25000" dirty="0" err="1"/>
              <a:t>j</a:t>
            </a:r>
            <a:r>
              <a:rPr lang="en-US" sz="2400" i="1" dirty="0"/>
              <a:t>  ≥</a:t>
            </a:r>
            <a:r>
              <a:rPr lang="en-US" sz="2400" i="1" baseline="-25000" dirty="0"/>
              <a:t>g</a:t>
            </a:r>
            <a:r>
              <a:rPr lang="en-US" sz="2400" i="1" dirty="0"/>
              <a:t> </a:t>
            </a:r>
            <a:r>
              <a:rPr lang="en-US" sz="2400" i="1" dirty="0" err="1"/>
              <a:t>h</a:t>
            </a:r>
            <a:r>
              <a:rPr lang="en-US" sz="2400" i="1" baseline="-25000" dirty="0" err="1"/>
              <a:t>k</a:t>
            </a:r>
            <a:r>
              <a:rPr lang="en-US" sz="2400" i="1" dirty="0"/>
              <a:t>) if and only if</a:t>
            </a:r>
          </a:p>
          <a:p>
            <a:endParaRPr lang="en-US" sz="2400" i="1" dirty="0"/>
          </a:p>
          <a:p>
            <a:endParaRPr lang="en-US" sz="2400" dirty="0"/>
          </a:p>
          <a:p>
            <a:r>
              <a:rPr lang="en-US" sz="2400" dirty="0"/>
              <a:t>For any instance x in X and hypothesis h in H, we say that x satisfies h if and only if h(x) = 1.</a:t>
            </a:r>
          </a:p>
          <a:p>
            <a:r>
              <a:rPr lang="en-US" sz="2400" b="1" dirty="0"/>
              <a:t>More-General-Than-Or-Equal Relation</a:t>
            </a:r>
            <a:r>
              <a:rPr lang="en-US" sz="2400" dirty="0"/>
              <a:t>:</a:t>
            </a:r>
          </a:p>
          <a:p>
            <a:pPr>
              <a:buNone/>
            </a:pPr>
            <a:r>
              <a:rPr lang="en-US" sz="2400" dirty="0"/>
              <a:t>       Let h1 and h2 be two </a:t>
            </a:r>
            <a:r>
              <a:rPr lang="en-US" sz="2400" dirty="0" err="1"/>
              <a:t>boolean</a:t>
            </a:r>
            <a:r>
              <a:rPr lang="en-US" sz="2400" dirty="0"/>
              <a:t>-valued functions defined over X. </a:t>
            </a:r>
          </a:p>
          <a:p>
            <a:pPr>
              <a:buNone/>
            </a:pPr>
            <a:r>
              <a:rPr lang="en-US" sz="2400" dirty="0"/>
              <a:t>       Then h1 is </a:t>
            </a:r>
            <a:r>
              <a:rPr lang="en-US" sz="2400" b="1" dirty="0"/>
              <a:t>more-general-than-or-equal-to</a:t>
            </a:r>
            <a:r>
              <a:rPr lang="en-US" sz="2400" dirty="0"/>
              <a:t> h2 (written h1 ≥ h2) if    </a:t>
            </a:r>
          </a:p>
          <a:p>
            <a:pPr>
              <a:buNone/>
            </a:pPr>
            <a:r>
              <a:rPr lang="en-US" sz="2400" dirty="0"/>
              <a:t>       and only if any instance that satisfies h2 also satisfies h1.</a:t>
            </a:r>
          </a:p>
          <a:p>
            <a:r>
              <a:rPr lang="en-US" sz="2400" dirty="0"/>
              <a:t> h1 is (strictly) </a:t>
            </a:r>
            <a:r>
              <a:rPr lang="en-US" sz="2400" b="1" dirty="0"/>
              <a:t>more-general-than</a:t>
            </a:r>
            <a:r>
              <a:rPr lang="en-US" sz="2400" dirty="0"/>
              <a:t> h2 ( h1 &gt; h2) if and only if h1≥h2 is true and h2≥h1 is false. We also say h2 is </a:t>
            </a:r>
            <a:r>
              <a:rPr lang="en-US" sz="2400" b="1" dirty="0"/>
              <a:t>more-specific-than</a:t>
            </a:r>
            <a:r>
              <a:rPr lang="en-US" sz="2400" dirty="0"/>
              <a:t> h1.</a:t>
            </a:r>
          </a:p>
          <a:p>
            <a:r>
              <a:rPr lang="en-US" sz="2400" dirty="0"/>
              <a:t>The  </a:t>
            </a:r>
            <a:r>
              <a:rPr lang="en-US" sz="2400" i="1" dirty="0"/>
              <a:t>≥</a:t>
            </a:r>
            <a:r>
              <a:rPr lang="en-US" sz="2400" i="1" baseline="-25000" dirty="0"/>
              <a:t>g</a:t>
            </a:r>
            <a:r>
              <a:rPr lang="en-US" sz="2400" i="1" dirty="0"/>
              <a:t> </a:t>
            </a:r>
            <a:r>
              <a:rPr lang="en-US" sz="2400" b="1" i="1" dirty="0"/>
              <a:t>, relation defines a partial order over </a:t>
            </a:r>
            <a:r>
              <a:rPr lang="en-US" sz="2400" dirty="0"/>
              <a:t>the hypothesis space H (the relation is reflexive, </a:t>
            </a:r>
            <a:r>
              <a:rPr lang="en-US" sz="2400" dirty="0" err="1"/>
              <a:t>antisymmetric</a:t>
            </a:r>
            <a:r>
              <a:rPr lang="en-US" sz="2400" dirty="0"/>
              <a:t>, and transitive</a:t>
            </a:r>
            <a:endParaRPr lang="en-US" sz="2400" i="1" baseline="-25000" dirty="0"/>
          </a:p>
          <a:p>
            <a:pPr>
              <a:buNone/>
            </a:pPr>
            <a:endParaRPr lang="en-US" sz="2400" i="1" dirty="0"/>
          </a:p>
          <a:p>
            <a:endParaRPr lang="en-US" sz="2400" i="1" dirty="0"/>
          </a:p>
          <a:p>
            <a:pPr>
              <a:buNone/>
            </a:pPr>
            <a:endParaRPr lang="en-US" sz="2400" i="1" dirty="0"/>
          </a:p>
          <a:p>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1447800" y="2209800"/>
            <a:ext cx="5742940" cy="533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563562"/>
          </a:xfrm>
        </p:spPr>
        <p:txBody>
          <a:bodyPr>
            <a:normAutofit/>
          </a:bodyPr>
          <a:lstStyle/>
          <a:p>
            <a:r>
              <a:rPr lang="en-US" sz="3000" b="1" dirty="0"/>
              <a:t>General-to-Specific Ordering of Hypotheses Example</a:t>
            </a:r>
            <a:endParaRPr lang="en-US" sz="30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685800"/>
            <a:ext cx="8610600" cy="4648200"/>
          </a:xfrm>
          <a:prstGeom prst="rect">
            <a:avLst/>
          </a:prstGeom>
          <a:noFill/>
          <a:ln w="9525">
            <a:noFill/>
            <a:miter lim="800000"/>
            <a:headEnd/>
            <a:tailEnd/>
          </a:ln>
          <a:effectLst/>
        </p:spPr>
      </p:pic>
      <p:sp>
        <p:nvSpPr>
          <p:cNvPr id="5" name="TextBox 4"/>
          <p:cNvSpPr txBox="1"/>
          <p:nvPr/>
        </p:nvSpPr>
        <p:spPr>
          <a:xfrm>
            <a:off x="381000" y="5486400"/>
            <a:ext cx="8610600" cy="646331"/>
          </a:xfrm>
          <a:prstGeom prst="rect">
            <a:avLst/>
          </a:prstGeom>
          <a:noFill/>
        </p:spPr>
        <p:txBody>
          <a:bodyPr wrap="square" rtlCol="0">
            <a:spAutoFit/>
          </a:bodyPr>
          <a:lstStyle/>
          <a:p>
            <a:pPr>
              <a:buFont typeface="Arial" pitchFamily="34" charset="0"/>
              <a:buChar char="•"/>
            </a:pPr>
            <a:r>
              <a:rPr lang="en-US" dirty="0"/>
              <a:t>   h2 &gt; h1 and h2 &gt; h3 </a:t>
            </a:r>
          </a:p>
          <a:p>
            <a:pPr>
              <a:buFont typeface="Arial" pitchFamily="34" charset="0"/>
              <a:buChar char="•"/>
            </a:pPr>
            <a:r>
              <a:rPr lang="en-US" dirty="0"/>
              <a:t>   But there is no more-general relation between h1 and h3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FIND-S: FINDING A MAXIMALLY SPECIFIC HYPOTHESIS ALGORITHM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3657600"/>
            <a:ext cx="8229600" cy="3030678"/>
          </a:xfrm>
          <a:prstGeom prst="rect">
            <a:avLst/>
          </a:prstGeom>
          <a:noFill/>
          <a:ln w="9525">
            <a:noFill/>
            <a:miter lim="800000"/>
            <a:headEnd/>
            <a:tailEnd/>
          </a:ln>
          <a:effectLst/>
        </p:spPr>
      </p:pic>
      <p:sp>
        <p:nvSpPr>
          <p:cNvPr id="4" name="Rectangle 3"/>
          <p:cNvSpPr/>
          <p:nvPr/>
        </p:nvSpPr>
        <p:spPr>
          <a:xfrm>
            <a:off x="381000" y="1371600"/>
            <a:ext cx="8458200" cy="2308324"/>
          </a:xfrm>
          <a:prstGeom prst="rect">
            <a:avLst/>
          </a:prstGeom>
        </p:spPr>
        <p:txBody>
          <a:bodyPr wrap="square">
            <a:spAutoFit/>
          </a:bodyPr>
          <a:lstStyle/>
          <a:p>
            <a:pPr>
              <a:buFont typeface="Wingdings"/>
              <a:buChar char="à"/>
            </a:pPr>
            <a:r>
              <a:rPr lang="en-US" dirty="0">
                <a:cs typeface="Times New Roman" pitchFamily="18" charset="0"/>
                <a:sym typeface="Wingdings" pitchFamily="2" charset="2"/>
              </a:rPr>
              <a:t>The FIND-S algorithm illustrates how the “ more-general-than “ partial ordering can be used to organize the search for an acceptable hypothesis.</a:t>
            </a:r>
          </a:p>
          <a:p>
            <a:pPr>
              <a:buFont typeface="Wingdings"/>
              <a:buChar char="à"/>
            </a:pPr>
            <a:endParaRPr lang="en-US" dirty="0">
              <a:cs typeface="Times New Roman" pitchFamily="18" charset="0"/>
              <a:sym typeface="Wingdings" pitchFamily="2" charset="2"/>
            </a:endParaRPr>
          </a:p>
          <a:p>
            <a:pPr>
              <a:buFont typeface="Wingdings"/>
              <a:buChar char="à"/>
            </a:pPr>
            <a:r>
              <a:rPr lang="en-US" dirty="0">
                <a:cs typeface="Times New Roman" pitchFamily="18" charset="0"/>
                <a:sym typeface="Wingdings" pitchFamily="2" charset="2"/>
              </a:rPr>
              <a:t>   The search moves from hypothesis to hypothesis , searching from the most specific to progressively more general hypotheses. </a:t>
            </a:r>
          </a:p>
          <a:p>
            <a:pPr>
              <a:buFont typeface="Wingdings"/>
              <a:buChar char="à"/>
            </a:pPr>
            <a:endParaRPr lang="en-US" dirty="0">
              <a:cs typeface="Times New Roman" pitchFamily="18" charset="0"/>
              <a:sym typeface="Wingdings" pitchFamily="2" charset="2"/>
            </a:endParaRPr>
          </a:p>
          <a:p>
            <a:pPr>
              <a:buFont typeface="Wingdings"/>
              <a:buChar char="à"/>
            </a:pPr>
            <a:r>
              <a:rPr lang="en-US" dirty="0">
                <a:cs typeface="Times New Roman" pitchFamily="18" charset="0"/>
                <a:sym typeface="Wingdings" pitchFamily="2" charset="2"/>
              </a:rPr>
              <a:t>At each stage  the hypothesis is the most specific hypothesis consistent with the training examples observed up to this point.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0" y="685800"/>
            <a:ext cx="8755515" cy="524430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57200"/>
            <a:ext cx="3962400" cy="830997"/>
          </a:xfrm>
          <a:prstGeom prst="rect">
            <a:avLst/>
          </a:prstGeom>
          <a:noFill/>
        </p:spPr>
        <p:txBody>
          <a:bodyPr wrap="square" rtlCol="0">
            <a:spAutoFit/>
          </a:bodyPr>
          <a:lstStyle/>
          <a:p>
            <a:r>
              <a:rPr lang="en-US" sz="4800" b="1" dirty="0"/>
              <a:t>Example</a:t>
            </a:r>
            <a:endParaRPr lang="en-US" b="1" dirty="0"/>
          </a:p>
        </p:txBody>
      </p:sp>
      <p:pic>
        <p:nvPicPr>
          <p:cNvPr id="4" name="Picture 3"/>
          <p:cNvPicPr>
            <a:picLocks noChangeAspect="1" noChangeArrowheads="1"/>
          </p:cNvPicPr>
          <p:nvPr/>
        </p:nvPicPr>
        <p:blipFill>
          <a:blip r:embed="rId2" cstate="print"/>
          <a:srcRect/>
          <a:stretch>
            <a:fillRect/>
          </a:stretch>
        </p:blipFill>
        <p:spPr bwMode="auto">
          <a:xfrm>
            <a:off x="457200" y="1295400"/>
            <a:ext cx="7987229" cy="1828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Learning System </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Choosing the Training Experience</a:t>
            </a:r>
          </a:p>
          <a:p>
            <a:pPr marL="514350" indent="-514350">
              <a:buFont typeface="+mj-lt"/>
              <a:buAutoNum type="arabicPeriod"/>
            </a:pPr>
            <a:r>
              <a:rPr lang="en-US" b="1" dirty="0"/>
              <a:t>Choosing the Target Function</a:t>
            </a:r>
          </a:p>
          <a:p>
            <a:pPr marL="514350" indent="-514350">
              <a:buFont typeface="+mj-lt"/>
              <a:buAutoNum type="arabicPeriod"/>
            </a:pPr>
            <a:r>
              <a:rPr lang="en-US" b="1" dirty="0"/>
              <a:t>Choosing a Representation for the Target Function</a:t>
            </a:r>
          </a:p>
          <a:p>
            <a:pPr marL="514350" indent="-514350">
              <a:buFont typeface="+mj-lt"/>
              <a:buAutoNum type="arabicPeriod"/>
            </a:pPr>
            <a:r>
              <a:rPr lang="en-US" b="1" dirty="0"/>
              <a:t>Choosing a Function Approximation Algorithm</a:t>
            </a:r>
          </a:p>
          <a:p>
            <a:pPr marL="514350" indent="-514350">
              <a:buFont typeface="+mj-lt"/>
              <a:buAutoNum type="arabicPeriod"/>
            </a:pPr>
            <a:r>
              <a:rPr lang="en-US" b="1" dirty="0"/>
              <a:t>The Final Design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4068"/>
            <a:ext cx="8991600" cy="5078313"/>
          </a:xfrm>
          <a:prstGeom prst="rect">
            <a:avLst/>
          </a:prstGeom>
          <a:noFill/>
        </p:spPr>
        <p:txBody>
          <a:bodyPr wrap="square" rtlCol="0">
            <a:spAutoFit/>
          </a:bodyPr>
          <a:lstStyle/>
          <a:p>
            <a:r>
              <a:rPr lang="en-US" sz="2400" b="1" dirty="0">
                <a:cs typeface="Times New Roman" pitchFamily="18" charset="0"/>
                <a:sym typeface="Wingdings" pitchFamily="2" charset="2"/>
              </a:rPr>
              <a:t> </a:t>
            </a:r>
            <a:r>
              <a:rPr lang="en-US" sz="2800" b="1" dirty="0">
                <a:cs typeface="Times New Roman" pitchFamily="18" charset="0"/>
                <a:sym typeface="Wingdings" pitchFamily="2" charset="2"/>
              </a:rPr>
              <a:t>Problems with FIND-S Algorithm:</a:t>
            </a:r>
          </a:p>
          <a:p>
            <a:r>
              <a:rPr lang="en-US" sz="2800" b="1" dirty="0">
                <a:cs typeface="Times New Roman" pitchFamily="18" charset="0"/>
                <a:sym typeface="Wingdings" pitchFamily="2" charset="2"/>
              </a:rPr>
              <a:t>   </a:t>
            </a:r>
          </a:p>
          <a:p>
            <a:endParaRPr lang="en-US" sz="2800" b="1" dirty="0">
              <a:cs typeface="Times New Roman" pitchFamily="18" charset="0"/>
              <a:sym typeface="Wingdings" pitchFamily="2" charset="2"/>
            </a:endParaRPr>
          </a:p>
          <a:p>
            <a:r>
              <a:rPr lang="en-US" sz="2400" dirty="0">
                <a:cs typeface="Times New Roman" pitchFamily="18" charset="0"/>
                <a:sym typeface="Wingdings" pitchFamily="2" charset="2"/>
              </a:rPr>
              <a:t>1. Has the learner converged to the correct target concept?</a:t>
            </a:r>
          </a:p>
          <a:p>
            <a:r>
              <a:rPr lang="en-US" sz="2400" dirty="0">
                <a:cs typeface="Times New Roman" pitchFamily="18" charset="0"/>
                <a:sym typeface="Wingdings" pitchFamily="2" charset="2"/>
              </a:rPr>
              <a:t> </a:t>
            </a:r>
            <a:r>
              <a:rPr lang="en-US" sz="2400" dirty="0"/>
              <a:t>It cannot determine if it has learnt the concept. There might be several other hypotheses that match as well – has it found the only one?</a:t>
            </a:r>
            <a:endParaRPr lang="en-US" sz="2400" dirty="0">
              <a:cs typeface="Times New Roman" pitchFamily="18" charset="0"/>
              <a:sym typeface="Wingdings" pitchFamily="2" charset="2"/>
            </a:endParaRPr>
          </a:p>
          <a:p>
            <a:r>
              <a:rPr lang="en-US" sz="2400" dirty="0">
                <a:cs typeface="Times New Roman" pitchFamily="18" charset="0"/>
                <a:sym typeface="Wingdings" pitchFamily="2" charset="2"/>
              </a:rPr>
              <a:t> 2. Why prefer the most specific hypothesis? </a:t>
            </a:r>
          </a:p>
          <a:p>
            <a:r>
              <a:rPr lang="en-US" sz="2400" dirty="0"/>
              <a:t> Some other hypothesis might be more useful.</a:t>
            </a:r>
            <a:r>
              <a:rPr lang="en-US" sz="2400" dirty="0">
                <a:cs typeface="Times New Roman" pitchFamily="18" charset="0"/>
                <a:sym typeface="Wingdings" pitchFamily="2" charset="2"/>
              </a:rPr>
              <a:t>  </a:t>
            </a:r>
          </a:p>
          <a:p>
            <a:r>
              <a:rPr lang="en-US" sz="2400" dirty="0">
                <a:cs typeface="Times New Roman" pitchFamily="18" charset="0"/>
                <a:sym typeface="Wingdings" pitchFamily="2" charset="2"/>
              </a:rPr>
              <a:t>3. Are the training examples are consistent?  </a:t>
            </a:r>
          </a:p>
          <a:p>
            <a:r>
              <a:rPr lang="en-US" sz="2400" dirty="0">
                <a:cs typeface="Times New Roman" pitchFamily="18" charset="0"/>
                <a:sym typeface="Wingdings" pitchFamily="2" charset="2"/>
              </a:rPr>
              <a:t> </a:t>
            </a:r>
            <a:r>
              <a:rPr lang="en-US" sz="2400" dirty="0"/>
              <a:t>We would like to detect and be tolerant to errors and noise.</a:t>
            </a:r>
            <a:r>
              <a:rPr lang="en-US" sz="2400" dirty="0">
                <a:cs typeface="Times New Roman" pitchFamily="18" charset="0"/>
                <a:sym typeface="Wingdings" pitchFamily="2" charset="2"/>
              </a:rPr>
              <a:t>  </a:t>
            </a:r>
          </a:p>
          <a:p>
            <a:r>
              <a:rPr lang="en-US" sz="2800" dirty="0">
                <a:cs typeface="Times New Roman" pitchFamily="18" charset="0"/>
                <a:sym typeface="Wingdings" pitchFamily="2" charset="2"/>
              </a:rPr>
              <a:t>4. </a:t>
            </a:r>
            <a:r>
              <a:rPr lang="en-US" sz="2400" dirty="0">
                <a:cs typeface="Times New Roman" pitchFamily="18" charset="0"/>
                <a:sym typeface="Wingdings" pitchFamily="2" charset="2"/>
              </a:rPr>
              <a:t>What if there are several maximally specific consistent hypotheses? </a:t>
            </a:r>
          </a:p>
          <a:p>
            <a:r>
              <a:rPr lang="en-US" sz="2400" dirty="0"/>
              <a:t>there is no way for Find-S to find them</a:t>
            </a:r>
            <a:endParaRPr lang="en-US" sz="2400" dirty="0">
              <a:cs typeface="Times New Roman" pitchFamily="18" charset="0"/>
              <a:sym typeface="Wingdings" pitchFamily="2" charset="2"/>
            </a:endParaRPr>
          </a:p>
          <a:p>
            <a:endParaRPr lang="en-IN" sz="2000" dirty="0">
              <a:latin typeface="Times New Roman" pitchFamily="18" charset="0"/>
              <a:cs typeface="Times New Roman" pitchFamily="18" charset="0"/>
            </a:endParaRPr>
          </a:p>
        </p:txBody>
      </p:sp>
      <p:sp>
        <p:nvSpPr>
          <p:cNvPr id="5" name="TextBox 4"/>
          <p:cNvSpPr txBox="1"/>
          <p:nvPr/>
        </p:nvSpPr>
        <p:spPr>
          <a:xfrm>
            <a:off x="533400" y="4495800"/>
            <a:ext cx="7924800" cy="461665"/>
          </a:xfrm>
          <a:prstGeom prst="rect">
            <a:avLst/>
          </a:prstGeom>
          <a:noFill/>
        </p:spPr>
        <p:txBody>
          <a:bodyPr wrap="square" rtlCol="0">
            <a:spAutoFit/>
          </a:bodyPr>
          <a:lstStyle/>
          <a:p>
            <a:r>
              <a:rPr lang="en-US" sz="2400" b="1" dirty="0"/>
              <a:t> </a:t>
            </a:r>
            <a:endParaRPr lang="en-IN" b="1" dirty="0"/>
          </a:p>
        </p:txBody>
      </p:sp>
      <p:sp>
        <p:nvSpPr>
          <p:cNvPr id="7" name="Slide Number Placeholder 6"/>
          <p:cNvSpPr>
            <a:spLocks noGrp="1"/>
          </p:cNvSpPr>
          <p:nvPr>
            <p:ph type="sldNum" sz="quarter" idx="12"/>
          </p:nvPr>
        </p:nvSpPr>
        <p:spPr/>
        <p:txBody>
          <a:bodyPr/>
          <a:lstStyle/>
          <a:p>
            <a:fld id="{1F174A62-385A-4DD9-9783-996807E4279B}" type="slidenum">
              <a:rPr lang="en-IN" smtClean="0"/>
              <a:pPr/>
              <a:t>40</a:t>
            </a:fld>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0"/>
            <a:ext cx="8229600" cy="3761030"/>
          </a:xfrm>
          <a:prstGeom prst="rect">
            <a:avLst/>
          </a:prstGeom>
        </p:spPr>
        <p:txBody>
          <a:bodyPr wrap="square">
            <a:spAutoFit/>
          </a:bodyPr>
          <a:lstStyle/>
          <a:p>
            <a:pPr>
              <a:buNone/>
            </a:pPr>
            <a:r>
              <a:rPr lang="en-US" b="1" dirty="0">
                <a:latin typeface="+mj-lt"/>
                <a:cs typeface="Times New Roman" pitchFamily="18" charset="0"/>
              </a:rPr>
              <a:t>Version Space</a:t>
            </a:r>
          </a:p>
          <a:p>
            <a:pPr>
              <a:buFont typeface="Wingdings"/>
              <a:buChar char="à"/>
            </a:pPr>
            <a:endParaRPr lang="en-US" sz="2400" b="1" dirty="0">
              <a:latin typeface="Times New Roman" pitchFamily="18" charset="0"/>
              <a:cs typeface="Times New Roman" pitchFamily="18" charset="0"/>
              <a:sym typeface="Wingdings" pitchFamily="2" charset="2"/>
            </a:endParaRPr>
          </a:p>
          <a:p>
            <a:pPr>
              <a:buFont typeface="Wingdings"/>
              <a:buChar char="à"/>
            </a:pPr>
            <a:r>
              <a:rPr lang="en-US" sz="2400" b="1" dirty="0">
                <a:latin typeface="Times New Roman" pitchFamily="18" charset="0"/>
                <a:cs typeface="Times New Roman" pitchFamily="18" charset="0"/>
                <a:sym typeface="Wingdings" pitchFamily="2" charset="2"/>
              </a:rPr>
              <a:t>Consistency of a </a:t>
            </a:r>
            <a:r>
              <a:rPr lang="en-US" sz="2400" b="1" dirty="0">
                <a:latin typeface="Times New Roman" pitchFamily="18" charset="0"/>
                <a:cs typeface="Times New Roman" pitchFamily="18" charset="0"/>
              </a:rPr>
              <a:t>hypotheses </a:t>
            </a:r>
            <a:r>
              <a:rPr lang="en-US" sz="2400" b="1" dirty="0" err="1">
                <a:latin typeface="Times New Roman" pitchFamily="18" charset="0"/>
                <a:cs typeface="Times New Roman" pitchFamily="18" charset="0"/>
              </a:rPr>
              <a:t>w.r.t</a:t>
            </a:r>
            <a:r>
              <a:rPr lang="en-US" sz="2400" b="1" dirty="0">
                <a:latin typeface="Times New Roman" pitchFamily="18" charset="0"/>
                <a:cs typeface="Times New Roman" pitchFamily="18" charset="0"/>
              </a:rPr>
              <a:t> a training dataset</a:t>
            </a:r>
          </a:p>
          <a:p>
            <a:pPr>
              <a:buFont typeface="Wingdings"/>
              <a:buChar char="à"/>
            </a:pPr>
            <a:endParaRPr lang="en-US" sz="2400" b="1"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85800" y="1905000"/>
            <a:ext cx="7924800" cy="1333500"/>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2"/>
          <p:cNvPicPr>
            <a:picLocks noChangeAspect="1" noChangeArrowheads="1"/>
          </p:cNvPicPr>
          <p:nvPr/>
        </p:nvPicPr>
        <p:blipFill>
          <a:blip r:embed="rId3" cstate="print"/>
          <a:srcRect/>
          <a:stretch>
            <a:fillRect/>
          </a:stretch>
        </p:blipFill>
        <p:spPr bwMode="auto">
          <a:xfrm>
            <a:off x="609600" y="4572000"/>
            <a:ext cx="8077200" cy="1390650"/>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p:cNvSpPr txBox="1"/>
          <p:nvPr/>
        </p:nvSpPr>
        <p:spPr>
          <a:xfrm>
            <a:off x="457200" y="3810000"/>
            <a:ext cx="5334000" cy="461665"/>
          </a:xfrm>
          <a:prstGeom prst="rect">
            <a:avLst/>
          </a:prstGeom>
          <a:noFill/>
        </p:spPr>
        <p:txBody>
          <a:bodyPr wrap="square" rtlCol="0">
            <a:spAutoFit/>
          </a:bodyPr>
          <a:lstStyle/>
          <a:p>
            <a:r>
              <a:rPr lang="en-US" sz="2400" b="1" dirty="0">
                <a:sym typeface="Wingdings" pitchFamily="2" charset="2"/>
              </a:rPr>
              <a:t> </a:t>
            </a:r>
            <a:r>
              <a:rPr lang="en-US" sz="2400" b="1" dirty="0"/>
              <a:t>Version Space: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1"/>
            <a:ext cx="8534400" cy="3877985"/>
          </a:xfrm>
          <a:prstGeom prst="rect">
            <a:avLst/>
          </a:prstGeom>
          <a:noFill/>
        </p:spPr>
        <p:txBody>
          <a:bodyPr wrap="square" rtlCol="0">
            <a:spAutoFit/>
          </a:bodyPr>
          <a:lstStyle/>
          <a:p>
            <a:pPr lvl="1">
              <a:buFont typeface="Arial" pitchFamily="34" charset="0"/>
              <a:buChar char="•"/>
            </a:pPr>
            <a:r>
              <a:rPr lang="en-US" sz="2400" b="1" dirty="0">
                <a:latin typeface="Times New Roman" pitchFamily="18" charset="0"/>
                <a:cs typeface="Times New Roman" pitchFamily="18" charset="0"/>
              </a:rPr>
              <a:t>The List-Then-Elimination Algorithm:</a:t>
            </a:r>
            <a:endParaRPr lang="en-US" b="1"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	</a:t>
            </a:r>
            <a:r>
              <a:rPr lang="en-US" sz="2000" dirty="0">
                <a:cs typeface="Times New Roman" pitchFamily="18" charset="0"/>
              </a:rPr>
              <a:t>This algorithm first initializes the version space to contain all hypotheses in H, Then eliminates any hypothesis found inconsistent with any training example.</a:t>
            </a:r>
          </a:p>
          <a:p>
            <a:pPr lvl="1" algn="just"/>
            <a:endParaRPr lang="en-US" sz="2400" dirty="0">
              <a:latin typeface="Times New Roman" pitchFamily="18" charset="0"/>
              <a:cs typeface="Times New Roman" pitchFamily="18" charset="0"/>
            </a:endParaRPr>
          </a:p>
          <a:p>
            <a:pPr lvl="1" algn="just"/>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buFont typeface="Arial" pitchFamily="34" charset="0"/>
              <a:buChar char="•"/>
            </a:pPr>
            <a:endParaRPr lang="en-US" sz="2000" dirty="0">
              <a:latin typeface="Times New Roman" pitchFamily="18" charset="0"/>
              <a:cs typeface="Times New Roman" pitchFamily="18" charset="0"/>
            </a:endParaRPr>
          </a:p>
          <a:p>
            <a:pPr lvl="1">
              <a:buFont typeface="Arial" pitchFamily="34" charset="0"/>
              <a:buChar char="•"/>
            </a:pPr>
            <a:endParaRPr lang="en-US" sz="2000" dirty="0">
              <a:latin typeface="Times New Roman" pitchFamily="18" charset="0"/>
              <a:cs typeface="Times New Roman" pitchFamily="18" charset="0"/>
            </a:endParaRPr>
          </a:p>
          <a:p>
            <a:pPr lvl="1">
              <a:buFont typeface="Arial" pitchFamily="34" charset="0"/>
              <a:buChar char="•"/>
            </a:pPr>
            <a:endParaRPr lang="en-US" sz="2000" dirty="0">
              <a:latin typeface="Times New Roman" pitchFamily="18" charset="0"/>
              <a:cs typeface="Times New Roman" pitchFamily="18" charset="0"/>
            </a:endParaRPr>
          </a:p>
          <a:p>
            <a:pPr lvl="1">
              <a:buFont typeface="Arial" pitchFamily="34" charset="0"/>
              <a:buChar char="•"/>
            </a:pPr>
            <a:endParaRPr lang="en-US" sz="2000" dirty="0">
              <a:latin typeface="Times New Roman" pitchFamily="18" charset="0"/>
              <a:cs typeface="Times New Roman" pitchFamily="18" charset="0"/>
            </a:endParaRPr>
          </a:p>
          <a:p>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457200" y="2438400"/>
            <a:ext cx="8305800" cy="20859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F174A62-385A-4DD9-9783-996807E4279B}" type="slidenum">
              <a:rPr lang="en-IN" smtClean="0"/>
              <a:pPr/>
              <a:t>42</a:t>
            </a:fld>
            <a:endParaRPr lang="en-IN" dirty="0"/>
          </a:p>
        </p:txBody>
      </p:sp>
      <p:sp>
        <p:nvSpPr>
          <p:cNvPr id="5" name="Rectangle 4"/>
          <p:cNvSpPr/>
          <p:nvPr/>
        </p:nvSpPr>
        <p:spPr>
          <a:xfrm>
            <a:off x="609600" y="4847272"/>
            <a:ext cx="7924800" cy="1631216"/>
          </a:xfrm>
          <a:prstGeom prst="rect">
            <a:avLst/>
          </a:prstGeom>
        </p:spPr>
        <p:txBody>
          <a:bodyPr wrap="square">
            <a:spAutoFit/>
          </a:bodyPr>
          <a:lstStyle/>
          <a:p>
            <a:r>
              <a:rPr lang="en-US" sz="2000" b="1" dirty="0"/>
              <a:t>Advantage</a:t>
            </a:r>
            <a:r>
              <a:rPr lang="en-US" sz="2000" dirty="0"/>
              <a:t>: Guaranteed to output all hypotheses consistent with the training examples. </a:t>
            </a:r>
          </a:p>
          <a:p>
            <a:endParaRPr lang="en-US" sz="2000" dirty="0"/>
          </a:p>
          <a:p>
            <a:r>
              <a:rPr lang="en-US" sz="2000" dirty="0"/>
              <a:t>But </a:t>
            </a:r>
            <a:r>
              <a:rPr lang="en-US" sz="2000" b="1" dirty="0"/>
              <a:t>inefficient</a:t>
            </a:r>
            <a:r>
              <a:rPr lang="en-US" sz="2000" dirty="0"/>
              <a:t>! Even in this simple example, there are 1+4·3·3·3·3 = 973 semantically distinct hypotheses.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F174A62-385A-4DD9-9783-996807E4279B}" type="slidenum">
              <a:rPr lang="en-IN" smtClean="0"/>
              <a:pPr/>
              <a:t>43</a:t>
            </a:fld>
            <a:endParaRPr lang="en-IN" dirty="0"/>
          </a:p>
        </p:txBody>
      </p:sp>
      <p:pic>
        <p:nvPicPr>
          <p:cNvPr id="36866" name="Picture 2"/>
          <p:cNvPicPr>
            <a:picLocks noGrp="1" noChangeAspect="1" noChangeArrowheads="1"/>
          </p:cNvPicPr>
          <p:nvPr>
            <p:ph idx="1"/>
          </p:nvPr>
        </p:nvPicPr>
        <p:blipFill>
          <a:blip r:embed="rId2" cstate="print"/>
          <a:srcRect/>
          <a:stretch>
            <a:fillRect/>
          </a:stretch>
        </p:blipFill>
        <p:spPr bwMode="auto">
          <a:xfrm>
            <a:off x="228600" y="381000"/>
            <a:ext cx="8458200" cy="2438400"/>
          </a:xfrm>
          <a:prstGeom prst="rect">
            <a:avLst/>
          </a:prstGeom>
          <a:noFill/>
          <a:ln w="9525">
            <a:noFill/>
            <a:miter lim="800000"/>
            <a:headEnd/>
            <a:tailEnd/>
          </a:ln>
          <a:effectLst/>
        </p:spPr>
      </p:pic>
      <p:sp>
        <p:nvSpPr>
          <p:cNvPr id="5" name="TextBox 4"/>
          <p:cNvSpPr txBox="1"/>
          <p:nvPr/>
        </p:nvSpPr>
        <p:spPr>
          <a:xfrm>
            <a:off x="228600" y="2819400"/>
            <a:ext cx="8458200" cy="1323439"/>
          </a:xfrm>
          <a:prstGeom prst="rect">
            <a:avLst/>
          </a:prstGeom>
          <a:noFill/>
        </p:spPr>
        <p:txBody>
          <a:bodyPr wrap="square" rtlCol="0">
            <a:spAutoFit/>
          </a:bodyPr>
          <a:lstStyle/>
          <a:p>
            <a:r>
              <a:rPr lang="en-US" sz="2000" dirty="0"/>
              <a:t>G← maximally general hypothesis in H </a:t>
            </a:r>
          </a:p>
          <a:p>
            <a:r>
              <a:rPr lang="en-US" sz="2000" dirty="0"/>
              <a:t>S ← maximally specific hypothesis in H </a:t>
            </a:r>
          </a:p>
          <a:p>
            <a:r>
              <a:rPr lang="en-US" sz="2000" dirty="0"/>
              <a:t>For each training example modify G and S so that G and S are consistent with d</a:t>
            </a:r>
          </a:p>
          <a:p>
            <a:endParaRPr lang="en-US" sz="2000" dirty="0"/>
          </a:p>
        </p:txBody>
      </p:sp>
      <p:pic>
        <p:nvPicPr>
          <p:cNvPr id="7" name="Picture 3"/>
          <p:cNvPicPr>
            <a:picLocks noChangeAspect="1" noChangeArrowheads="1"/>
          </p:cNvPicPr>
          <p:nvPr/>
        </p:nvPicPr>
        <p:blipFill>
          <a:blip r:embed="rId3" cstate="print"/>
          <a:srcRect/>
          <a:stretch>
            <a:fillRect/>
          </a:stretch>
        </p:blipFill>
        <p:spPr bwMode="auto">
          <a:xfrm>
            <a:off x="304800" y="4038600"/>
            <a:ext cx="8534400" cy="2209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738664"/>
          </a:xfrm>
          <a:prstGeom prst="rect">
            <a:avLst/>
          </a:prstGeom>
          <a:noFill/>
        </p:spPr>
        <p:txBody>
          <a:bodyPr wrap="square" rtlCol="0">
            <a:spAutoFit/>
          </a:bodyPr>
          <a:lstStyle/>
          <a:p>
            <a:pPr lvl="1">
              <a:buFont typeface="Arial" pitchFamily="34" charset="0"/>
              <a:buChar cha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Candidate-Elimination Algorithm:</a:t>
            </a:r>
          </a:p>
          <a:p>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57150" y="957263"/>
            <a:ext cx="9029700" cy="53673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F174A62-385A-4DD9-9783-996807E4279B}" type="slidenum">
              <a:rPr lang="en-IN" smtClean="0"/>
              <a:pPr/>
              <a:t>44</a:t>
            </a:fld>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Candidate-Elimination Algorithm</a:t>
            </a:r>
            <a:endParaRPr lang="en-US" dirty="0"/>
          </a:p>
        </p:txBody>
      </p:sp>
      <p:sp>
        <p:nvSpPr>
          <p:cNvPr id="3" name="Content Placeholder 2"/>
          <p:cNvSpPr>
            <a:spLocks noGrp="1"/>
          </p:cNvSpPr>
          <p:nvPr>
            <p:ph idx="1"/>
          </p:nvPr>
        </p:nvSpPr>
        <p:spPr>
          <a:xfrm>
            <a:off x="457200" y="3627437"/>
            <a:ext cx="8229600" cy="2849563"/>
          </a:xfrm>
        </p:spPr>
        <p:txBody>
          <a:bodyPr/>
          <a:lstStyle/>
          <a:p>
            <a:r>
              <a:rPr lang="en-US" sz="2400" dirty="0"/>
              <a:t>The Candidate-elimination algorithm  computes the version space containing all hypotheses from H that are consistent</a:t>
            </a:r>
          </a:p>
          <a:p>
            <a:r>
              <a:rPr lang="en-US" sz="2400" dirty="0"/>
              <a:t>initializing the </a:t>
            </a:r>
            <a:r>
              <a:rPr lang="en-US" sz="2400" i="1" dirty="0"/>
              <a:t>G and S as  below,</a:t>
            </a:r>
            <a:r>
              <a:rPr lang="en-US" sz="2400" dirty="0"/>
              <a:t> eliminate from the version space any hypotheses found inconsistent</a:t>
            </a:r>
          </a:p>
          <a:p>
            <a:endParaRPr lang="en-US" dirty="0"/>
          </a:p>
        </p:txBody>
      </p:sp>
      <p:sp>
        <p:nvSpPr>
          <p:cNvPr id="4" name="Slide Number Placeholder 3"/>
          <p:cNvSpPr>
            <a:spLocks noGrp="1"/>
          </p:cNvSpPr>
          <p:nvPr>
            <p:ph type="sldNum" sz="quarter" idx="12"/>
          </p:nvPr>
        </p:nvSpPr>
        <p:spPr/>
        <p:txBody>
          <a:bodyPr/>
          <a:lstStyle/>
          <a:p>
            <a:fld id="{1F174A62-385A-4DD9-9783-996807E4279B}" type="slidenum">
              <a:rPr lang="en-IN" smtClean="0"/>
              <a:pPr/>
              <a:t>45</a:t>
            </a:fld>
            <a:endParaRPr lang="en-IN" dirty="0"/>
          </a:p>
        </p:txBody>
      </p:sp>
      <p:pic>
        <p:nvPicPr>
          <p:cNvPr id="38915" name="Picture 3"/>
          <p:cNvPicPr>
            <a:picLocks noChangeAspect="1" noChangeArrowheads="1"/>
          </p:cNvPicPr>
          <p:nvPr/>
        </p:nvPicPr>
        <p:blipFill>
          <a:blip r:embed="rId2" cstate="print"/>
          <a:srcRect/>
          <a:stretch>
            <a:fillRect/>
          </a:stretch>
        </p:blipFill>
        <p:spPr bwMode="auto">
          <a:xfrm>
            <a:off x="2438400" y="5257800"/>
            <a:ext cx="3352800" cy="609600"/>
          </a:xfrm>
          <a:prstGeom prst="rect">
            <a:avLst/>
          </a:prstGeom>
          <a:noFill/>
          <a:ln w="9525">
            <a:noFill/>
            <a:miter lim="800000"/>
            <a:headEnd/>
            <a:tailEnd/>
          </a:ln>
          <a:effectLst/>
        </p:spPr>
      </p:pic>
      <p:pic>
        <p:nvPicPr>
          <p:cNvPr id="38916" name="Picture 4"/>
          <p:cNvPicPr>
            <a:picLocks noChangeAspect="1" noChangeArrowheads="1"/>
          </p:cNvPicPr>
          <p:nvPr/>
        </p:nvPicPr>
        <p:blipFill>
          <a:blip r:embed="rId3" cstate="print"/>
          <a:srcRect/>
          <a:stretch>
            <a:fillRect/>
          </a:stretch>
        </p:blipFill>
        <p:spPr bwMode="auto">
          <a:xfrm>
            <a:off x="2568742" y="5867400"/>
            <a:ext cx="3298658" cy="533400"/>
          </a:xfrm>
          <a:prstGeom prst="rect">
            <a:avLst/>
          </a:prstGeom>
          <a:noFill/>
          <a:ln w="9525">
            <a:noFill/>
            <a:miter lim="800000"/>
            <a:headEnd/>
            <a:tailEnd/>
          </a:ln>
          <a:effectLst/>
        </p:spPr>
      </p:pic>
      <p:pic>
        <p:nvPicPr>
          <p:cNvPr id="7" name="Picture 6"/>
          <p:cNvPicPr>
            <a:picLocks noChangeAspect="1" noChangeArrowheads="1"/>
          </p:cNvPicPr>
          <p:nvPr/>
        </p:nvPicPr>
        <p:blipFill>
          <a:blip r:embed="rId4" cstate="print"/>
          <a:srcRect/>
          <a:stretch>
            <a:fillRect/>
          </a:stretch>
        </p:blipFill>
        <p:spPr bwMode="auto">
          <a:xfrm>
            <a:off x="457200" y="1447800"/>
            <a:ext cx="7987229" cy="1828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F174A62-385A-4DD9-9783-996807E4279B}" type="slidenum">
              <a:rPr lang="en-IN" smtClean="0"/>
              <a:pPr/>
              <a:t>46</a:t>
            </a:fld>
            <a:endParaRPr lang="en-IN" dirty="0"/>
          </a:p>
        </p:txBody>
      </p:sp>
      <p:pic>
        <p:nvPicPr>
          <p:cNvPr id="1027" name="Picture 3"/>
          <p:cNvPicPr>
            <a:picLocks noChangeAspect="1" noChangeArrowheads="1"/>
          </p:cNvPicPr>
          <p:nvPr/>
        </p:nvPicPr>
        <p:blipFill>
          <a:blip r:embed="rId2"/>
          <a:srcRect/>
          <a:stretch>
            <a:fillRect/>
          </a:stretch>
        </p:blipFill>
        <p:spPr bwMode="auto">
          <a:xfrm>
            <a:off x="533400" y="304800"/>
            <a:ext cx="7924800" cy="5562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9563" y="1643063"/>
            <a:ext cx="8524875" cy="35718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2862322"/>
          </a:xfrm>
          <a:prstGeom prst="rect">
            <a:avLst/>
          </a:prstGeom>
        </p:spPr>
        <p:txBody>
          <a:bodyPr wrap="square">
            <a:spAutoFit/>
          </a:bodyPr>
          <a:lstStyle/>
          <a:p>
            <a:r>
              <a:rPr lang="en-US" sz="3200" b="1" dirty="0"/>
              <a:t>REMARKS ON VERSION SPACES AND CANDIDATE ELIMIATION </a:t>
            </a:r>
          </a:p>
          <a:p>
            <a:endParaRPr lang="en-US" sz="3200" b="1" dirty="0"/>
          </a:p>
          <a:p>
            <a:pPr>
              <a:buFont typeface="Arial" pitchFamily="34" charset="0"/>
              <a:buChar char="•"/>
            </a:pPr>
            <a:r>
              <a:rPr lang="en-US" sz="2800" b="1" dirty="0"/>
              <a:t>  </a:t>
            </a:r>
            <a:r>
              <a:rPr lang="en-US" sz="2000" b="1" dirty="0"/>
              <a:t>Will Candidate-Elimination Algorithm Converge to Correct Hypothesis? </a:t>
            </a:r>
          </a:p>
          <a:p>
            <a:pPr>
              <a:buFont typeface="Arial" pitchFamily="34" charset="0"/>
              <a:buChar char="•"/>
            </a:pPr>
            <a:r>
              <a:rPr lang="en-US" sz="2000" b="1" dirty="0"/>
              <a:t>   What Training Example Should the Learner Request Next? </a:t>
            </a:r>
          </a:p>
          <a:p>
            <a:pPr>
              <a:buFont typeface="Arial" pitchFamily="34" charset="0"/>
              <a:buChar char="•"/>
            </a:pPr>
            <a:r>
              <a:rPr lang="en-US" b="1" dirty="0">
                <a:latin typeface="F2"/>
              </a:rPr>
              <a:t>   How Can Partially Learned Concepts Be Used?</a:t>
            </a:r>
          </a:p>
          <a:p>
            <a:pPr>
              <a:buFont typeface="Arial" pitchFamily="34" charset="0"/>
              <a:buChar cha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8001000" cy="5539978"/>
          </a:xfrm>
          <a:prstGeom prst="rect">
            <a:avLst/>
          </a:prstGeom>
        </p:spPr>
        <p:txBody>
          <a:bodyPr wrap="square">
            <a:spAutoFit/>
          </a:bodyPr>
          <a:lstStyle/>
          <a:p>
            <a:r>
              <a:rPr lang="en-US" sz="2400" b="1" dirty="0"/>
              <a:t>Will Candidate-Elimination Algorithm Converge to Correct Hypothesis?  </a:t>
            </a:r>
            <a:endParaRPr lang="en-US" b="1" dirty="0"/>
          </a:p>
          <a:p>
            <a:endParaRPr lang="en-US" b="1" dirty="0"/>
          </a:p>
          <a:p>
            <a:r>
              <a:rPr lang="en-US" dirty="0"/>
              <a:t>• The version space learned by the Candidate-Elimination Algorithm will</a:t>
            </a:r>
          </a:p>
          <a:p>
            <a:r>
              <a:rPr lang="en-US" dirty="0"/>
              <a:t>converge toward the hypothesis that correctly describes the target</a:t>
            </a:r>
          </a:p>
          <a:p>
            <a:r>
              <a:rPr lang="en-US" dirty="0"/>
              <a:t>concept, provided</a:t>
            </a:r>
          </a:p>
          <a:p>
            <a:r>
              <a:rPr lang="en-US" dirty="0"/>
              <a:t>– There are no errors in the training examples, and</a:t>
            </a:r>
          </a:p>
          <a:p>
            <a:r>
              <a:rPr lang="en-US" dirty="0"/>
              <a:t>– there is some hypothesis in H that correctly describes the target concept.</a:t>
            </a:r>
          </a:p>
          <a:p>
            <a:r>
              <a:rPr lang="en-US" dirty="0"/>
              <a:t>• What will happen if the training data contains errors?</a:t>
            </a:r>
          </a:p>
          <a:p>
            <a:r>
              <a:rPr lang="en-US" dirty="0"/>
              <a:t>– The algorithm removes the correct target concept from the version space.</a:t>
            </a:r>
          </a:p>
          <a:p>
            <a:r>
              <a:rPr lang="en-US" dirty="0"/>
              <a:t>– S and G boundary sets eventually converge to an empty version space if sufficient</a:t>
            </a:r>
          </a:p>
          <a:p>
            <a:r>
              <a:rPr lang="en-US" dirty="0"/>
              <a:t>additional training data is available.</a:t>
            </a:r>
          </a:p>
          <a:p>
            <a:r>
              <a:rPr lang="en-US" dirty="0"/>
              <a:t>– Such an empty version space indicates that there is no hypothesis in H consistent with all observed training examples.</a:t>
            </a:r>
          </a:p>
          <a:p>
            <a:r>
              <a:rPr lang="en-US" dirty="0"/>
              <a:t>• A similar symptom will appear when the training examples are correct,</a:t>
            </a:r>
          </a:p>
          <a:p>
            <a:r>
              <a:rPr lang="en-US" dirty="0"/>
              <a:t>but the target concept cannot be described in the hypothesis</a:t>
            </a:r>
          </a:p>
          <a:p>
            <a:r>
              <a:rPr lang="en-US" dirty="0"/>
              <a:t>representation.</a:t>
            </a:r>
          </a:p>
          <a:p>
            <a:r>
              <a:rPr lang="en-US" dirty="0"/>
              <a:t>– e.g., if the target concept is a disjunction of feature attributes and the hypothesis space supports only conjunctive descriptions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1.Choosing the Training Experience</a:t>
            </a:r>
            <a:endParaRPr lang="en-US" dirty="0"/>
          </a:p>
        </p:txBody>
      </p:sp>
      <p:sp>
        <p:nvSpPr>
          <p:cNvPr id="3" name="Content Placeholder 2"/>
          <p:cNvSpPr>
            <a:spLocks noGrp="1"/>
          </p:cNvSpPr>
          <p:nvPr>
            <p:ph idx="1"/>
          </p:nvPr>
        </p:nvSpPr>
        <p:spPr>
          <a:xfrm>
            <a:off x="457200" y="1371600"/>
            <a:ext cx="8382000" cy="4754563"/>
          </a:xfrm>
        </p:spPr>
        <p:txBody>
          <a:bodyPr>
            <a:normAutofit fontScale="92500" lnSpcReduction="20000"/>
          </a:bodyPr>
          <a:lstStyle/>
          <a:p>
            <a:r>
              <a:rPr lang="en-US" dirty="0"/>
              <a:t>First is to choose the type of training experience from which our system will learn.</a:t>
            </a:r>
          </a:p>
          <a:p>
            <a:pPr>
              <a:buNone/>
            </a:pPr>
            <a:r>
              <a:rPr lang="en-US" dirty="0"/>
              <a:t>   -  </a:t>
            </a:r>
            <a:r>
              <a:rPr lang="en-US" sz="2600" dirty="0"/>
              <a:t>Has significant impact on failure or success of the learner</a:t>
            </a:r>
          </a:p>
          <a:p>
            <a:r>
              <a:rPr lang="en-US" dirty="0"/>
              <a:t>One key attribute is Whether training experience provides direct or indirect feedback regarding the choices made by the performance system.</a:t>
            </a:r>
          </a:p>
          <a:p>
            <a:pPr lvl="2"/>
            <a:r>
              <a:rPr lang="en-US" dirty="0"/>
              <a:t>Direct feedback - correct move for every step</a:t>
            </a:r>
          </a:p>
          <a:p>
            <a:pPr lvl="2"/>
            <a:r>
              <a:rPr lang="en-US" dirty="0"/>
              <a:t>Indirect feedback- Consisting of move sequences and final outcomes.</a:t>
            </a:r>
          </a:p>
          <a:p>
            <a:pPr lvl="2">
              <a:buNone/>
            </a:pPr>
            <a:r>
              <a:rPr lang="en-US" dirty="0"/>
              <a:t>-No credit assignment  for each move.</a:t>
            </a:r>
          </a:p>
          <a:p>
            <a:pPr lvl="2">
              <a:buNone/>
            </a:pPr>
            <a:r>
              <a:rPr lang="en-US" dirty="0"/>
              <a:t>-Credit assignment is difficult.</a:t>
            </a:r>
          </a:p>
          <a:p>
            <a:r>
              <a:rPr lang="en-US" dirty="0"/>
              <a:t> learning is easy from direct feedback.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What Training Example Should the Learner Request Next?</a:t>
            </a:r>
            <a:endParaRPr lang="en-US" sz="2400" dirty="0"/>
          </a:p>
        </p:txBody>
      </p:sp>
      <p:sp>
        <p:nvSpPr>
          <p:cNvPr id="3" name="Content Placeholder 2"/>
          <p:cNvSpPr>
            <a:spLocks noGrp="1"/>
          </p:cNvSpPr>
          <p:nvPr>
            <p:ph idx="1"/>
          </p:nvPr>
        </p:nvSpPr>
        <p:spPr>
          <a:xfrm>
            <a:off x="228600" y="1600200"/>
            <a:ext cx="8763000" cy="4525963"/>
          </a:xfrm>
        </p:spPr>
        <p:txBody>
          <a:bodyPr>
            <a:normAutofit/>
          </a:bodyPr>
          <a:lstStyle/>
          <a:p>
            <a:pPr marL="514350" indent="-514350">
              <a:buNone/>
            </a:pPr>
            <a:r>
              <a:rPr lang="en-US" sz="2000" dirty="0"/>
              <a:t>•  Convergence can be speeded up by presenting the data in a strategic order. The best examples are those that satisfy exactly half of the hypotheses in the current version space. </a:t>
            </a:r>
          </a:p>
          <a:p>
            <a:pPr marL="514350" indent="-514350">
              <a:buNone/>
            </a:pPr>
            <a:r>
              <a:rPr lang="en-US" sz="2000" dirty="0"/>
              <a:t> – E.g. T5: {</a:t>
            </a:r>
            <a:r>
              <a:rPr lang="en-US" sz="2000" dirty="0" err="1"/>
              <a:t>Sunny,Warm,Normal,Light,Warm,Same</a:t>
            </a:r>
            <a:r>
              <a:rPr lang="en-US" sz="2000" dirty="0"/>
              <a:t>}  satisfies 3 hypotheses in previous example </a:t>
            </a:r>
          </a:p>
          <a:p>
            <a:pPr marL="514350" indent="-514350">
              <a:buNone/>
            </a:pPr>
            <a:r>
              <a:rPr lang="en-US" sz="2000" dirty="0"/>
              <a:t>    ∗ If T5 positive, S </a:t>
            </a:r>
            <a:r>
              <a:rPr lang="en-US" sz="2000" dirty="0" err="1"/>
              <a:t>generalised</a:t>
            </a:r>
            <a:r>
              <a:rPr lang="en-US" sz="2000" dirty="0"/>
              <a:t>, 3 hypotheses eliminated </a:t>
            </a:r>
          </a:p>
          <a:p>
            <a:pPr marL="514350" indent="-514350">
              <a:buNone/>
            </a:pPr>
            <a:r>
              <a:rPr lang="en-US" sz="2000" dirty="0"/>
              <a:t>    ∗ If T5 negative, G </a:t>
            </a:r>
            <a:r>
              <a:rPr lang="en-US" sz="2000" dirty="0" err="1"/>
              <a:t>specialised</a:t>
            </a:r>
            <a:r>
              <a:rPr lang="en-US" sz="2000" dirty="0"/>
              <a:t>, 3 hypotheses eliminated </a:t>
            </a:r>
          </a:p>
          <a:p>
            <a:pPr marL="514350" indent="-514350">
              <a:buNone/>
            </a:pPr>
            <a:r>
              <a:rPr lang="en-US" sz="2000" dirty="0"/>
              <a:t>  – Optimal query strategy is to request examples that exactly split version space </a:t>
            </a:r>
          </a:p>
          <a:p>
            <a:pPr marL="514350" indent="-514350">
              <a:buNone/>
            </a:pPr>
            <a:r>
              <a:rPr lang="en-US" sz="2000" dirty="0"/>
              <a:t>  – converge in ⌈log</a:t>
            </a:r>
            <a:r>
              <a:rPr lang="en-US" sz="2000" baseline="-25000" dirty="0"/>
              <a:t>2</a:t>
            </a:r>
            <a:r>
              <a:rPr lang="en-US" sz="2000" dirty="0"/>
              <a:t>|V S|⌉ steps. However, this is not always possible</a:t>
            </a:r>
          </a:p>
          <a:p>
            <a:pPr marL="514350" indent="-514350">
              <a:buNone/>
            </a:pPr>
            <a:endParaRPr lang="en-US" sz="2000" dirty="0"/>
          </a:p>
        </p:txBody>
      </p:sp>
      <p:sp>
        <p:nvSpPr>
          <p:cNvPr id="4" name="Slide Number Placeholder 3"/>
          <p:cNvSpPr>
            <a:spLocks noGrp="1"/>
          </p:cNvSpPr>
          <p:nvPr>
            <p:ph type="sldNum" sz="quarter" idx="12"/>
          </p:nvPr>
        </p:nvSpPr>
        <p:spPr/>
        <p:txBody>
          <a:bodyPr/>
          <a:lstStyle/>
          <a:p>
            <a:fld id="{1F174A62-385A-4DD9-9783-996807E4279B}" type="slidenum">
              <a:rPr lang="en-IN" smtClean="0"/>
              <a:pPr/>
              <a:t>50</a:t>
            </a:fld>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709613" y="1690689"/>
            <a:ext cx="7724775" cy="4710111"/>
          </a:xfrm>
          <a:prstGeom prst="rect">
            <a:avLst/>
          </a:prstGeom>
          <a:noFill/>
          <a:ln w="9525">
            <a:noFill/>
            <a:miter lim="800000"/>
            <a:headEnd/>
            <a:tailEnd/>
          </a:ln>
          <a:effectLst/>
        </p:spPr>
      </p:pic>
      <p:sp>
        <p:nvSpPr>
          <p:cNvPr id="7" name="TextBox 6"/>
          <p:cNvSpPr txBox="1"/>
          <p:nvPr/>
        </p:nvSpPr>
        <p:spPr>
          <a:xfrm>
            <a:off x="457200" y="457200"/>
            <a:ext cx="8382000" cy="1292662"/>
          </a:xfrm>
          <a:prstGeom prst="rect">
            <a:avLst/>
          </a:prstGeom>
          <a:noFill/>
        </p:spPr>
        <p:txBody>
          <a:bodyPr wrap="square" rtlCol="0">
            <a:spAutoFit/>
          </a:bodyPr>
          <a:lstStyle/>
          <a:p>
            <a:r>
              <a:rPr lang="en-US" sz="2400" b="1" dirty="0"/>
              <a:t>Using Partially Learned Concepts</a:t>
            </a:r>
          </a:p>
          <a:p>
            <a:r>
              <a:rPr lang="en-US" dirty="0"/>
              <a:t> Version-Spaces can be used to assign certainty scores to the classification of new examples. Voting provides the most probable classification of the new instance</a:t>
            </a:r>
          </a:p>
          <a:p>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INDUCTIVE BIAS - Fundamental Questions for Inductive Inference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The Candidate-Elimination Algorithm will converge toward the true</a:t>
            </a:r>
          </a:p>
          <a:p>
            <a:pPr>
              <a:buNone/>
            </a:pPr>
            <a:r>
              <a:rPr lang="en-US" dirty="0"/>
              <a:t>target concept provided it is given accurate training examples and</a:t>
            </a:r>
          </a:p>
          <a:p>
            <a:pPr>
              <a:buNone/>
            </a:pPr>
            <a:r>
              <a:rPr lang="en-US" dirty="0"/>
              <a:t>provided its initial hypothesis space contains the target concept.</a:t>
            </a:r>
          </a:p>
          <a:p>
            <a:pPr>
              <a:buNone/>
            </a:pPr>
            <a:endParaRPr lang="en-US" dirty="0"/>
          </a:p>
          <a:p>
            <a:pPr>
              <a:buNone/>
            </a:pPr>
            <a:r>
              <a:rPr lang="en-US" dirty="0"/>
              <a:t>• What if the target concept is not contained in the hypothesis space?</a:t>
            </a:r>
          </a:p>
          <a:p>
            <a:pPr>
              <a:buNone/>
            </a:pPr>
            <a:r>
              <a:rPr lang="en-US" dirty="0"/>
              <a:t>• Can we avoid this difficulty by using a hypothesis space that includes every possible hypothesis?</a:t>
            </a:r>
          </a:p>
          <a:p>
            <a:pPr>
              <a:buNone/>
            </a:pPr>
            <a:r>
              <a:rPr lang="en-US" dirty="0"/>
              <a:t>• How does the size of this hypothesis space influence the ability of the algorithm to generalize to unobserved instances?</a:t>
            </a:r>
          </a:p>
          <a:p>
            <a:pPr>
              <a:buNone/>
            </a:pPr>
            <a:r>
              <a:rPr lang="en-US" dirty="0"/>
              <a:t>• How does the size of the hypothesis space influence the number of</a:t>
            </a:r>
          </a:p>
          <a:p>
            <a:pPr>
              <a:buNone/>
            </a:pPr>
            <a:r>
              <a:rPr lang="en-US" dirty="0"/>
              <a:t>      training examples that must be observed?</a:t>
            </a:r>
          </a:p>
        </p:txBody>
      </p:sp>
      <p:sp>
        <p:nvSpPr>
          <p:cNvPr id="4" name="Slide Number Placeholder 3"/>
          <p:cNvSpPr>
            <a:spLocks noGrp="1"/>
          </p:cNvSpPr>
          <p:nvPr>
            <p:ph type="sldNum" sz="quarter" idx="12"/>
          </p:nvPr>
        </p:nvSpPr>
        <p:spPr/>
        <p:txBody>
          <a:bodyPr/>
          <a:lstStyle/>
          <a:p>
            <a:fld id="{1F174A62-385A-4DD9-9783-996807E4279B}" type="slidenum">
              <a:rPr lang="en-IN" smtClean="0"/>
              <a:pPr/>
              <a:t>52</a:t>
            </a:fld>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924800" cy="792162"/>
          </a:xfrm>
        </p:spPr>
        <p:txBody>
          <a:bodyPr>
            <a:normAutofit fontScale="90000"/>
          </a:bodyPr>
          <a:lstStyle/>
          <a:p>
            <a:r>
              <a:rPr lang="en-US" b="1" dirty="0"/>
              <a:t>Inductive Bias -A Biased Hypothesis Space</a:t>
            </a:r>
            <a:endParaRPr lang="en-US" dirty="0"/>
          </a:p>
        </p:txBody>
      </p:sp>
      <p:pic>
        <p:nvPicPr>
          <p:cNvPr id="3" name="Picture 2"/>
          <p:cNvPicPr>
            <a:picLocks noChangeAspect="1" noChangeArrowheads="1"/>
          </p:cNvPicPr>
          <p:nvPr/>
        </p:nvPicPr>
        <p:blipFill>
          <a:blip r:embed="rId2"/>
          <a:srcRect/>
          <a:stretch>
            <a:fillRect/>
          </a:stretch>
        </p:blipFill>
        <p:spPr bwMode="auto">
          <a:xfrm>
            <a:off x="609600" y="1143000"/>
            <a:ext cx="7715250" cy="4638675"/>
          </a:xfrm>
          <a:prstGeom prst="rect">
            <a:avLst/>
          </a:prstGeom>
          <a:noFill/>
          <a:ln w="9525">
            <a:noFill/>
            <a:miter lim="800000"/>
            <a:headEnd/>
            <a:tailEnd/>
          </a:ln>
          <a:effectLst/>
        </p:spPr>
      </p:pic>
      <p:sp>
        <p:nvSpPr>
          <p:cNvPr id="7" name="TextBox 6"/>
          <p:cNvSpPr txBox="1"/>
          <p:nvPr/>
        </p:nvSpPr>
        <p:spPr>
          <a:xfrm>
            <a:off x="533400" y="6019800"/>
            <a:ext cx="7620000" cy="646331"/>
          </a:xfrm>
          <a:prstGeom prst="rect">
            <a:avLst/>
          </a:prstGeom>
          <a:noFill/>
        </p:spPr>
        <p:txBody>
          <a:bodyPr wrap="square" rtlCol="0">
            <a:spAutoFit/>
          </a:bodyPr>
          <a:lstStyle/>
          <a:p>
            <a:r>
              <a:rPr lang="en-US" b="1" dirty="0"/>
              <a:t>PROBLEM</a:t>
            </a:r>
            <a:r>
              <a:rPr lang="en-US" dirty="0"/>
              <a:t>: We have biased the learner to consider only conjunctive hypotheses. We require a more expressive hypothesis space.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990600" y="1057275"/>
            <a:ext cx="6553200" cy="26003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Unbiased Learner</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obvious solution to the problem of assuring that the target concept</a:t>
            </a:r>
          </a:p>
          <a:p>
            <a:pPr>
              <a:buNone/>
            </a:pPr>
            <a:r>
              <a:rPr lang="en-US" dirty="0"/>
              <a:t>is in the hypothesis space H is to provide a hypothesis space capable of</a:t>
            </a:r>
          </a:p>
          <a:p>
            <a:pPr>
              <a:buNone/>
            </a:pPr>
            <a:r>
              <a:rPr lang="en-US" dirty="0"/>
              <a:t>representing every teachable concept.</a:t>
            </a:r>
          </a:p>
          <a:p>
            <a:pPr>
              <a:buNone/>
            </a:pPr>
            <a:r>
              <a:rPr lang="en-US" dirty="0"/>
              <a:t>– Every possible subset of the instances X -&gt; </a:t>
            </a:r>
            <a:r>
              <a:rPr lang="en-US" b="1" i="1" dirty="0"/>
              <a:t>the power set of X.</a:t>
            </a:r>
          </a:p>
          <a:p>
            <a:r>
              <a:rPr lang="en-US" dirty="0"/>
              <a:t>What is the size of the hypothesis space H (the power set of X) ?</a:t>
            </a:r>
          </a:p>
          <a:p>
            <a:pPr>
              <a:buNone/>
            </a:pPr>
            <a:r>
              <a:rPr lang="en-US" dirty="0"/>
              <a:t>– In </a:t>
            </a:r>
            <a:r>
              <a:rPr lang="en-US" dirty="0" err="1"/>
              <a:t>EnjoySport</a:t>
            </a:r>
            <a:r>
              <a:rPr lang="en-US" dirty="0"/>
              <a:t>, the size of the instance space X is 96.</a:t>
            </a:r>
          </a:p>
          <a:p>
            <a:pPr>
              <a:buNone/>
            </a:pPr>
            <a:r>
              <a:rPr lang="en-US" dirty="0"/>
              <a:t>– The size of the power set of X is 2</a:t>
            </a:r>
            <a:r>
              <a:rPr lang="en-US" baseline="30000" dirty="0"/>
              <a:t>|X|</a:t>
            </a:r>
            <a:r>
              <a:rPr lang="en-US" dirty="0"/>
              <a:t> -&gt; The size of H is 296</a:t>
            </a:r>
          </a:p>
          <a:p>
            <a:pPr>
              <a:buNone/>
            </a:pPr>
            <a:r>
              <a:rPr lang="en-US" dirty="0"/>
              <a:t>– Our conjunctive hypothesis space is able to represent only 973of these hypotheses.</a:t>
            </a:r>
          </a:p>
          <a:p>
            <a:pPr>
              <a:buNone/>
            </a:pPr>
            <a:r>
              <a:rPr lang="en-US" dirty="0"/>
              <a:t>-&gt; a very biased hypothesis space</a:t>
            </a:r>
          </a:p>
          <a:p>
            <a:r>
              <a:rPr lang="en-US" dirty="0"/>
              <a:t>Let the hypothesis space H to be the power set of X.</a:t>
            </a:r>
          </a:p>
          <a:p>
            <a:pPr>
              <a:buNone/>
            </a:pPr>
            <a:r>
              <a:rPr lang="en-US" dirty="0"/>
              <a:t>– A hypothesis can be represented with disjunctions, conjunctions, and negations of our earlier hypotheses.</a:t>
            </a:r>
          </a:p>
          <a:p>
            <a:pPr>
              <a:buNone/>
            </a:pPr>
            <a:r>
              <a:rPr lang="en-US" dirty="0"/>
              <a:t>– The target concept "Sky = Sunny or Sky = Cloudy" could then be described as</a:t>
            </a:r>
          </a:p>
          <a:p>
            <a:pPr>
              <a:buNone/>
            </a:pPr>
            <a:r>
              <a:rPr lang="en-US" dirty="0"/>
              <a:t>&lt;Sunny, ?, ?, ?, ?, ?&gt;  &lt;Cloudy, ?, ?, ?, ?, ?&gt;</a:t>
            </a:r>
          </a:p>
        </p:txBody>
      </p:sp>
      <p:sp>
        <p:nvSpPr>
          <p:cNvPr id="4" name="Slide Number Placeholder 3"/>
          <p:cNvSpPr>
            <a:spLocks noGrp="1"/>
          </p:cNvSpPr>
          <p:nvPr>
            <p:ph type="sldNum" sz="quarter" idx="12"/>
          </p:nvPr>
        </p:nvSpPr>
        <p:spPr/>
        <p:txBody>
          <a:bodyPr/>
          <a:lstStyle/>
          <a:p>
            <a:fld id="{1F174A62-385A-4DD9-9783-996807E4279B}" type="slidenum">
              <a:rPr lang="en-IN" smtClean="0"/>
              <a:pPr/>
              <a:t>55</a:t>
            </a:fld>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Unbiased Learner</a:t>
            </a:r>
            <a:endParaRPr lang="en-US" dirty="0"/>
          </a:p>
        </p:txBody>
      </p:sp>
      <p:sp>
        <p:nvSpPr>
          <p:cNvPr id="3" name="Content Placeholder 2"/>
          <p:cNvSpPr>
            <a:spLocks noGrp="1"/>
          </p:cNvSpPr>
          <p:nvPr>
            <p:ph idx="1"/>
          </p:nvPr>
        </p:nvSpPr>
        <p:spPr>
          <a:xfrm>
            <a:off x="457200" y="1646237"/>
            <a:ext cx="8229600" cy="4525963"/>
          </a:xfrm>
        </p:spPr>
        <p:txBody>
          <a:bodyPr>
            <a:normAutofit fontScale="92500" lnSpcReduction="20000"/>
          </a:bodyPr>
          <a:lstStyle/>
          <a:p>
            <a:r>
              <a:rPr lang="en-US" b="1" dirty="0"/>
              <a:t>NEW PROBLEM: </a:t>
            </a:r>
            <a:r>
              <a:rPr lang="en-US" dirty="0"/>
              <a:t>our concept learning algorithm is now completely unable to generalize beyond the observed examples.</a:t>
            </a:r>
          </a:p>
          <a:p>
            <a:pPr>
              <a:buNone/>
            </a:pPr>
            <a:r>
              <a:rPr lang="en-US" dirty="0"/>
              <a:t>– three positive examples (xl,x2,x3) and two negative examples (x4,x5) to the learner.</a:t>
            </a:r>
          </a:p>
          <a:p>
            <a:pPr>
              <a:buNone/>
            </a:pPr>
            <a:r>
              <a:rPr lang="en-US" dirty="0"/>
              <a:t>– S : { x1 V x2 V x3 } and G : { not (x4 V x5) } </a:t>
            </a:r>
          </a:p>
          <a:p>
            <a:pPr>
              <a:buNone/>
            </a:pPr>
            <a:r>
              <a:rPr lang="en-US" dirty="0"/>
              <a:t>-&gt; NO GENERALIZATION</a:t>
            </a:r>
          </a:p>
          <a:p>
            <a:pPr>
              <a:buNone/>
            </a:pPr>
            <a:r>
              <a:rPr lang="en-US" dirty="0"/>
              <a:t>– Therefore, the only examples that will be unambiguously classified by S and G are the observed training examples themselves.</a:t>
            </a:r>
          </a:p>
        </p:txBody>
      </p:sp>
      <p:sp>
        <p:nvSpPr>
          <p:cNvPr id="4" name="Slide Number Placeholder 3"/>
          <p:cNvSpPr>
            <a:spLocks noGrp="1"/>
          </p:cNvSpPr>
          <p:nvPr>
            <p:ph type="sldNum" sz="quarter" idx="12"/>
          </p:nvPr>
        </p:nvSpPr>
        <p:spPr/>
        <p:txBody>
          <a:bodyPr/>
          <a:lstStyle/>
          <a:p>
            <a:fld id="{1F174A62-385A-4DD9-9783-996807E4279B}" type="slidenum">
              <a:rPr lang="en-IN" smtClean="0"/>
              <a:pPr/>
              <a:t>56</a:t>
            </a:fld>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Inductive Bias – Fundamental Property of Inductive Inference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A learner that makes no a priori assumptions regarding the identity</a:t>
            </a:r>
          </a:p>
          <a:p>
            <a:pPr>
              <a:buNone/>
            </a:pPr>
            <a:r>
              <a:rPr lang="en-US" b="1" dirty="0"/>
              <a:t>of the target concept has no rational basis for classifying any unseen</a:t>
            </a:r>
          </a:p>
          <a:p>
            <a:pPr>
              <a:buNone/>
            </a:pPr>
            <a:r>
              <a:rPr lang="en-US" b="1" dirty="0"/>
              <a:t>instances.</a:t>
            </a:r>
          </a:p>
          <a:p>
            <a:pPr>
              <a:buNone/>
            </a:pPr>
            <a:r>
              <a:rPr lang="en-US" dirty="0"/>
              <a:t>• </a:t>
            </a:r>
            <a:r>
              <a:rPr lang="en-US" b="1" dirty="0"/>
              <a:t>Inductive Leap: A learner should be able to generalize training data</a:t>
            </a:r>
          </a:p>
          <a:p>
            <a:pPr>
              <a:buNone/>
            </a:pPr>
            <a:r>
              <a:rPr lang="en-US" dirty="0"/>
              <a:t>using prior assumptions in order to classify unseen instances.</a:t>
            </a:r>
          </a:p>
          <a:p>
            <a:pPr>
              <a:buNone/>
            </a:pPr>
            <a:r>
              <a:rPr lang="en-US" dirty="0"/>
              <a:t>• The generalization is known as </a:t>
            </a:r>
            <a:r>
              <a:rPr lang="en-US" b="1" dirty="0"/>
              <a:t>inductive leap and our prior</a:t>
            </a:r>
          </a:p>
          <a:p>
            <a:pPr>
              <a:buNone/>
            </a:pPr>
            <a:r>
              <a:rPr lang="en-US" dirty="0"/>
              <a:t>assumptions are the </a:t>
            </a:r>
            <a:r>
              <a:rPr lang="en-US" b="1" dirty="0"/>
              <a:t>inductive bias of the learner.</a:t>
            </a:r>
          </a:p>
          <a:p>
            <a:pPr>
              <a:buNone/>
            </a:pPr>
            <a:r>
              <a:rPr lang="en-US" dirty="0"/>
              <a:t>• Inductive Bias (prior assumptions) of Candidate-Elimination Algorithm s that the target concept can be represented by a conjunction of attribute values, the target concept is contained in the hypothesis space and training examples are correct.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0"/>
          </a:xfrm>
        </p:spPr>
        <p:txBody>
          <a:bodyPr>
            <a:noAutofit/>
          </a:bodyPr>
          <a:lstStyle/>
          <a:p>
            <a:pPr algn="l"/>
            <a:r>
              <a:rPr lang="en-US" sz="4000" b="1" dirty="0"/>
              <a:t>Inductive Bias:</a:t>
            </a:r>
            <a:br>
              <a:rPr lang="en-US" sz="2000" b="1" dirty="0"/>
            </a:br>
            <a:r>
              <a:rPr lang="en-US" sz="2000" dirty="0"/>
              <a:t>Consider a concept learning algorithm </a:t>
            </a:r>
            <a:r>
              <a:rPr lang="en-US" sz="2000" b="1" i="1" dirty="0"/>
              <a:t>L for the set of instances X.</a:t>
            </a:r>
            <a:br>
              <a:rPr lang="en-US" sz="2000" b="1" i="1" dirty="0"/>
            </a:br>
            <a:r>
              <a:rPr lang="en-US" sz="2000" dirty="0"/>
              <a:t>Let </a:t>
            </a:r>
            <a:r>
              <a:rPr lang="en-US" sz="2000" b="1" i="1" dirty="0"/>
              <a:t>c be an arbitrary concept defined over X, and</a:t>
            </a:r>
            <a:br>
              <a:rPr lang="en-US" sz="2000" b="1" i="1" dirty="0"/>
            </a:br>
            <a:r>
              <a:rPr lang="en-US" sz="2000" dirty="0"/>
              <a:t>let </a:t>
            </a:r>
            <a:r>
              <a:rPr lang="en-US" sz="2000" b="1" i="1" dirty="0"/>
              <a:t>Dc = {&lt;x , c(x)&gt;} be an arbitrary set of training examples of c.</a:t>
            </a:r>
            <a:br>
              <a:rPr lang="en-US" sz="2000" b="1" i="1" dirty="0"/>
            </a:br>
            <a:r>
              <a:rPr lang="en-US" sz="2000" dirty="0"/>
              <a:t>Let </a:t>
            </a:r>
            <a:r>
              <a:rPr lang="en-US" sz="2000" b="1" i="1" dirty="0"/>
              <a:t>L(xi, Dc) denote the classification assigned to the instance xi by L</a:t>
            </a:r>
            <a:br>
              <a:rPr lang="en-US" sz="2000" b="1" i="1" dirty="0"/>
            </a:br>
            <a:r>
              <a:rPr lang="en-US" sz="2000" dirty="0"/>
              <a:t>after training on the data </a:t>
            </a:r>
            <a:r>
              <a:rPr lang="en-US" sz="2000" b="1" i="1" dirty="0"/>
              <a:t>Dc.</a:t>
            </a:r>
            <a:br>
              <a:rPr lang="en-US" sz="2000" b="1" i="1" dirty="0"/>
            </a:br>
            <a:r>
              <a:rPr lang="en-US" sz="2000" dirty="0"/>
              <a:t>The </a:t>
            </a:r>
            <a:r>
              <a:rPr lang="en-US" sz="2000" b="1" dirty="0"/>
              <a:t>inductive bias of </a:t>
            </a:r>
            <a:r>
              <a:rPr lang="en-US" sz="2000" b="1" i="1" dirty="0"/>
              <a:t>L is any minimal set of assertions B such that for</a:t>
            </a:r>
            <a:br>
              <a:rPr lang="en-US" sz="2000" b="1" i="1" dirty="0"/>
            </a:br>
            <a:r>
              <a:rPr lang="en-US" sz="2000" dirty="0"/>
              <a:t>any target concept </a:t>
            </a:r>
            <a:r>
              <a:rPr lang="en-US" sz="2000" b="1" i="1" dirty="0"/>
              <a:t>c and corresponding training examples Dc the</a:t>
            </a:r>
            <a:br>
              <a:rPr lang="en-US" sz="2000" b="1" i="1" dirty="0"/>
            </a:br>
            <a:r>
              <a:rPr lang="en-US" sz="2000" dirty="0"/>
              <a:t>following formula holds.</a:t>
            </a:r>
            <a:br>
              <a:rPr lang="en-US" sz="2000" dirty="0"/>
            </a:b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1447800" y="3429000"/>
            <a:ext cx="5105400" cy="304800"/>
          </a:xfrm>
          <a:prstGeom prst="rect">
            <a:avLst/>
          </a:prstGeom>
          <a:noFill/>
          <a:ln w="9525">
            <a:noFill/>
            <a:miter lim="800000"/>
            <a:headEnd/>
            <a:tailEnd/>
          </a:ln>
          <a:effectLst/>
        </p:spPr>
      </p:pic>
      <p:sp>
        <p:nvSpPr>
          <p:cNvPr id="5" name="TextBox 4"/>
          <p:cNvSpPr txBox="1"/>
          <p:nvPr/>
        </p:nvSpPr>
        <p:spPr>
          <a:xfrm>
            <a:off x="609600" y="4038600"/>
            <a:ext cx="7391400" cy="1200329"/>
          </a:xfrm>
          <a:prstGeom prst="rect">
            <a:avLst/>
          </a:prstGeom>
          <a:noFill/>
        </p:spPr>
        <p:txBody>
          <a:bodyPr wrap="square" rtlCol="0">
            <a:spAutoFit/>
          </a:bodyPr>
          <a:lstStyle/>
          <a:p>
            <a:r>
              <a:rPr lang="en-US" dirty="0"/>
              <a:t>the notation </a:t>
            </a:r>
            <a:r>
              <a:rPr lang="en-US" b="1" i="1" dirty="0"/>
              <a:t>y |-  z </a:t>
            </a:r>
            <a:r>
              <a:rPr lang="en-US" i="1" dirty="0"/>
              <a:t>indicates that z follows deductively from y (i.e., that z</a:t>
            </a:r>
          </a:p>
          <a:p>
            <a:r>
              <a:rPr lang="en-US" dirty="0"/>
              <a:t>is provable from </a:t>
            </a:r>
            <a:r>
              <a:rPr lang="en-US" i="1" dirty="0"/>
              <a:t>y). Thus, we define the inductive bias of a learner as the set of </a:t>
            </a:r>
            <a:r>
              <a:rPr lang="en-US" dirty="0"/>
              <a:t>additional assumptions B sufficient to justify its inductive inferences as deductive inferences.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52463" y="890588"/>
            <a:ext cx="7839075" cy="5076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1.Choosing the Training Experience</a:t>
            </a:r>
            <a:endParaRPr lang="en-US" dirty="0"/>
          </a:p>
        </p:txBody>
      </p:sp>
      <p:sp>
        <p:nvSpPr>
          <p:cNvPr id="3" name="Content Placeholder 2"/>
          <p:cNvSpPr>
            <a:spLocks noGrp="1"/>
          </p:cNvSpPr>
          <p:nvPr>
            <p:ph idx="1"/>
          </p:nvPr>
        </p:nvSpPr>
        <p:spPr>
          <a:xfrm>
            <a:off x="457200" y="1600201"/>
            <a:ext cx="8229600" cy="4648199"/>
          </a:xfrm>
        </p:spPr>
        <p:txBody>
          <a:bodyPr>
            <a:normAutofit fontScale="62500" lnSpcReduction="20000"/>
          </a:bodyPr>
          <a:lstStyle/>
          <a:p>
            <a:r>
              <a:rPr lang="en-US" sz="4000" dirty="0"/>
              <a:t>Second attribute of training experience is the degree to which the learner controls the sequence of training examples</a:t>
            </a:r>
          </a:p>
          <a:p>
            <a:r>
              <a:rPr lang="en-US" sz="4000" dirty="0"/>
              <a:t>Learner self learns and ends up with confusion</a:t>
            </a:r>
            <a:endParaRPr lang="en-US" sz="3100" dirty="0"/>
          </a:p>
          <a:p>
            <a:pPr lvl="1"/>
            <a:r>
              <a:rPr lang="en-US" sz="3200" dirty="0"/>
              <a:t>Novel board states , increases skills</a:t>
            </a:r>
          </a:p>
          <a:p>
            <a:pPr lvl="1"/>
            <a:r>
              <a:rPr lang="en-US" sz="3200" dirty="0"/>
              <a:t>confusion</a:t>
            </a:r>
          </a:p>
          <a:p>
            <a:r>
              <a:rPr lang="en-US" sz="3800" dirty="0"/>
              <a:t>Ask teacher to help by posing various queries</a:t>
            </a:r>
          </a:p>
          <a:p>
            <a:pPr lvl="1"/>
            <a:r>
              <a:rPr lang="en-US" sz="3200" dirty="0"/>
              <a:t>learner collects training examples by autonomously exploring its environment</a:t>
            </a:r>
          </a:p>
          <a:p>
            <a:r>
              <a:rPr lang="en-US" sz="4500" dirty="0"/>
              <a:t>learner may have complete control over both the board states and (indirect) training classifications, as it does when it learns by playing against itself with no teacher present</a:t>
            </a:r>
            <a:r>
              <a:rPr lang="en-US" dirty="0"/>
              <a:t>.</a:t>
            </a:r>
            <a:endParaRPr lang="en-US" sz="6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60487"/>
            <a:ext cx="8229600" cy="4739759"/>
          </a:xfrm>
          <a:prstGeom prst="rect">
            <a:avLst/>
          </a:prstGeom>
        </p:spPr>
        <p:txBody>
          <a:bodyPr wrap="square">
            <a:spAutoFit/>
          </a:bodyPr>
          <a:lstStyle/>
          <a:p>
            <a:r>
              <a:rPr lang="en-US" sz="3200" b="1" dirty="0"/>
              <a:t>Inductive Bias – Three Learning Algorithms</a:t>
            </a:r>
          </a:p>
          <a:p>
            <a:r>
              <a:rPr lang="en-US" b="1" dirty="0"/>
              <a:t>ROTE-LEARNER: </a:t>
            </a:r>
            <a:r>
              <a:rPr lang="en-US" dirty="0"/>
              <a:t>Learning corresponds simply to storing each observed training</a:t>
            </a:r>
          </a:p>
          <a:p>
            <a:r>
              <a:rPr lang="en-US" dirty="0"/>
              <a:t>example in memory. Subsequent instances are classified by looking them up in</a:t>
            </a:r>
          </a:p>
          <a:p>
            <a:r>
              <a:rPr lang="en-US" dirty="0"/>
              <a:t>memory. If the instance is found in memory, the stored classification is returned.</a:t>
            </a:r>
          </a:p>
          <a:p>
            <a:r>
              <a:rPr lang="en-US" dirty="0"/>
              <a:t>Otherwise, the system refuses to classify the new instance.</a:t>
            </a:r>
          </a:p>
          <a:p>
            <a:r>
              <a:rPr lang="en-US" b="1" i="1" dirty="0"/>
              <a:t>Inductive Bias: No inductive bias</a:t>
            </a:r>
          </a:p>
          <a:p>
            <a:r>
              <a:rPr lang="en-US" b="1" dirty="0"/>
              <a:t>CANDIDATE-ELIMINATION: </a:t>
            </a:r>
            <a:r>
              <a:rPr lang="en-US" dirty="0"/>
              <a:t>New instances are classified only in the case where all</a:t>
            </a:r>
          </a:p>
          <a:p>
            <a:r>
              <a:rPr lang="en-US" dirty="0"/>
              <a:t>members of the current version space agree on the classification. Otherwise, the</a:t>
            </a:r>
          </a:p>
          <a:p>
            <a:r>
              <a:rPr lang="en-US" dirty="0"/>
              <a:t>system refuses to classify the new instance.</a:t>
            </a:r>
          </a:p>
          <a:p>
            <a:r>
              <a:rPr lang="en-US" b="1" i="1" dirty="0"/>
              <a:t>Inductive Bias: the target concept can be represented in its hypothesis space.</a:t>
            </a:r>
          </a:p>
          <a:p>
            <a:r>
              <a:rPr lang="en-US" b="1" dirty="0"/>
              <a:t>FIND-S: </a:t>
            </a:r>
            <a:r>
              <a:rPr lang="en-US" dirty="0"/>
              <a:t>This algorithm, described earlier, finds the most specific hypothesis consistent</a:t>
            </a:r>
          </a:p>
          <a:p>
            <a:r>
              <a:rPr lang="en-US" dirty="0"/>
              <a:t>with the training examples. It then uses this hypothesis to classify all subsequent</a:t>
            </a:r>
          </a:p>
          <a:p>
            <a:r>
              <a:rPr lang="en-US" dirty="0"/>
              <a:t>instances.</a:t>
            </a:r>
          </a:p>
          <a:p>
            <a:r>
              <a:rPr lang="en-US" b="1" i="1" dirty="0"/>
              <a:t>Inductive Bias: the target concept can be represented in its hypothesis space, and all</a:t>
            </a:r>
          </a:p>
          <a:p>
            <a:r>
              <a:rPr lang="en-US" dirty="0"/>
              <a:t>instances are negative instances unless the opposite is entailed by its </a:t>
            </a:r>
            <a:r>
              <a:rPr lang="en-US"/>
              <a:t>other knowledge</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1.Choosing the Training Experience</a:t>
            </a:r>
            <a:endParaRPr lang="en-US" dirty="0"/>
          </a:p>
        </p:txBody>
      </p:sp>
      <p:sp>
        <p:nvSpPr>
          <p:cNvPr id="3" name="Content Placeholder 2"/>
          <p:cNvSpPr>
            <a:spLocks noGrp="1"/>
          </p:cNvSpPr>
          <p:nvPr>
            <p:ph idx="1"/>
          </p:nvPr>
        </p:nvSpPr>
        <p:spPr/>
        <p:txBody>
          <a:bodyPr>
            <a:normAutofit/>
          </a:bodyPr>
          <a:lstStyle/>
          <a:p>
            <a:r>
              <a:rPr lang="en-US" sz="3000" dirty="0"/>
              <a:t>A third important attribute of the training experience is how well it represents  the distribution of examples over which the final system performance P must be measured</a:t>
            </a:r>
          </a:p>
          <a:p>
            <a:r>
              <a:rPr lang="en-US" sz="3000" dirty="0"/>
              <a:t>Self learning </a:t>
            </a:r>
            <a:endParaRPr lang="en-US" dirty="0"/>
          </a:p>
          <a:p>
            <a:pPr lvl="1"/>
            <a:r>
              <a:rPr lang="en-US" sz="2200" dirty="0"/>
              <a:t>No teacher required</a:t>
            </a:r>
          </a:p>
          <a:p>
            <a:pPr lvl="1"/>
            <a:r>
              <a:rPr lang="en-US" sz="2200" dirty="0"/>
              <a:t>is not sufficient</a:t>
            </a:r>
          </a:p>
          <a:p>
            <a:r>
              <a:rPr lang="en-US" sz="3000" dirty="0"/>
              <a:t>Assumption: Distribution of training is identical to test data</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1.Choosing the Training Experience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checkers learning problem</a:t>
            </a:r>
            <a:r>
              <a:rPr lang="en-US" b="1" dirty="0"/>
              <a:t>:</a:t>
            </a:r>
          </a:p>
          <a:p>
            <a:pPr lvl="1"/>
            <a:r>
              <a:rPr lang="en-US" b="1" i="1" dirty="0"/>
              <a:t>Task T: playing checkers</a:t>
            </a:r>
          </a:p>
          <a:p>
            <a:pPr lvl="1"/>
            <a:r>
              <a:rPr lang="en-US" b="1" i="1" dirty="0"/>
              <a:t>Performance measure P: percent of games won in the world tournament</a:t>
            </a:r>
          </a:p>
          <a:p>
            <a:pPr lvl="1"/>
            <a:r>
              <a:rPr lang="en-US" b="1" i="1" dirty="0"/>
              <a:t>Training experience E: games played against itself</a:t>
            </a:r>
          </a:p>
          <a:p>
            <a:r>
              <a:rPr lang="en-US" dirty="0"/>
              <a:t>In order to complete the design of the learning system, we must now choose</a:t>
            </a:r>
          </a:p>
          <a:p>
            <a:pPr lvl="1">
              <a:buNone/>
            </a:pPr>
            <a:r>
              <a:rPr lang="en-US" dirty="0"/>
              <a:t>1. the exact type of knowledge to be learned</a:t>
            </a:r>
          </a:p>
          <a:p>
            <a:pPr lvl="1">
              <a:buNone/>
            </a:pPr>
            <a:r>
              <a:rPr lang="en-US" dirty="0"/>
              <a:t>2. a representation for this target knowledge</a:t>
            </a:r>
          </a:p>
          <a:p>
            <a:pPr lvl="1">
              <a:buNone/>
            </a:pPr>
            <a:r>
              <a:rPr lang="en-US" dirty="0"/>
              <a:t>3. a learning mechanism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2.Choosing the Target Function</a:t>
            </a:r>
            <a:endParaRPr lang="en-US" dirty="0"/>
          </a:p>
        </p:txBody>
      </p:sp>
      <p:sp>
        <p:nvSpPr>
          <p:cNvPr id="3" name="Content Placeholder 2"/>
          <p:cNvSpPr>
            <a:spLocks noGrp="1"/>
          </p:cNvSpPr>
          <p:nvPr>
            <p:ph idx="1"/>
          </p:nvPr>
        </p:nvSpPr>
        <p:spPr>
          <a:xfrm>
            <a:off x="457200" y="1600200"/>
            <a:ext cx="8686800" cy="5029200"/>
          </a:xfrm>
        </p:spPr>
        <p:txBody>
          <a:bodyPr>
            <a:normAutofit lnSpcReduction="10000"/>
          </a:bodyPr>
          <a:lstStyle/>
          <a:p>
            <a:r>
              <a:rPr lang="en-US" dirty="0"/>
              <a:t>The next design choice is to determine exactly what type of knowledge will be learned and how this will be used by the performance program</a:t>
            </a:r>
          </a:p>
          <a:p>
            <a:pPr lvl="1"/>
            <a:r>
              <a:rPr lang="en-US" sz="2400" dirty="0"/>
              <a:t>how to choose the best move from among these legal moves</a:t>
            </a:r>
          </a:p>
          <a:p>
            <a:pPr lvl="1"/>
            <a:r>
              <a:rPr lang="en-US" sz="2400" dirty="0"/>
              <a:t>Program, or function(</a:t>
            </a:r>
            <a:r>
              <a:rPr lang="en-US" sz="2400" b="1" i="1" dirty="0" err="1"/>
              <a:t>ChooseMove</a:t>
            </a:r>
            <a:r>
              <a:rPr lang="en-US" sz="2400" b="1" i="1" dirty="0"/>
              <a:t> )</a:t>
            </a:r>
            <a:r>
              <a:rPr lang="en-US" sz="2400" dirty="0"/>
              <a:t>, that chooses the best move for any given board state</a:t>
            </a:r>
          </a:p>
          <a:p>
            <a:pPr lvl="1"/>
            <a:r>
              <a:rPr lang="en-US" sz="2400" b="1" i="1" dirty="0" err="1"/>
              <a:t>ChooseMove</a:t>
            </a:r>
            <a:r>
              <a:rPr lang="en-US" sz="2400" b="1" i="1" dirty="0"/>
              <a:t> : B  -&gt; M</a:t>
            </a:r>
          </a:p>
          <a:p>
            <a:pPr lvl="1"/>
            <a:r>
              <a:rPr lang="en-US" sz="2400" dirty="0"/>
              <a:t>B:set of legal board states</a:t>
            </a:r>
          </a:p>
          <a:p>
            <a:pPr lvl="1"/>
            <a:r>
              <a:rPr lang="en-US" sz="2400" dirty="0"/>
              <a:t>M: some move from a set of legal moves as output</a:t>
            </a:r>
          </a:p>
          <a:p>
            <a:r>
              <a:rPr lang="en-US" dirty="0"/>
              <a:t>choice of the target function is key in design </a:t>
            </a:r>
          </a:p>
          <a:p>
            <a:pPr lvl="1"/>
            <a:r>
              <a:rPr lang="en-US" dirty="0"/>
              <a:t>Difficult  to choose</a:t>
            </a:r>
            <a:endParaRPr lang="en-US" b="1" i="1" dirty="0"/>
          </a:p>
          <a:p>
            <a:pPr lvl="1"/>
            <a:endParaRPr lang="en-US" dirty="0"/>
          </a:p>
          <a:p>
            <a:pPr lvl="1"/>
            <a:endParaRPr lang="en-US" sz="6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3523</TotalTime>
  <Words>4428</Words>
  <Application>Microsoft Office PowerPoint</Application>
  <PresentationFormat>On-screen Show (4:3)</PresentationFormat>
  <Paragraphs>382</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Edwardian Script ITC</vt:lpstr>
      <vt:lpstr>F2</vt:lpstr>
      <vt:lpstr>Times New Roman</vt:lpstr>
      <vt:lpstr>Wingdings</vt:lpstr>
      <vt:lpstr>Office Theme</vt:lpstr>
      <vt:lpstr>  Machine learning Unit 1 syllabus </vt:lpstr>
      <vt:lpstr>Well posed Learning Problems</vt:lpstr>
      <vt:lpstr>PowerPoint Presentation</vt:lpstr>
      <vt:lpstr>Designing a Learning System </vt:lpstr>
      <vt:lpstr>1.Choosing the Training Experience</vt:lpstr>
      <vt:lpstr>1.Choosing the Training Experience</vt:lpstr>
      <vt:lpstr>1.Choosing the Training Experience</vt:lpstr>
      <vt:lpstr>1.Choosing the Training Experience</vt:lpstr>
      <vt:lpstr>2.Choosing the Target Function</vt:lpstr>
      <vt:lpstr>2.Choosing the Target Function</vt:lpstr>
      <vt:lpstr>2.Choosing the Target Function</vt:lpstr>
      <vt:lpstr>3.Choosing a Representation for the Target Function</vt:lpstr>
      <vt:lpstr>3.Choosing a Representation for the Target Function</vt:lpstr>
      <vt:lpstr>3.Choosing a Representation for the Target Function</vt:lpstr>
      <vt:lpstr>3.Choosing a Representation for the Target Function</vt:lpstr>
      <vt:lpstr>4.Choosing a Function Approximation Algorithm</vt:lpstr>
      <vt:lpstr>4.1.ESTIMATING TRAINING VALUES</vt:lpstr>
      <vt:lpstr>4.2.ADJUSTING THE WEIGHTS</vt:lpstr>
      <vt:lpstr>4.2.ADJUSTING THE WEIGHTS</vt:lpstr>
      <vt:lpstr>5.The Final Design</vt:lpstr>
      <vt:lpstr>5.The Final Design</vt:lpstr>
      <vt:lpstr>5.The Final Design</vt:lpstr>
      <vt:lpstr>Issues in Machine Learning</vt:lpstr>
      <vt:lpstr>Issues in Machine Learning</vt:lpstr>
      <vt:lpstr>PowerPoint Presentation</vt:lpstr>
      <vt:lpstr>PowerPoint Presentation</vt:lpstr>
      <vt:lpstr>Concept Learning Task</vt:lpstr>
      <vt:lpstr>Example of a Concept Learning Task</vt:lpstr>
      <vt:lpstr>Concept Learning Task</vt:lpstr>
      <vt:lpstr>Concept Learning Task</vt:lpstr>
      <vt:lpstr>Terminology and Notations </vt:lpstr>
      <vt:lpstr>The Inductive Learning Hypothesis</vt:lpstr>
      <vt:lpstr>CONCEPT LEARNING AS SEARCH</vt:lpstr>
      <vt:lpstr>General-to-Specific Ordering of Hypotheses</vt:lpstr>
      <vt:lpstr>General-to-Specific Ordering of Hypotheses</vt:lpstr>
      <vt:lpstr>General-to-Specific Ordering of Hypotheses Example</vt:lpstr>
      <vt:lpstr>FIND-S: FINDING A MAXIMALLY SPECIFIC HYPOTHESIS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Candidate-Elimination Algorithm</vt:lpstr>
      <vt:lpstr>PowerPoint Presentation</vt:lpstr>
      <vt:lpstr>PowerPoint Presentation</vt:lpstr>
      <vt:lpstr>PowerPoint Presentation</vt:lpstr>
      <vt:lpstr>PowerPoint Presentation</vt:lpstr>
      <vt:lpstr>What Training Example Should the Learner Request Next?</vt:lpstr>
      <vt:lpstr>PowerPoint Presentation</vt:lpstr>
      <vt:lpstr>INDUCTIVE BIAS - Fundamental Questions for Inductive Inference</vt:lpstr>
      <vt:lpstr>Inductive Bias -A Biased Hypothesis Space</vt:lpstr>
      <vt:lpstr>PowerPoint Presentation</vt:lpstr>
      <vt:lpstr>An Unbiased Learner</vt:lpstr>
      <vt:lpstr>An Unbiased Learner</vt:lpstr>
      <vt:lpstr>Inductive Bias – Fundamental Property of Inductive Inference</vt:lpstr>
      <vt:lpstr>Inductive Bias: Consider a concept learning algorithm L for the set of instances X. Let c be an arbitrary concept defined over X, and let Dc = {&lt;x , c(x)&gt;} be an arbitrary set of training examples of c. Let L(xi, Dc) denote the classification assigned to the instance xi by L after training on the data Dc. The inductive bias of L is any minimal set of assertions B such that for any target concept c and corresponding training examples Dc the following formula holds.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Problem</dc:title>
  <dc:creator>SRINIVAS REDDY</dc:creator>
  <cp:lastModifiedBy>jhansi lakshmi</cp:lastModifiedBy>
  <cp:revision>318</cp:revision>
  <dcterms:created xsi:type="dcterms:W3CDTF">2006-08-16T00:00:00Z</dcterms:created>
  <dcterms:modified xsi:type="dcterms:W3CDTF">2020-08-24T08:37:42Z</dcterms:modified>
</cp:coreProperties>
</file>