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9/24/2022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830997"/>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a:t>
            </a:r>
            <a:r>
              <a:rPr lang="en-US" sz="2400" b="1" dirty="0" smtClean="0">
                <a:solidFill>
                  <a:schemeClr val="bg1"/>
                </a:solidFill>
                <a:latin typeface="Times New Roman" pitchFamily="18" charset="0"/>
                <a:cs typeface="Times New Roman" pitchFamily="18" charset="0"/>
              </a:rPr>
              <a:t>Date and Time</a:t>
            </a:r>
            <a:endParaRPr lang="en-US" sz="2400" b="1" dirty="0" smtClean="0">
              <a:solidFill>
                <a:schemeClr val="bg1"/>
              </a:solidFill>
              <a:latin typeface="Times New Roman" pitchFamily="18" charset="0"/>
              <a:cs typeface="Times New Roman" pitchFamily="18" charset="0"/>
            </a:endParaRPr>
          </a:p>
          <a:p>
            <a:pPr algn="ct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611560" y="1790814"/>
            <a:ext cx="8136904" cy="286232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getDay</a:t>
            </a:r>
            <a:r>
              <a:rPr lang="en-US" sz="2000" dirty="0" smtClean="0">
                <a:latin typeface="Times New Roman" pitchFamily="18" charset="0"/>
                <a:cs typeface="Times New Roman" pitchFamily="18" charset="0"/>
              </a:rPr>
              <a:t>() method returns a number representing the day of the week (from 0 to 6) instead of returning a name such as Sunday or Monday in such a way that, if it is Sunday, the method returns 0; and if it is Monday , the method returns 1, and so on</a:t>
            </a:r>
            <a:r>
              <a:rPr lang="en-US" sz="2000"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Likewise, the </a:t>
            </a:r>
            <a:r>
              <a:rPr lang="en-US" sz="2000" dirty="0" err="1" smtClean="0">
                <a:latin typeface="Times New Roman" pitchFamily="18" charset="0"/>
                <a:cs typeface="Times New Roman" pitchFamily="18" charset="0"/>
              </a:rPr>
              <a:t>getMonth</a:t>
            </a:r>
            <a:r>
              <a:rPr lang="en-US" sz="2000" dirty="0" smtClean="0">
                <a:latin typeface="Times New Roman" pitchFamily="18" charset="0"/>
                <a:cs typeface="Times New Roman" pitchFamily="18" charset="0"/>
              </a:rPr>
              <a:t>() method returns the number of months (from 0 to 11) instead of name of the month. Here 0 represents the first month of the year. Therefore, if it is January the method returns 0 not 1; and if it is August, the method returns 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79512" y="734208"/>
            <a:ext cx="8820472"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t>Getting the Hours, Minutes, Seconds, and Milliseconds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Similarly, the Date object provides methods </a:t>
            </a: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like</a:t>
            </a:r>
            <a:r>
              <a:rPr lang="en-US" dirty="0" smtClean="0"/>
              <a:t> </a:t>
            </a:r>
            <a:r>
              <a:rPr lang="en-US" dirty="0" err="1" smtClean="0"/>
              <a:t>getHours</a:t>
            </a:r>
            <a:r>
              <a:rPr lang="en-US" dirty="0" smtClean="0"/>
              <a:t>(), </a:t>
            </a:r>
            <a:r>
              <a:rPr lang="en-US" dirty="0" err="1" smtClean="0"/>
              <a:t>getMinutes</a:t>
            </a:r>
            <a:r>
              <a:rPr lang="en-US" dirty="0" smtClean="0"/>
              <a:t>(), </a:t>
            </a:r>
            <a:r>
              <a:rPr lang="en-US" dirty="0" err="1" smtClean="0"/>
              <a:t>getSeconds</a:t>
            </a:r>
            <a:r>
              <a:rPr lang="en-US" dirty="0" smtClean="0"/>
              <a:t>(), </a:t>
            </a:r>
            <a:r>
              <a:rPr lang="en-US" dirty="0" err="1" smtClean="0"/>
              <a:t>getTimezoneOffset</a:t>
            </a:r>
            <a:r>
              <a:rPr lang="en-US" dirty="0" smtClean="0"/>
              <a:t>() etc. to extract the time components from the Date object.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var</a:t>
            </a:r>
            <a:r>
              <a:rPr lang="en-US" dirty="0" smtClean="0"/>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 Extracting time part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d.getHours</a:t>
            </a:r>
            <a:r>
              <a:rPr lang="en-US" dirty="0" smtClean="0"/>
              <a:t>() + "&lt;</a:t>
            </a:r>
            <a:r>
              <a:rPr lang="en-US" dirty="0" err="1" smtClean="0"/>
              <a:t>br</a:t>
            </a:r>
            <a:r>
              <a:rPr lang="en-US" dirty="0" smtClean="0"/>
              <a:t>&gt;"); // Display the number of hours into the day (0-23)</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d.getMinutes</a:t>
            </a:r>
            <a:r>
              <a:rPr lang="en-US" dirty="0" smtClean="0"/>
              <a:t>() + "&lt;</a:t>
            </a:r>
            <a:r>
              <a:rPr lang="en-US" dirty="0" err="1" smtClean="0"/>
              <a:t>br</a:t>
            </a:r>
            <a:r>
              <a:rPr lang="en-US" dirty="0" smtClean="0"/>
              <a:t>&gt;"); // Display the number of minutes into the hour (0-59)</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d.getSeconds</a:t>
            </a:r>
            <a:r>
              <a:rPr lang="en-US" dirty="0" smtClean="0"/>
              <a:t>() + "&lt;</a:t>
            </a:r>
            <a:r>
              <a:rPr lang="en-US" dirty="0" err="1" smtClean="0"/>
              <a:t>br</a:t>
            </a:r>
            <a:r>
              <a:rPr lang="en-US" dirty="0" smtClean="0"/>
              <a:t>&gt;"); // Display the seconds into the minute (0-59)</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d.getMilliseconds</a:t>
            </a:r>
            <a:r>
              <a:rPr lang="en-US" dirty="0" smtClean="0"/>
              <a:t>() + "&lt;</a:t>
            </a:r>
            <a:r>
              <a:rPr lang="en-US" dirty="0" err="1" smtClean="0"/>
              <a:t>br</a:t>
            </a:r>
            <a:r>
              <a:rPr lang="en-US" dirty="0" smtClean="0"/>
              <a:t>&gt;"); // Display the number of milliseconds into second (0-999)</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d.getTime</a:t>
            </a:r>
            <a:r>
              <a:rPr lang="en-US" dirty="0" smtClean="0"/>
              <a:t>() + "&lt;</a:t>
            </a:r>
            <a:r>
              <a:rPr lang="en-US" dirty="0" err="1" smtClean="0"/>
              <a:t>br</a:t>
            </a:r>
            <a:r>
              <a:rPr lang="en-US" dirty="0" smtClean="0"/>
              <a:t>&gt;"); // Display the number of milliseconds since 1/1/1970</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d.getTimezoneOffset</a:t>
            </a:r>
            <a:r>
              <a:rPr lang="en-US" dirty="0" smtClean="0"/>
              <a:t>()); // Display the time-zone offset (from Greenwich Mean Time) in minutes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&lt;/script&gt;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79512" y="897689"/>
            <a:ext cx="8640960" cy="558614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Setting the Date and Time </a:t>
            </a:r>
            <a:r>
              <a:rPr lang="en-US" b="1" dirty="0" smtClean="0">
                <a:latin typeface="Times New Roman" pitchFamily="18" charset="0"/>
                <a:cs typeface="Times New Roman" pitchFamily="18" charset="0"/>
              </a:rPr>
              <a:t>Values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In addition to retrieving date and time values, you can also set or modify these values using the JavaScript. This is most often used in program where you have to change the value of a date object from one particular date or time to another. </a:t>
            </a:r>
            <a:r>
              <a:rPr lang="en-US" dirty="0" smtClean="0">
                <a:latin typeface="Times New Roman" pitchFamily="18" charset="0"/>
                <a:cs typeface="Times New Roman" pitchFamily="18" charset="0"/>
              </a:rPr>
              <a:t>Let's see how it works</a:t>
            </a:r>
            <a:r>
              <a:rPr lang="en-US"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Setting the Year, Month and </a:t>
            </a:r>
            <a:r>
              <a:rPr lang="en-US" b="1" dirty="0" smtClean="0">
                <a:latin typeface="Times New Roman" pitchFamily="18" charset="0"/>
                <a:cs typeface="Times New Roman" pitchFamily="18" charset="0"/>
              </a:rPr>
              <a:t>Date</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The Date object provides methods such as </a:t>
            </a:r>
            <a:r>
              <a:rPr lang="en-US" dirty="0" err="1" smtClean="0">
                <a:latin typeface="Times New Roman" pitchFamily="18" charset="0"/>
                <a:cs typeface="Times New Roman" pitchFamily="18" charset="0"/>
              </a:rPr>
              <a:t>setFullYear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setMonth</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setDate</a:t>
            </a:r>
            <a:r>
              <a:rPr lang="en-US" dirty="0" smtClean="0">
                <a:latin typeface="Times New Roman" pitchFamily="18" charset="0"/>
                <a:cs typeface="Times New Roman" pitchFamily="18" charset="0"/>
              </a:rPr>
              <a:t>() methods to set the year, month, date components of the Date object respectively.</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For instance, in the following example we have used </a:t>
            </a:r>
            <a:r>
              <a:rPr lang="en-US" dirty="0" err="1" smtClean="0">
                <a:latin typeface="Times New Roman" pitchFamily="18" charset="0"/>
                <a:cs typeface="Times New Roman" pitchFamily="18" charset="0"/>
              </a:rPr>
              <a:t>setFullYear</a:t>
            </a:r>
            <a:r>
              <a:rPr lang="en-US" dirty="0" smtClean="0">
                <a:latin typeface="Times New Roman" pitchFamily="18" charset="0"/>
                <a:cs typeface="Times New Roman" pitchFamily="18" charset="0"/>
              </a:rPr>
              <a:t>() method to change the current date stored in a variable ahead of two year in the future.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d.setFullYear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d.getFullYear</a:t>
            </a:r>
            <a:r>
              <a:rPr lang="en-US" dirty="0" smtClean="0">
                <a:latin typeface="Times New Roman" pitchFamily="18" charset="0"/>
                <a:cs typeface="Times New Roman" pitchFamily="18" charset="0"/>
              </a:rPr>
              <a:t>() + 2);</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(d); // Display future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d = new Date(2022, 05, 09);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d.setMonth</a:t>
            </a:r>
            <a:r>
              <a:rPr lang="en-US" dirty="0" smtClean="0">
                <a:latin typeface="Times New Roman" pitchFamily="18" charset="0"/>
                <a:cs typeface="Times New Roman" pitchFamily="18" charset="0"/>
              </a:rPr>
              <a:t>(12); // Sets month to 12,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703434"/>
            <a:ext cx="8460432" cy="6201698"/>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Setting the Hours, Minutes and </a:t>
            </a:r>
            <a:r>
              <a:rPr lang="en-US" sz="2000" b="1" dirty="0" smtClean="0">
                <a:latin typeface="Times New Roman" pitchFamily="18" charset="0"/>
                <a:cs typeface="Times New Roman" pitchFamily="18" charset="0"/>
              </a:rPr>
              <a:t>Seconds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Methods for setting the time values are also pretty straight forward. </a:t>
            </a: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setHours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setMinutes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setSeconds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setMilliseconds</a:t>
            </a:r>
            <a:r>
              <a:rPr lang="en-US" sz="2000" dirty="0" smtClean="0">
                <a:latin typeface="Times New Roman" pitchFamily="18" charset="0"/>
                <a:cs typeface="Times New Roman" pitchFamily="18" charset="0"/>
              </a:rPr>
              <a:t>() can be used to set the hour, minutes, seconds, and milliseconds part of the Date object respectively.</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Each method takes integer values as parameters. Hours range from 0 to 23. Minutes and seconds range from 0 to 59. </a:t>
            </a:r>
            <a:r>
              <a:rPr lang="en-US" sz="2000" dirty="0" smtClean="0">
                <a:latin typeface="Times New Roman" pitchFamily="18" charset="0"/>
                <a:cs typeface="Times New Roman" pitchFamily="18" charset="0"/>
              </a:rPr>
              <a:t>And milliseconds range from 0 to 999. </a:t>
            </a: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Here </a:t>
            </a:r>
            <a:r>
              <a:rPr lang="en-US" sz="2000" dirty="0" smtClean="0">
                <a:latin typeface="Times New Roman" pitchFamily="18" charset="0"/>
                <a:cs typeface="Times New Roman" pitchFamily="18" charset="0"/>
              </a:rPr>
              <a:t>is an example: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Date(2022, 5, 09);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d.setHours</a:t>
            </a:r>
            <a:r>
              <a:rPr lang="en-US" sz="2000" dirty="0" smtClean="0">
                <a:latin typeface="Times New Roman" pitchFamily="18" charset="0"/>
                <a:cs typeface="Times New Roman" pitchFamily="18" charset="0"/>
              </a:rPr>
              <a:t>(8);</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d.setMinutes</a:t>
            </a:r>
            <a:r>
              <a:rPr lang="en-US" sz="2000" dirty="0" smtClean="0">
                <a:latin typeface="Times New Roman" pitchFamily="18" charset="0"/>
                <a:cs typeface="Times New Roman" pitchFamily="18"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d.setSeconds</a:t>
            </a:r>
            <a:r>
              <a:rPr lang="en-US" sz="2000" dirty="0" smtClean="0">
                <a:latin typeface="Times New Roman" pitchFamily="18" charset="0"/>
                <a:cs typeface="Times New Roman" pitchFamily="18"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d.setMilliseconds</a:t>
            </a:r>
            <a:r>
              <a:rPr lang="en-US" sz="2000" dirty="0" smtClean="0">
                <a:latin typeface="Times New Roman" pitchFamily="18" charset="0"/>
                <a:cs typeface="Times New Roman" pitchFamily="18" charset="0"/>
              </a:rPr>
              <a:t>(600);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79512" y="570450"/>
            <a:ext cx="8784976" cy="6201698"/>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Setting the Date and Time </a:t>
            </a:r>
            <a:r>
              <a:rPr lang="en-US" sz="2000" b="1" dirty="0" smtClean="0">
                <a:latin typeface="Times New Roman" pitchFamily="18" charset="0"/>
                <a:cs typeface="Times New Roman" pitchFamily="18" charset="0"/>
              </a:rPr>
              <a:t>Values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In addition to retrieving date and time values, you can also set or modify these values using the JavaScript. This is most often used in program where you have to change the value of a date object from one particular date or time to another. </a:t>
            </a:r>
            <a:r>
              <a:rPr lang="en-US" sz="2000" dirty="0" smtClean="0">
                <a:latin typeface="Times New Roman" pitchFamily="18" charset="0"/>
                <a:cs typeface="Times New Roman" pitchFamily="18" charset="0"/>
              </a:rPr>
              <a:t>Let's see how it works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Setting </a:t>
            </a:r>
            <a:r>
              <a:rPr lang="en-US" sz="2000" b="1" dirty="0" smtClean="0">
                <a:latin typeface="Times New Roman" pitchFamily="18" charset="0"/>
                <a:cs typeface="Times New Roman" pitchFamily="18" charset="0"/>
              </a:rPr>
              <a:t>the Year, Month and </a:t>
            </a:r>
            <a:r>
              <a:rPr lang="en-US" sz="2000" b="1" dirty="0" smtClean="0">
                <a:latin typeface="Times New Roman" pitchFamily="18" charset="0"/>
                <a:cs typeface="Times New Roman" pitchFamily="18"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Date object provides methods such as </a:t>
            </a:r>
            <a:r>
              <a:rPr lang="en-US" sz="2000" dirty="0" err="1" smtClean="0">
                <a:latin typeface="Times New Roman" pitchFamily="18" charset="0"/>
                <a:cs typeface="Times New Roman" pitchFamily="18" charset="0"/>
              </a:rPr>
              <a:t>setFullYear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setMonth</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setDate</a:t>
            </a:r>
            <a:r>
              <a:rPr lang="en-US" sz="2000" dirty="0" smtClean="0">
                <a:latin typeface="Times New Roman" pitchFamily="18" charset="0"/>
                <a:cs typeface="Times New Roman" pitchFamily="18" charset="0"/>
              </a:rPr>
              <a:t>() methods to set the year, month, date components of the Date object respectively.</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For instance, in the following example we have used </a:t>
            </a:r>
            <a:r>
              <a:rPr lang="en-US" sz="2000" dirty="0" err="1" smtClean="0">
                <a:latin typeface="Times New Roman" pitchFamily="18" charset="0"/>
                <a:cs typeface="Times New Roman" pitchFamily="18" charset="0"/>
              </a:rPr>
              <a:t>setFullYear</a:t>
            </a:r>
            <a:r>
              <a:rPr lang="en-US" sz="2000" dirty="0" smtClean="0">
                <a:latin typeface="Times New Roman" pitchFamily="18" charset="0"/>
                <a:cs typeface="Times New Roman" pitchFamily="18" charset="0"/>
              </a:rPr>
              <a:t>() method to change the current date stored in a variable ahead of two year in the future.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d.setFullYear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d.getFullYear</a:t>
            </a:r>
            <a:r>
              <a:rPr lang="en-US" sz="2000" dirty="0" smtClean="0">
                <a:latin typeface="Times New Roman" pitchFamily="18" charset="0"/>
                <a:cs typeface="Times New Roman" pitchFamily="18" charset="0"/>
              </a:rPr>
              <a:t>() + 2);</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 // Display future date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Date(2022, 05, 09);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d.setMonth</a:t>
            </a:r>
            <a:r>
              <a:rPr lang="en-US" sz="2000" dirty="0" smtClean="0">
                <a:latin typeface="Times New Roman" pitchFamily="18" charset="0"/>
                <a:cs typeface="Times New Roman" pitchFamily="18" charset="0"/>
              </a:rPr>
              <a:t>(12); // Sets month to 12,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51520" y="659881"/>
            <a:ext cx="8712968" cy="5247590"/>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Setting the Hours, Minutes and </a:t>
            </a:r>
            <a:r>
              <a:rPr lang="en-US" sz="2000" b="1" dirty="0" smtClean="0">
                <a:latin typeface="Times New Roman" pitchFamily="18" charset="0"/>
                <a:cs typeface="Times New Roman" pitchFamily="18" charset="0"/>
              </a:rPr>
              <a:t>Seconds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Methods for setting the time values are also pretty straight forward. The </a:t>
            </a:r>
            <a:r>
              <a:rPr lang="en-US" sz="2000" dirty="0" err="1" smtClean="0">
                <a:latin typeface="Times New Roman" pitchFamily="18" charset="0"/>
                <a:cs typeface="Times New Roman" pitchFamily="18" charset="0"/>
              </a:rPr>
              <a:t>setHours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setMinutes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setSeconds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setMilliseconds</a:t>
            </a:r>
            <a:r>
              <a:rPr lang="en-US" sz="2000" dirty="0" smtClean="0">
                <a:latin typeface="Times New Roman" pitchFamily="18" charset="0"/>
                <a:cs typeface="Times New Roman" pitchFamily="18" charset="0"/>
              </a:rPr>
              <a:t>() can be used to set the hour, minutes, seconds, and milliseconds part of the Date object respectively.</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Each method takes integer values as parameters. Hours range from 0 to 23. Minutes and seconds range from 0 to 59. And milliseconds range from 0 to 999. </a:t>
            </a:r>
            <a:r>
              <a:rPr lang="en-US" sz="2000" dirty="0" smtClean="0">
                <a:latin typeface="Times New Roman" pitchFamily="18" charset="0"/>
                <a:cs typeface="Times New Roman" pitchFamily="18" charset="0"/>
              </a:rPr>
              <a:t>Here is an example</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Date(2022, 5, 09);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d.setHours</a:t>
            </a:r>
            <a:r>
              <a:rPr lang="en-US" sz="2000" dirty="0" smtClean="0">
                <a:latin typeface="Times New Roman" pitchFamily="18" charset="0"/>
                <a:cs typeface="Times New Roman" pitchFamily="18" charset="0"/>
              </a:rPr>
              <a:t>(8);</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d.setMinutes</a:t>
            </a:r>
            <a:r>
              <a:rPr lang="en-US" sz="2000" dirty="0" smtClean="0">
                <a:latin typeface="Times New Roman" pitchFamily="18" charset="0"/>
                <a:cs typeface="Times New Roman" pitchFamily="18"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d.setSeconds</a:t>
            </a:r>
            <a:r>
              <a:rPr lang="en-US" sz="2000" dirty="0" smtClean="0">
                <a:latin typeface="Times New Roman" pitchFamily="18" charset="0"/>
                <a:cs typeface="Times New Roman" pitchFamily="18"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d.setMilliseconds</a:t>
            </a:r>
            <a:r>
              <a:rPr lang="en-US" sz="2000" dirty="0" smtClean="0">
                <a:latin typeface="Times New Roman" pitchFamily="18" charset="0"/>
                <a:cs typeface="Times New Roman" pitchFamily="18" charset="0"/>
              </a:rPr>
              <a:t>(600);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23528" y="1104995"/>
            <a:ext cx="8496944" cy="432426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Using the Date </a:t>
            </a:r>
            <a:r>
              <a:rPr lang="en-US" sz="2000" b="1" dirty="0" smtClean="0">
                <a:latin typeface="Times New Roman" pitchFamily="18" charset="0"/>
                <a:cs typeface="Times New Roman" pitchFamily="18" charset="0"/>
              </a:rPr>
              <a:t>Object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Date object is a built-in JavaScript object. It allows you to get the user's local time by accessing the computer system clock through the browser. </a:t>
            </a:r>
            <a:r>
              <a:rPr lang="en-US" sz="2000" dirty="0" smtClean="0">
                <a:latin typeface="Times New Roman" pitchFamily="18" charset="0"/>
                <a:cs typeface="Times New Roman" pitchFamily="18" charset="0"/>
              </a:rPr>
              <a:t>The Date object also provides several methods for managing, manipulating, and formatting dates and times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Creating a Date </a:t>
            </a:r>
            <a:r>
              <a:rPr lang="en-US" sz="2000" b="1" dirty="0" smtClean="0">
                <a:latin typeface="Times New Roman" pitchFamily="18" charset="0"/>
                <a:cs typeface="Times New Roman" pitchFamily="18" charset="0"/>
              </a:rPr>
              <a:t>Object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Before we start working with the date and time, we need to create a Date object. Unlike other built-in objects, such as arrays or functions, dates don't have a corresponding literal form: all date objects need to be created using the Date constructor function which is Date().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There are four different ways to create a Date object in JavaScript.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23528" y="1044893"/>
            <a:ext cx="8568952" cy="3123932"/>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The new Date() </a:t>
            </a:r>
            <a:r>
              <a:rPr lang="en-US" sz="2000" b="1" dirty="0" smtClean="0">
                <a:latin typeface="Times New Roman" pitchFamily="18" charset="0"/>
                <a:cs typeface="Times New Roman" pitchFamily="18" charset="0"/>
              </a:rPr>
              <a:t>Syntax</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simply declare a new Date object without initializing its value. </a:t>
            </a:r>
            <a:r>
              <a:rPr lang="en-US" sz="2000" dirty="0" smtClean="0">
                <a:latin typeface="Times New Roman" pitchFamily="18" charset="0"/>
                <a:cs typeface="Times New Roman" pitchFamily="18" charset="0"/>
              </a:rPr>
              <a:t>In this case, the date and time value will be set to the current date and time on the user's device on which the script is run</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let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console.log(d);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720840"/>
            <a:ext cx="8640960" cy="3170099"/>
          </a:xfrm>
          <a:prstGeom prst="rect">
            <a:avLst/>
          </a:prstGeom>
        </p:spPr>
        <p:txBody>
          <a:bodyPr wrap="square">
            <a:spAutoFit/>
          </a:bodyPr>
          <a:lstStyle/>
          <a:p>
            <a:r>
              <a:rPr lang="en-US" sz="2000" b="1" dirty="0" smtClean="0">
                <a:latin typeface="Times New Roman" pitchFamily="18" charset="0"/>
                <a:cs typeface="Times New Roman" pitchFamily="18" charset="0"/>
              </a:rPr>
              <a:t>The new Date(</a:t>
            </a:r>
            <a:r>
              <a:rPr lang="en-US" sz="2000" b="1" i="1" dirty="0" smtClean="0">
                <a:latin typeface="Times New Roman" pitchFamily="18" charset="0"/>
                <a:cs typeface="Times New Roman" pitchFamily="18" charset="0"/>
              </a:rPr>
              <a:t>year</a:t>
            </a:r>
            <a:r>
              <a:rPr lang="en-US" sz="2000" b="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month</a:t>
            </a:r>
            <a:r>
              <a:rPr lang="en-US" sz="2000" b="1"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Syntax</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 can also initialize a Date object by passing the following parameters separated by commas: year, month, day, hours, minutes, seconds, and milliseconds.</a:t>
            </a:r>
          </a:p>
          <a:p>
            <a:r>
              <a:rPr lang="en-US" sz="2000" dirty="0" smtClean="0">
                <a:latin typeface="Times New Roman" pitchFamily="18" charset="0"/>
                <a:cs typeface="Times New Roman" pitchFamily="18" charset="0"/>
              </a:rPr>
              <a:t>The year and month parameters are required other parameters are optional</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let d = new Date(2022,0,31,14,35,20,50);</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700808"/>
            <a:ext cx="8568952" cy="2554545"/>
          </a:xfrm>
          <a:prstGeom prst="rect">
            <a:avLst/>
          </a:prstGeom>
        </p:spPr>
        <p:txBody>
          <a:bodyPr wrap="square">
            <a:spAutoFit/>
          </a:bodyPr>
          <a:lstStyle/>
          <a:p>
            <a:r>
              <a:rPr lang="en-US" sz="2000" b="1" dirty="0" smtClean="0">
                <a:latin typeface="Times New Roman" pitchFamily="18" charset="0"/>
                <a:cs typeface="Times New Roman" pitchFamily="18" charset="0"/>
              </a:rPr>
              <a:t>The new Date(</a:t>
            </a:r>
            <a:r>
              <a:rPr lang="en-US" sz="2000" b="1" i="1" dirty="0" err="1" smtClean="0">
                <a:latin typeface="Times New Roman" pitchFamily="18" charset="0"/>
                <a:cs typeface="Times New Roman" pitchFamily="18" charset="0"/>
              </a:rPr>
              <a:t>dateString</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JavaScript also allows you to create a Date object by passing the string representing a date, or a date and time, as shown in the following example:</a:t>
            </a: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Date("09 May 2022");</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764704"/>
            <a:ext cx="8784976" cy="3785652"/>
          </a:xfrm>
          <a:prstGeom prst="rect">
            <a:avLst/>
          </a:prstGeom>
        </p:spPr>
        <p:txBody>
          <a:bodyPr wrap="square">
            <a:spAutoFit/>
          </a:bodyPr>
          <a:lstStyle/>
          <a:p>
            <a:r>
              <a:rPr lang="en-US" sz="2000" b="1" dirty="0" smtClean="0">
                <a:latin typeface="Times New Roman" pitchFamily="18" charset="0"/>
                <a:cs typeface="Times New Roman" pitchFamily="18" charset="0"/>
              </a:rPr>
              <a:t>The new Date(</a:t>
            </a:r>
            <a:r>
              <a:rPr lang="en-US" sz="2000" b="1" i="1" dirty="0" smtClean="0">
                <a:latin typeface="Times New Roman" pitchFamily="18" charset="0"/>
                <a:cs typeface="Times New Roman" pitchFamily="18" charset="0"/>
              </a:rPr>
              <a:t>milliseconds</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 can also define a Date object by passing the number of milliseconds since January 1, 1970, at 00:00:00 GMT. This time is known as the </a:t>
            </a:r>
            <a:r>
              <a:rPr lang="en-US" sz="2000" i="1" dirty="0" smtClean="0">
                <a:latin typeface="Times New Roman" pitchFamily="18" charset="0"/>
                <a:cs typeface="Times New Roman" pitchFamily="18" charset="0"/>
              </a:rPr>
              <a:t>UNIX epoch</a:t>
            </a:r>
            <a:r>
              <a:rPr lang="en-US" sz="2000" dirty="0" smtClean="0">
                <a:latin typeface="Times New Roman" pitchFamily="18" charset="0"/>
                <a:cs typeface="Times New Roman" pitchFamily="18" charset="0"/>
              </a:rPr>
              <a:t> because 1970 was the year when the UNIX operating system was formally introduced.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Here's </a:t>
            </a:r>
            <a:r>
              <a:rPr lang="en-US" sz="2000" dirty="0" smtClean="0">
                <a:latin typeface="Times New Roman" pitchFamily="18" charset="0"/>
                <a:cs typeface="Times New Roman" pitchFamily="18" charset="0"/>
              </a:rPr>
              <a:t>an example</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Date(1517356800000);</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720840"/>
            <a:ext cx="8640960" cy="3754874"/>
          </a:xfrm>
          <a:prstGeom prst="rect">
            <a:avLst/>
          </a:prstGeom>
        </p:spPr>
        <p:txBody>
          <a:bodyPr wrap="square">
            <a:spAutoFit/>
          </a:bodyPr>
          <a:lstStyle/>
          <a:p>
            <a:r>
              <a:rPr lang="en-US" sz="2000" b="1" dirty="0" smtClean="0">
                <a:latin typeface="Times New Roman" pitchFamily="18" charset="0"/>
                <a:cs typeface="Times New Roman" pitchFamily="18" charset="0"/>
              </a:rPr>
              <a:t>The new Date(</a:t>
            </a:r>
            <a:r>
              <a:rPr lang="en-US" sz="2000" b="1" i="1" dirty="0" smtClean="0">
                <a:latin typeface="Times New Roman" pitchFamily="18" charset="0"/>
                <a:cs typeface="Times New Roman" pitchFamily="18" charset="0"/>
              </a:rPr>
              <a:t>milliseconds</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 can also define a Date object by passing the number of milliseconds since January 1, 1970, at 00:00:00 GMT. This time is known as the </a:t>
            </a:r>
            <a:r>
              <a:rPr lang="en-US" sz="2000" i="1" dirty="0" smtClean="0">
                <a:latin typeface="Times New Roman" pitchFamily="18" charset="0"/>
                <a:cs typeface="Times New Roman" pitchFamily="18" charset="0"/>
              </a:rPr>
              <a:t>UNIX epoch</a:t>
            </a:r>
            <a:r>
              <a:rPr lang="en-US" sz="2000" dirty="0" smtClean="0">
                <a:latin typeface="Times New Roman" pitchFamily="18" charset="0"/>
                <a:cs typeface="Times New Roman" pitchFamily="18" charset="0"/>
              </a:rPr>
              <a:t> because 1970 was the year when the UNIX operating system was formally introduced.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Here's </a:t>
            </a:r>
            <a:r>
              <a:rPr lang="en-US" sz="2000" dirty="0" smtClean="0">
                <a:latin typeface="Times New Roman" pitchFamily="18" charset="0"/>
                <a:cs typeface="Times New Roman" pitchFamily="18" charset="0"/>
              </a:rPr>
              <a:t>an example</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d = new Date(1517356800000);</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(d);</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72008" y="548681"/>
            <a:ext cx="9036496" cy="6140142"/>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Creating the Date and Time </a:t>
            </a:r>
            <a:r>
              <a:rPr lang="en-US" b="1" dirty="0" smtClean="0">
                <a:latin typeface="Times New Roman" pitchFamily="18" charset="0"/>
                <a:cs typeface="Times New Roman" pitchFamily="18" charset="0"/>
              </a:rPr>
              <a:t>Strings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The JavaScript Date object provides several methods, such as </a:t>
            </a:r>
            <a:r>
              <a:rPr lang="en-US" dirty="0" err="1" smtClean="0">
                <a:latin typeface="Times New Roman" pitchFamily="18" charset="0"/>
                <a:cs typeface="Times New Roman" pitchFamily="18" charset="0"/>
              </a:rPr>
              <a:t>toDateString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toLocaleDateString</a:t>
            </a:r>
            <a:r>
              <a:rPr lang="en-US" dirty="0" smtClean="0">
                <a:latin typeface="Times New Roman" pitchFamily="18" charset="0"/>
                <a:cs typeface="Times New Roman" pitchFamily="18" charset="0"/>
              </a:rPr>
              <a:t>(), etc. to generate date strings in different formats. </a:t>
            </a:r>
            <a:r>
              <a:rPr lang="en-US" dirty="0" smtClean="0">
                <a:latin typeface="Times New Roman" pitchFamily="18" charset="0"/>
                <a:cs typeface="Times New Roman" pitchFamily="18" charset="0"/>
              </a:rPr>
              <a:t>Here's is an example</a:t>
            </a:r>
            <a:r>
              <a:rPr lang="en-US"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d.toDateString</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Display an abbreviated date string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d.toLocaleDateString</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Display a localized date string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d.toISOString</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Display the ISO standardized date string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d.toUTCString</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Display a date string converted to UTC time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d.toString</a:t>
            </a:r>
            <a:r>
              <a:rPr lang="en-US" dirty="0" smtClean="0">
                <a:latin typeface="Times New Roman" pitchFamily="18" charset="0"/>
                <a:cs typeface="Times New Roman" pitchFamily="18" charset="0"/>
              </a:rPr>
              <a:t>()); // Display the full date string with local time zone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Similarly, you can use the </a:t>
            </a:r>
            <a:r>
              <a:rPr lang="en-US" dirty="0" err="1" smtClean="0">
                <a:latin typeface="Times New Roman" pitchFamily="18" charset="0"/>
                <a:cs typeface="Times New Roman" pitchFamily="18" charset="0"/>
              </a:rPr>
              <a:t>toLocaleTimeString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toTimeString</a:t>
            </a:r>
            <a:r>
              <a:rPr lang="en-US" dirty="0" smtClean="0">
                <a:latin typeface="Times New Roman" pitchFamily="18" charset="0"/>
                <a:cs typeface="Times New Roman" pitchFamily="18" charset="0"/>
              </a:rPr>
              <a:t>() methods of the Date object to generate time strings, as shown in the following example:</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d.toTimeString</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Display the time portion of the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d.toLocaleTimeString</a:t>
            </a:r>
            <a:r>
              <a:rPr lang="en-US" dirty="0" smtClean="0">
                <a:latin typeface="Times New Roman" pitchFamily="18" charset="0"/>
                <a:cs typeface="Times New Roman" pitchFamily="18" charset="0"/>
              </a:rPr>
              <a:t>()); // Display a localized time string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6024" y="548680"/>
            <a:ext cx="8748464" cy="6140142"/>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t>Getting Specific Date and Time </a:t>
            </a:r>
            <a:r>
              <a:rPr lang="en-US" b="1" dirty="0" smtClean="0"/>
              <a:t>Components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Once you have a proper date object, a number of methods are available to you to extract details from it, such as the month, date, hours or minutes value etc. The following section describes the various methods of extracting individual pieces of information from a Date object.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Getting the Year, Month and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Date object provides several methods such as </a:t>
            </a:r>
            <a:r>
              <a:rPr lang="en-US" dirty="0" err="1" smtClean="0"/>
              <a:t>getFullYear</a:t>
            </a:r>
            <a:r>
              <a:rPr lang="en-US" dirty="0" smtClean="0"/>
              <a:t>(), </a:t>
            </a:r>
            <a:r>
              <a:rPr lang="en-US" dirty="0" err="1" smtClean="0"/>
              <a:t>getMonth</a:t>
            </a:r>
            <a:r>
              <a:rPr lang="en-US" dirty="0" smtClean="0"/>
              <a:t>(), </a:t>
            </a:r>
            <a:r>
              <a:rPr lang="en-US" dirty="0" err="1" smtClean="0"/>
              <a:t>getDay</a:t>
            </a:r>
            <a:r>
              <a:rPr lang="en-US" dirty="0" smtClean="0"/>
              <a:t>(), etc. that you can use to extract the specific date components from the Date object, such as year, day of month, day of week, etc. respectively. The following example demonstrates how to get specific date components from the Date object using these methods: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var</a:t>
            </a:r>
            <a:r>
              <a:rPr lang="en-US" dirty="0" smtClean="0"/>
              <a:t> d = new Date();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 Extracting date part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d.getDate</a:t>
            </a:r>
            <a:r>
              <a:rPr lang="en-US" dirty="0" smtClean="0"/>
              <a:t>() + "&lt;</a:t>
            </a:r>
            <a:r>
              <a:rPr lang="en-US" dirty="0" err="1" smtClean="0"/>
              <a:t>br</a:t>
            </a:r>
            <a:r>
              <a:rPr lang="en-US" dirty="0" smtClean="0"/>
              <a:t>&gt;"); // Display the day of the month</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d.getDay</a:t>
            </a:r>
            <a:r>
              <a:rPr lang="en-US" dirty="0" smtClean="0"/>
              <a:t>() + "&lt;</a:t>
            </a:r>
            <a:r>
              <a:rPr lang="en-US" dirty="0" err="1" smtClean="0"/>
              <a:t>br</a:t>
            </a:r>
            <a:r>
              <a:rPr lang="en-US" dirty="0" smtClean="0"/>
              <a:t>&gt;"); // Display the number of days into the week (0-6)</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d.getMonth</a:t>
            </a:r>
            <a:r>
              <a:rPr lang="en-US" dirty="0" smtClean="0"/>
              <a:t>() + "&lt;</a:t>
            </a:r>
            <a:r>
              <a:rPr lang="en-US" dirty="0" err="1" smtClean="0"/>
              <a:t>br</a:t>
            </a:r>
            <a:r>
              <a:rPr lang="en-US" dirty="0" smtClean="0"/>
              <a:t>&gt;"); // Display the number of months into the year (0-11)</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a:t>
            </a:r>
            <a:r>
              <a:rPr lang="en-US" dirty="0" err="1" smtClean="0"/>
              <a:t>document.write</a:t>
            </a:r>
            <a:r>
              <a:rPr lang="en-US" dirty="0" smtClean="0"/>
              <a:t>(</a:t>
            </a:r>
            <a:r>
              <a:rPr lang="en-US" dirty="0" err="1" smtClean="0"/>
              <a:t>d.getFullYear</a:t>
            </a:r>
            <a:r>
              <a:rPr lang="en-US" dirty="0" smtClean="0"/>
              <a:t>()); // Display the full year (four digits)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&lt;/script&gt;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TotalTime>
  <Words>533</Words>
  <Application>Microsoft Office PowerPoint</Application>
  <PresentationFormat>On-screen Show (4:3)</PresentationFormat>
  <Paragraphs>165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24</cp:revision>
  <dcterms:created xsi:type="dcterms:W3CDTF">2022-09-16T06:50:53Z</dcterms:created>
  <dcterms:modified xsi:type="dcterms:W3CDTF">2022-09-24T04:40:57Z</dcterms:modified>
</cp:coreProperties>
</file>