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CA131AC-9458-4829-8DCC-3D92875958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3BBA72-A9FF-43EB-AE44-24C61B7C448D}" type="datetimeFigureOut">
              <a:rPr lang="en-US" smtClean="0"/>
              <a:pPr/>
              <a:t>7/23/2022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CA131AC-9458-4829-8DCC-3D92875958B8}"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B3BBA72-A9FF-43EB-AE44-24C61B7C448D}" type="datetimeFigureOut">
              <a:rPr lang="en-US" smtClean="0"/>
              <a:pPr/>
              <a:t>7/23/2022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CA131AC-9458-4829-8DCC-3D92875958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hyperlink" Target="https://www.tutorialrepublic.com/css-reference/css-outline-style-property.php" TargetMode="Externa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hyperlink" Target="https://www.tutorialrepublic.com/css-tutorial/css-color.php" TargetMode="Externa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hyperlink" Target="https://www.tutorialrepublic.com/css-reference/css-overflow-x-property.php" TargetMode="External"/><Relationship Id="rId2" Type="http://schemas.openxmlformats.org/officeDocument/2006/relationships/hyperlink" Target="https://www.tutorialrepublic.com/css-tutorial/css-visual-formatting.php" TargetMode="External"/><Relationship Id="rId1" Type="http://schemas.openxmlformats.org/officeDocument/2006/relationships/slideLayout" Target="../slideLayouts/slideLayout7.xml"/><Relationship Id="rId4" Type="http://schemas.openxmlformats.org/officeDocument/2006/relationships/hyperlink" Target="https://www.tutorialrepublic.com/css-reference/css-overflow-y-property.php" TargetMode="External"/></Relationships>
</file>

<file path=ppt/slides/_rels/slide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hyperlink" Target="https://www.tutorialrepublic.com/html-reference/html-span-tag.php" TargetMode="External"/><Relationship Id="rId2" Type="http://schemas.openxmlformats.org/officeDocument/2006/relationships/hyperlink" Target="https://www.tutorialrepublic.com/html-reference/html-div-tag.php" TargetMode="Externa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hyperlink" Target="https://www.tutorialrepublic.com/html-reference/html-div-tag.php" TargetMode="External"/><Relationship Id="rId2" Type="http://schemas.openxmlformats.org/officeDocument/2006/relationships/hyperlink" Target="https://www.tutorialrepublic.com/css-tutorial/css-visual-formatting.php" TargetMode="External"/><Relationship Id="rId1" Type="http://schemas.openxmlformats.org/officeDocument/2006/relationships/slideLayout" Target="../slideLayouts/slideLayout7.xml"/><Relationship Id="rId6" Type="http://schemas.openxmlformats.org/officeDocument/2006/relationships/hyperlink" Target="https://www.tutorialrepublic.com/html-reference/html-a-tag.php" TargetMode="External"/><Relationship Id="rId5" Type="http://schemas.openxmlformats.org/officeDocument/2006/relationships/hyperlink" Target="https://www.tutorialrepublic.com/html-reference/html-span-tag.php" TargetMode="External"/><Relationship Id="rId4" Type="http://schemas.openxmlformats.org/officeDocument/2006/relationships/hyperlink" Target="https://www.tutorialrepublic.com/html-reference/html-p-tag.php" TargetMode="External"/></Relationships>
</file>

<file path=ppt/slides/_rels/slide117.xml.rels><?xml version="1.0" encoding="UTF-8" standalone="yes"?>
<Relationships xmlns="http://schemas.openxmlformats.org/package/2006/relationships"><Relationship Id="rId3" Type="http://schemas.openxmlformats.org/officeDocument/2006/relationships/hyperlink" Target="https://www.tutorialrepublic.com/html-reference/html-span-tag.php" TargetMode="External"/><Relationship Id="rId2" Type="http://schemas.openxmlformats.org/officeDocument/2006/relationships/hyperlink" Target="https://www.tutorialrepublic.com/css-tutorial/css-visual-formatting.php" TargetMode="External"/><Relationship Id="rId1" Type="http://schemas.openxmlformats.org/officeDocument/2006/relationships/slideLayout" Target="../slideLayouts/slideLayout7.xml"/><Relationship Id="rId6" Type="http://schemas.openxmlformats.org/officeDocument/2006/relationships/hyperlink" Target="https://www.tutorialrepublic.com/html-reference/html-li-tag.php" TargetMode="External"/><Relationship Id="rId5" Type="http://schemas.openxmlformats.org/officeDocument/2006/relationships/hyperlink" Target="https://www.tutorialrepublic.com/html-reference/html-p-tag.php" TargetMode="External"/><Relationship Id="rId4" Type="http://schemas.openxmlformats.org/officeDocument/2006/relationships/hyperlink" Target="https://www.tutorialrepublic.com/html-reference/html-a-tag.php" TargetMode="External"/></Relationships>
</file>

<file path=ppt/slides/_rels/slide118.xml.rels><?xml version="1.0" encoding="UTF-8" standalone="yes"?>
<Relationships xmlns="http://schemas.openxmlformats.org/package/2006/relationships"><Relationship Id="rId3" Type="http://schemas.openxmlformats.org/officeDocument/2006/relationships/hyperlink" Target="https://www.tutorialrepublic.com/html-reference/html-span-tag.php" TargetMode="External"/><Relationship Id="rId2" Type="http://schemas.openxmlformats.org/officeDocument/2006/relationships/hyperlink" Target="https://www.tutorialrepublic.com/html-reference/html-div-tag.php" TargetMode="Externa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hyperlink" Target="https://www.tutorialrepublic.com/css-reference/css-bottom-property.php" TargetMode="External"/><Relationship Id="rId2" Type="http://schemas.openxmlformats.org/officeDocument/2006/relationships/hyperlink" Target="https://www.tutorialrepublic.com/css-reference/css-top-property.php" TargetMode="External"/><Relationship Id="rId1" Type="http://schemas.openxmlformats.org/officeDocument/2006/relationships/slideLayout" Target="../slideLayouts/slideLayout7.xml"/><Relationship Id="rId6" Type="http://schemas.openxmlformats.org/officeDocument/2006/relationships/hyperlink" Target="https://www.tutorialrepublic.com/css-reference/css-z-index-property.php" TargetMode="External"/><Relationship Id="rId5" Type="http://schemas.openxmlformats.org/officeDocument/2006/relationships/hyperlink" Target="https://www.tutorialrepublic.com/css-reference/css-right-property.php" TargetMode="External"/><Relationship Id="rId4" Type="http://schemas.openxmlformats.org/officeDocument/2006/relationships/hyperlink" Target="https://www.tutorialrepublic.com/css-reference/css-left-property.php"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hyperlink" Target="https://www.tutorialrepublic.com/css-reference/css-margin-property.php" TargetMode="External"/><Relationship Id="rId2" Type="http://schemas.openxmlformats.org/officeDocument/2006/relationships/hyperlink" Target="https://www.tutorialrepublic.com/css-reference/css-z-index-property.php"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hyperlink" Target="https://www.tutorialrepublic.com/definitions.php" TargetMode="Externa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hyperlink" Target="https://www.tutorialrepublic.com/css-tutorial/css-position.php" TargetMode="Externa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hyperlink" Target="https://www.tutorialrepublic.com/css-tutorial/css-position.php" TargetMode="Externa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hyperlink" Target="https://www.tutorialrepublic.com/css-reference/css-clear-property.php" TargetMode="Externa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republic.com/html-reference/html-style-tag.php" TargetMode="Externa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hyperlink" Target="https://www.tutorialrepublic.com/css-reference/css-text-align-property.php" TargetMode="External"/><Relationship Id="rId2" Type="http://schemas.openxmlformats.org/officeDocument/2006/relationships/hyperlink" Target="https://www.tutorialrepublic.com/css-tutorial/css-visual-formatting.php" TargetMode="Externa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hyperlink" Target="https://www.tutorialrepublic.com/css-tutorial/css-margin.php" TargetMode="External"/><Relationship Id="rId2" Type="http://schemas.openxmlformats.org/officeDocument/2006/relationships/hyperlink" Target="https://www.tutorialrepublic.com/css-tutorial/css-visual-formatting.php" TargetMode="External"/><Relationship Id="rId1" Type="http://schemas.openxmlformats.org/officeDocument/2006/relationships/slideLayout" Target="../slideLayouts/slideLayout7.xml"/><Relationship Id="rId4" Type="http://schemas.openxmlformats.org/officeDocument/2006/relationships/hyperlink" Target="https://www.tutorialrepublic.com/html-reference/html-div-tag.php" TargetMode="External"/></Relationships>
</file>

<file path=ppt/slides/_rels/slide132.xml.rels><?xml version="1.0" encoding="UTF-8" standalone="yes"?>
<Relationships xmlns="http://schemas.openxmlformats.org/package/2006/relationships"><Relationship Id="rId2" Type="http://schemas.openxmlformats.org/officeDocument/2006/relationships/hyperlink" Target="https://www.tutorialrepublic.com/css-reference/css-position-property.php" TargetMode="Externa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hyperlink" Target="https://www.tutorialrepublic.com/css-reference/css-float-property.php" TargetMode="Externa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hyperlink" Target="https://www.tutorialrepublic.com/css-reference/css-content-property.php" TargetMode="External"/><Relationship Id="rId2" Type="http://schemas.openxmlformats.org/officeDocument/2006/relationships/hyperlink" Target="https://www.tutorialrepublic.com/css-tutorial/css-pseudo-elements.php" TargetMode="Externa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hyperlink" Target="https://www.tutorialrepublic.com/html-reference/html-a-tag.php"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hyperlink" Target="https://www.tutorialrepublic.com/html-reference/html-q-tag.php" TargetMode="Externa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hyperlink" Target="https://www.tutorialrepublic.com/css-reference/css-content-property.php" TargetMode="Externa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hyperlink" Target="https://www.tutorialrepublic.com/css-tutorial/css-selectors.php" TargetMode="External"/><Relationship Id="rId2" Type="http://schemas.openxmlformats.org/officeDocument/2006/relationships/hyperlink" Target="https://www.tutorialrepublic.com/css-tutorial/css-visual-formatting.php"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hyperlink" Target="https://www.tutorialrepublic.com/css-reference/css-font-size-property.php" TargetMode="External"/><Relationship Id="rId2" Type="http://schemas.openxmlformats.org/officeDocument/2006/relationships/hyperlink" Target="https://www.tutorialrepublic.com/css-reference/css-page-break-after-property.php" TargetMode="Externa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hyperlink" Target="https://www.tutorialrepublic.com/css-reference/css-line-height-property.php" TargetMode="Externa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hyperlink" Target="https://www.tutorialrepublic.com/html-reference/html-link-tag.php" TargetMode="Externa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hyperlink" Target="https://www.tutorialrepublic.com/css-reference/css-background-position-property.ph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hyperlink" Target="https://www.tutorialrepublic.com/css-tutorial/css-sprites.php" TargetMode="Externa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hyperlink" Target="https://www.tutorialrepublic.com/lib/images/mySprite.png" TargetMode="Externa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hyperlink" Target="https://www.tutorialrepublic.com/css-tutorial/css-color.php" TargetMode="Externa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republic.com/html-tutorial/html-lists.php" TargetMode="External"/><Relationship Id="rId2" Type="http://schemas.openxmlformats.org/officeDocument/2006/relationships/hyperlink" Target="https://www.tutorialrepublic.com/html-tutorial/html-links.php" TargetMode="External"/><Relationship Id="rId1" Type="http://schemas.openxmlformats.org/officeDocument/2006/relationships/slideLayout" Target="../slideLayouts/slideLayout7.xml"/><Relationship Id="rId5" Type="http://schemas.openxmlformats.org/officeDocument/2006/relationships/hyperlink" Target="https://www.tutorialrepublic.com/html-tutorial/html-headings.php" TargetMode="External"/><Relationship Id="rId4" Type="http://schemas.openxmlformats.org/officeDocument/2006/relationships/hyperlink" Target="https://www.tutorialrepublic.com/html-reference/html-em-tag.ph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republic.com/html-tutorial/html-headings.php" TargetMode="External"/><Relationship Id="rId2" Type="http://schemas.openxmlformats.org/officeDocument/2006/relationships/hyperlink" Target="https://www.tutorialrepublic.com/html-tutorial/html-paragraphs.php"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www.tutorialrepublic.com/definitions.php"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www.tutorialrepublic.com/css-reference/css-text-align-property.php"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hyperlink" Target="https://www.tutorialrepublic.com/css-reference/css-text-decoration-property.ph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republic.com/html-reference/html-link-tag.php" TargetMode="External"/><Relationship Id="rId2" Type="http://schemas.openxmlformats.org/officeDocument/2006/relationships/hyperlink" Target="https://www.tutorialrepublic.com/html-reference/html-style-tag.php"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hyperlink" Target="https://www.tutorialrepublic.com/css-reference/css-letter-spacing-property.php"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hyperlink" Target="https://www.tutorialrepublic.com/css-reference/css-line-height-property.php"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s://www.tutorialrepublic.com/css-reference/css-color-property.php" TargetMode="External"/><Relationship Id="rId7" Type="http://schemas.openxmlformats.org/officeDocument/2006/relationships/hyperlink" Target="https://www.tutorialrepublic.com/css-tutorial/css-selectors.php" TargetMode="External"/><Relationship Id="rId2" Type="http://schemas.openxmlformats.org/officeDocument/2006/relationships/hyperlink" Target="https://www.tutorialrepublic.com/html-tutorial/html-links.php" TargetMode="External"/><Relationship Id="rId1" Type="http://schemas.openxmlformats.org/officeDocument/2006/relationships/slideLayout" Target="../slideLayouts/slideLayout7.xml"/><Relationship Id="rId6" Type="http://schemas.openxmlformats.org/officeDocument/2006/relationships/hyperlink" Target="https://www.tutorialrepublic.com/css-reference/css-border-property.php" TargetMode="External"/><Relationship Id="rId5" Type="http://schemas.openxmlformats.org/officeDocument/2006/relationships/hyperlink" Target="https://www.tutorialrepublic.com/css-reference/css-background-property.php" TargetMode="External"/><Relationship Id="rId4" Type="http://schemas.openxmlformats.org/officeDocument/2006/relationships/hyperlink" Target="https://www.tutorialrepublic.com/css-reference/css-font-property.php"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hyperlink" Target="https://www.tutorialrepublic.com/html-tutorial/html-lists.php"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hyperlink" Target="https://www.tutorialrepublic.com/html-tutorial/html-tables.php"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s://www.tutorialrepublic.com/html-reference/html-table-tag.php" TargetMode="External"/><Relationship Id="rId2" Type="http://schemas.openxmlformats.org/officeDocument/2006/relationships/hyperlink" Target="https://www.tutorialrepublic.com/css-reference/css-border-property.php" TargetMode="External"/><Relationship Id="rId1" Type="http://schemas.openxmlformats.org/officeDocument/2006/relationships/slideLayout" Target="../slideLayouts/slideLayout7.xml"/><Relationship Id="rId5" Type="http://schemas.openxmlformats.org/officeDocument/2006/relationships/hyperlink" Target="https://www.tutorialrepublic.com/html-reference/html-td-tag.php" TargetMode="External"/><Relationship Id="rId4" Type="http://schemas.openxmlformats.org/officeDocument/2006/relationships/hyperlink" Target="https://www.tutorialrepublic.com/html-reference/html-th-tag.php"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republic.com/html-reference/html-style-tag.php" TargetMode="External"/><Relationship Id="rId2" Type="http://schemas.openxmlformats.org/officeDocument/2006/relationships/hyperlink" Target="https://www.tutorialrepublic.com/html-tutorial/html-head.php" TargetMode="Externa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hyperlink" Target="https://www.tutorialrepublic.com/css-tutorial/css-pseudo-classes.php"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republic.com/css-reference/css-width-property.php"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www.tutorialrepublic.com/css-tutorial/css-box-model.php"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hyperlink" Target="https://www.tutorialrepublic.com/css-reference/css-background-color-property.php"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s://www.tutorialrepublic.com/css-tutorial/css3-border.php"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hyperlink" Target="https://www.tutorialrepublic.com/css-reference/css-border-style-property.php" TargetMode="Externa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www.tutorialrepublic.com/css-reference/css-border-color-property.php" TargetMode="External"/><Relationship Id="rId2" Type="http://schemas.openxmlformats.org/officeDocument/2006/relationships/hyperlink" Target="https://www.tutorialrepublic.com/css-reference/css-border-width-property.php" TargetMode="External"/><Relationship Id="rId1" Type="http://schemas.openxmlformats.org/officeDocument/2006/relationships/slideLayout" Target="../slideLayouts/slideLayout7.xml"/><Relationship Id="rId4" Type="http://schemas.openxmlformats.org/officeDocument/2006/relationships/hyperlink" Target="https://www.tutorialrepublic.com/css-reference/css-color-property.php" TargetMode="External"/></Relationships>
</file>

<file path=ppt/slides/_rels/slide99.xml.rels><?xml version="1.0" encoding="UTF-8" standalone="yes"?>
<Relationships xmlns="http://schemas.openxmlformats.org/package/2006/relationships"><Relationship Id="rId2" Type="http://schemas.openxmlformats.org/officeDocument/2006/relationships/hyperlink" Target="https://www.tutorialrepublic.com/css-reference/css-border-property.ph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7772400" cy="1470025"/>
          </a:xfrm>
        </p:spPr>
        <p:txBody>
          <a:bodyPr/>
          <a:lstStyle/>
          <a:p>
            <a:r>
              <a:rPr lang="en-US" dirty="0" smtClean="0"/>
              <a:t>CSS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3568" y="2708920"/>
            <a:ext cx="8079298" cy="367240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764704"/>
            <a:ext cx="8208912" cy="3477875"/>
          </a:xfrm>
          <a:prstGeom prst="rect">
            <a:avLst/>
          </a:prstGeom>
        </p:spPr>
        <p:txBody>
          <a:bodyPr wrap="square">
            <a:spAutoFit/>
          </a:bodyPr>
          <a:lstStyle/>
          <a:p>
            <a:pPr algn="ctr" fontAlgn="base"/>
            <a:r>
              <a:rPr lang="en-US" sz="2000" b="1" dirty="0">
                <a:latin typeface="Century Gothic" pitchFamily="34" charset="0"/>
              </a:rPr>
              <a:t>External Style </a:t>
            </a:r>
            <a:r>
              <a:rPr lang="en-US" sz="2000" b="1" dirty="0" smtClean="0">
                <a:latin typeface="Century Gothic" pitchFamily="34" charset="0"/>
              </a:rPr>
              <a:t>Sheets</a:t>
            </a:r>
          </a:p>
          <a:p>
            <a:pPr fontAlgn="base"/>
            <a:endParaRPr lang="en-US" sz="2000" b="1" dirty="0">
              <a:latin typeface="Century Gothic" pitchFamily="34" charset="0"/>
            </a:endParaRPr>
          </a:p>
          <a:p>
            <a:pPr fontAlgn="base"/>
            <a:r>
              <a:rPr lang="en-US" sz="2000" dirty="0">
                <a:latin typeface="Century Gothic" pitchFamily="34" charset="0"/>
              </a:rPr>
              <a:t>An external style sheet is ideal when the style is applied to many pages of the website</a:t>
            </a:r>
            <a:r>
              <a:rPr lang="en-US" sz="2000" dirty="0" smtClean="0">
                <a:latin typeface="Century Gothic" pitchFamily="34" charset="0"/>
              </a:rPr>
              <a:t>.</a:t>
            </a:r>
          </a:p>
          <a:p>
            <a:pPr fontAlgn="base"/>
            <a:endParaRPr lang="en-US" sz="2000" dirty="0">
              <a:latin typeface="Century Gothic" pitchFamily="34" charset="0"/>
            </a:endParaRPr>
          </a:p>
          <a:p>
            <a:pPr fontAlgn="base"/>
            <a:r>
              <a:rPr lang="en-US" sz="2000" dirty="0">
                <a:latin typeface="Century Gothic" pitchFamily="34" charset="0"/>
              </a:rPr>
              <a:t>An external style sheet holds all the style rules in a separate document that you can link from any HTML file on your site. </a:t>
            </a:r>
            <a:endParaRPr lang="en-US" sz="2000" dirty="0" smtClean="0">
              <a:latin typeface="Century Gothic" pitchFamily="34" charset="0"/>
            </a:endParaRPr>
          </a:p>
          <a:p>
            <a:pPr fontAlgn="base"/>
            <a:endParaRPr lang="en-US" sz="2000" dirty="0" smtClean="0">
              <a:latin typeface="Century Gothic" pitchFamily="34" charset="0"/>
            </a:endParaRPr>
          </a:p>
          <a:p>
            <a:pPr fontAlgn="base"/>
            <a:r>
              <a:rPr lang="en-US" sz="2000" dirty="0" smtClean="0">
                <a:latin typeface="Century Gothic" pitchFamily="34" charset="0"/>
              </a:rPr>
              <a:t>External </a:t>
            </a:r>
            <a:r>
              <a:rPr lang="en-US" sz="2000" dirty="0">
                <a:latin typeface="Century Gothic" pitchFamily="34" charset="0"/>
              </a:rPr>
              <a:t>style sheets are the most flexible because with an external style sheet, you can change the look of an entire website by changing just one file.</a:t>
            </a:r>
          </a:p>
        </p:txBody>
      </p:sp>
      <p:sp>
        <p:nvSpPr>
          <p:cNvPr id="3" name="Rectangle 2"/>
          <p:cNvSpPr/>
          <p:nvPr/>
        </p:nvSpPr>
        <p:spPr>
          <a:xfrm>
            <a:off x="539552" y="4293096"/>
            <a:ext cx="7920880" cy="1631216"/>
          </a:xfrm>
          <a:prstGeom prst="rect">
            <a:avLst/>
          </a:prstGeom>
        </p:spPr>
        <p:txBody>
          <a:bodyPr wrap="square">
            <a:spAutoFit/>
          </a:bodyPr>
          <a:lstStyle/>
          <a:p>
            <a:pPr algn="ctr" fontAlgn="base"/>
            <a:r>
              <a:rPr lang="en-US" sz="2000" b="1" dirty="0">
                <a:latin typeface="Century Gothic" pitchFamily="34" charset="0"/>
              </a:rPr>
              <a:t>Linking External Style </a:t>
            </a:r>
            <a:r>
              <a:rPr lang="en-US" sz="2000" b="1" dirty="0" smtClean="0">
                <a:latin typeface="Century Gothic" pitchFamily="34" charset="0"/>
              </a:rPr>
              <a:t>Sheets</a:t>
            </a:r>
          </a:p>
          <a:p>
            <a:pPr fontAlgn="base"/>
            <a:endParaRPr lang="en-US" sz="2000" b="1" dirty="0">
              <a:latin typeface="Century Gothic" pitchFamily="34" charset="0"/>
            </a:endParaRPr>
          </a:p>
          <a:p>
            <a:pPr fontAlgn="base"/>
            <a:r>
              <a:rPr lang="en-US" sz="2000" dirty="0">
                <a:latin typeface="Century Gothic" pitchFamily="34" charset="0"/>
              </a:rPr>
              <a:t>Before linking, we need to create a style sheet first. Let's open your favorite code editor and create a new file. Now type the following CSS code inside this file and save it as "style.css".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2696"/>
            <a:ext cx="8208912" cy="1938992"/>
          </a:xfrm>
          <a:prstGeom prst="rect">
            <a:avLst/>
          </a:prstGeom>
        </p:spPr>
        <p:txBody>
          <a:bodyPr wrap="square">
            <a:spAutoFit/>
          </a:bodyPr>
          <a:lstStyle/>
          <a:p>
            <a:pPr algn="ctr" fontAlgn="base"/>
            <a:r>
              <a:rPr lang="en-US" sz="2000" b="1" dirty="0" smtClean="0">
                <a:latin typeface="Century Gothic" pitchFamily="34" charset="0"/>
              </a:rPr>
              <a:t>CSS Margin Properties</a:t>
            </a:r>
          </a:p>
          <a:p>
            <a:pPr fontAlgn="base"/>
            <a:endParaRPr lang="en-US" sz="2000" b="1" dirty="0" smtClean="0">
              <a:latin typeface="Century Gothic" pitchFamily="34" charset="0"/>
            </a:endParaRPr>
          </a:p>
          <a:p>
            <a:pPr fontAlgn="base"/>
            <a:endParaRPr lang="en-US" sz="2000" b="1" dirty="0" smtClean="0">
              <a:latin typeface="Century Gothic" pitchFamily="34" charset="0"/>
            </a:endParaRPr>
          </a:p>
          <a:p>
            <a:pPr fontAlgn="base"/>
            <a:r>
              <a:rPr lang="en-US" sz="2000" dirty="0" smtClean="0">
                <a:latin typeface="Century Gothic" pitchFamily="34" charset="0"/>
              </a:rPr>
              <a:t>The CSS margin properties allow you to set the spacing around the border of an element's box (or the edge of the element's box, if it has no defined border).</a:t>
            </a:r>
            <a:endParaRPr lang="en-US" sz="2000" dirty="0">
              <a:latin typeface="Century Gothic" pitchFamily="34" charset="0"/>
            </a:endParaRPr>
          </a:p>
        </p:txBody>
      </p:sp>
      <p:sp>
        <p:nvSpPr>
          <p:cNvPr id="114689" name="Rectangle 1"/>
          <p:cNvSpPr>
            <a:spLocks noChangeArrowheads="1"/>
          </p:cNvSpPr>
          <p:nvPr/>
        </p:nvSpPr>
        <p:spPr bwMode="auto">
          <a:xfrm>
            <a:off x="539552" y="2656220"/>
            <a:ext cx="8064896" cy="2117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Margins for Individual Sides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specify the margins for the individual sides of an element such as top, right, bottom, and left sides using the CSS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margin-top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margin-right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margin-bottom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margin-left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properties, respectively.</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836712"/>
            <a:ext cx="7416824" cy="4247317"/>
          </a:xfrm>
          <a:prstGeom prst="rect">
            <a:avLst/>
          </a:prstGeom>
        </p:spPr>
        <p:txBody>
          <a:bodyPr wrap="square">
            <a:spAutoFit/>
          </a:bodyPr>
          <a:lstStyle/>
          <a:p>
            <a:r>
              <a:rPr lang="en-US" dirty="0" smtClean="0"/>
              <a:t>h1 { </a:t>
            </a:r>
          </a:p>
          <a:p>
            <a:endParaRPr lang="en-US" dirty="0" smtClean="0"/>
          </a:p>
          <a:p>
            <a:r>
              <a:rPr lang="en-US" dirty="0" smtClean="0"/>
              <a:t>margin-top: 50px;</a:t>
            </a:r>
          </a:p>
          <a:p>
            <a:endParaRPr lang="en-US" dirty="0" smtClean="0"/>
          </a:p>
          <a:p>
            <a:r>
              <a:rPr lang="en-US" dirty="0" smtClean="0"/>
              <a:t> margin-bottom: 100px;</a:t>
            </a:r>
          </a:p>
          <a:p>
            <a:endParaRPr lang="en-US" dirty="0" smtClean="0"/>
          </a:p>
          <a:p>
            <a:r>
              <a:rPr lang="en-US" dirty="0" smtClean="0"/>
              <a:t> }</a:t>
            </a:r>
          </a:p>
          <a:p>
            <a:endParaRPr lang="en-US" dirty="0" smtClean="0"/>
          </a:p>
          <a:p>
            <a:r>
              <a:rPr lang="en-US" dirty="0" smtClean="0"/>
              <a:t> p {</a:t>
            </a:r>
          </a:p>
          <a:p>
            <a:endParaRPr lang="en-US" dirty="0" smtClean="0"/>
          </a:p>
          <a:p>
            <a:r>
              <a:rPr lang="en-US" dirty="0" smtClean="0"/>
              <a:t> margin-left: 75px;</a:t>
            </a:r>
          </a:p>
          <a:p>
            <a:endParaRPr lang="en-US" dirty="0" smtClean="0"/>
          </a:p>
          <a:p>
            <a:r>
              <a:rPr lang="en-US" dirty="0" smtClean="0"/>
              <a:t> margin-right: 75px;</a:t>
            </a:r>
          </a:p>
          <a:p>
            <a:endParaRPr lang="en-US" dirty="0" smtClean="0"/>
          </a:p>
          <a:p>
            <a:r>
              <a:rPr lang="en-US" dirty="0" smtClean="0"/>
              <a:t> }</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ChangeArrowheads="1"/>
          </p:cNvSpPr>
          <p:nvPr/>
        </p:nvSpPr>
        <p:spPr bwMode="auto">
          <a:xfrm>
            <a:off x="611560" y="620688"/>
            <a:ext cx="7812360"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Margin Shorthand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margin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a shorthand property to avoid setting margin of each side separately, i.e.,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margin-top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margin-right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margin-bottom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margin-left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755576" y="2852936"/>
            <a:ext cx="7416824" cy="1200329"/>
          </a:xfrm>
          <a:prstGeom prst="rect">
            <a:avLst/>
          </a:prstGeom>
        </p:spPr>
        <p:txBody>
          <a:bodyPr wrap="square">
            <a:spAutoFit/>
          </a:bodyPr>
          <a:lstStyle/>
          <a:p>
            <a:r>
              <a:rPr lang="en-US" dirty="0" smtClean="0"/>
              <a:t>h1 { margin: 50px; /* apply to all four sides */ } p { margin: 25px 75px; /* vertical | horizontal */ } div { margin: 25px 50px 75px; /* top | horizontal | bottom */ } hr { margin: 25px 50px 75px 100px; /* top | right | bottom | left */ }</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
          <p:cNvSpPr>
            <a:spLocks noChangeArrowheads="1"/>
          </p:cNvSpPr>
          <p:nvPr/>
        </p:nvSpPr>
        <p:spPr bwMode="auto">
          <a:xfrm>
            <a:off x="539552" y="538808"/>
            <a:ext cx="7740352"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Horizontal Centering with Auto Margins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auto</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value for the margin property tells the web browser to automatically calculate the margin. This is commonly used to center an element horizontally within a larger container.</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403648" y="2924944"/>
            <a:ext cx="4572000" cy="2585323"/>
          </a:xfrm>
          <a:prstGeom prst="rect">
            <a:avLst/>
          </a:prstGeom>
        </p:spPr>
        <p:txBody>
          <a:bodyPr>
            <a:spAutoFit/>
          </a:bodyPr>
          <a:lstStyle/>
          <a:p>
            <a:r>
              <a:rPr lang="en-US" dirty="0" smtClean="0"/>
              <a:t>div {</a:t>
            </a:r>
          </a:p>
          <a:p>
            <a:endParaRPr lang="en-US" dirty="0" smtClean="0"/>
          </a:p>
          <a:p>
            <a:r>
              <a:rPr lang="en-US" dirty="0" smtClean="0"/>
              <a:t> width: 300px;</a:t>
            </a:r>
          </a:p>
          <a:p>
            <a:endParaRPr lang="en-US" dirty="0" smtClean="0"/>
          </a:p>
          <a:p>
            <a:r>
              <a:rPr lang="en-US" dirty="0" smtClean="0"/>
              <a:t> background: gray; </a:t>
            </a:r>
          </a:p>
          <a:p>
            <a:endParaRPr lang="en-US" dirty="0" smtClean="0"/>
          </a:p>
          <a:p>
            <a:r>
              <a:rPr lang="en-US" dirty="0" smtClean="0"/>
              <a:t>margin: 0 auto; </a:t>
            </a:r>
          </a:p>
          <a:p>
            <a:endParaRPr lang="en-US" dirty="0" smtClean="0"/>
          </a:p>
          <a:p>
            <a:r>
              <a:rPr lang="en-US" dirty="0" smtClean="0"/>
              <a:t>}</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7992888" cy="400110"/>
          </a:xfrm>
          <a:prstGeom prst="rect">
            <a:avLst/>
          </a:prstGeom>
        </p:spPr>
        <p:txBody>
          <a:bodyPr wrap="square">
            <a:spAutoFit/>
          </a:bodyPr>
          <a:lstStyle/>
          <a:p>
            <a:pPr algn="ctr" fontAlgn="base"/>
            <a:r>
              <a:rPr lang="en-US" sz="2000" b="1" dirty="0" smtClean="0">
                <a:latin typeface="Century Gothic" pitchFamily="34" charset="0"/>
              </a:rPr>
              <a:t>CSS Outline</a:t>
            </a:r>
            <a:endParaRPr lang="en-US" sz="2000" b="1" dirty="0">
              <a:latin typeface="Century Gothic" pitchFamily="34" charset="0"/>
            </a:endParaRPr>
          </a:p>
        </p:txBody>
      </p:sp>
      <p:sp>
        <p:nvSpPr>
          <p:cNvPr id="3" name="Rectangle 2"/>
          <p:cNvSpPr/>
          <p:nvPr/>
        </p:nvSpPr>
        <p:spPr>
          <a:xfrm>
            <a:off x="683568" y="1582341"/>
            <a:ext cx="8064896" cy="3785652"/>
          </a:xfrm>
          <a:prstGeom prst="rect">
            <a:avLst/>
          </a:prstGeom>
        </p:spPr>
        <p:txBody>
          <a:bodyPr wrap="square">
            <a:spAutoFit/>
          </a:bodyPr>
          <a:lstStyle/>
          <a:p>
            <a:pPr fontAlgn="base"/>
            <a:r>
              <a:rPr lang="en-US" sz="2000" b="1" dirty="0" smtClean="0">
                <a:latin typeface="Century Gothic" pitchFamily="34" charset="0"/>
              </a:rPr>
              <a:t>CSS Outline Properties</a:t>
            </a:r>
          </a:p>
          <a:p>
            <a:pPr fontAlgn="base"/>
            <a:endParaRPr lang="en-US" sz="2000" b="1" dirty="0" smtClean="0">
              <a:latin typeface="Century Gothic" pitchFamily="34" charset="0"/>
            </a:endParaRPr>
          </a:p>
          <a:p>
            <a:pPr fontAlgn="base"/>
            <a:r>
              <a:rPr lang="en-US" sz="2000" dirty="0" smtClean="0">
                <a:latin typeface="Century Gothic" pitchFamily="34" charset="0"/>
              </a:rPr>
              <a:t>The CSS outline properties allow you to define an outline area around an element's box.</a:t>
            </a:r>
          </a:p>
          <a:p>
            <a:pPr fontAlgn="base"/>
            <a:endParaRPr lang="en-US" sz="2000" dirty="0" smtClean="0">
              <a:latin typeface="Century Gothic" pitchFamily="34" charset="0"/>
            </a:endParaRPr>
          </a:p>
          <a:p>
            <a:pPr fontAlgn="base"/>
            <a:r>
              <a:rPr lang="en-US" sz="2000" dirty="0" smtClean="0">
                <a:latin typeface="Century Gothic" pitchFamily="34" charset="0"/>
              </a:rPr>
              <a:t>An outline is a line that is drawn just outside the border edge of the elements. Outlines are generally used to indicate focus or active states of the elements such as buttons, links, form fields, etc.</a:t>
            </a:r>
          </a:p>
          <a:p>
            <a:pPr fontAlgn="base"/>
            <a:endParaRPr lang="en-US" sz="2000" dirty="0" smtClean="0">
              <a:latin typeface="Century Gothic" pitchFamily="34" charset="0"/>
            </a:endParaRPr>
          </a:p>
          <a:p>
            <a:pPr fontAlgn="base"/>
            <a:r>
              <a:rPr lang="en-US" sz="2000" dirty="0" smtClean="0">
                <a:latin typeface="Century Gothic" pitchFamily="34" charset="0"/>
              </a:rPr>
              <a:t>The following section describes how to set the style, color, and width of the outline.</a:t>
            </a:r>
            <a:endParaRPr lang="en-US" sz="2000" dirty="0">
              <a:latin typeface="Century Gothic"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611560" y="764704"/>
            <a:ext cx="7848872" cy="33485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Understanding the Different Outline Styles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outline-style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sets the style of an element's outline such as: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solid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dotted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outline-style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can have one of the following values: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none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solid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dashed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dotted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double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inset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outset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groove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ridge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Now, let's take a look at the following illustration, it gives you a sense of the differences between the outline style types.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2" cstate="print"/>
          <a:srcRect/>
          <a:stretch>
            <a:fillRect/>
          </a:stretch>
        </p:blipFill>
        <p:spPr bwMode="auto">
          <a:xfrm>
            <a:off x="899592" y="404664"/>
            <a:ext cx="7239000" cy="3581400"/>
          </a:xfrm>
          <a:prstGeom prst="rect">
            <a:avLst/>
          </a:prstGeom>
          <a:noFill/>
          <a:ln w="9525">
            <a:noFill/>
            <a:miter lim="800000"/>
            <a:headEnd/>
            <a:tailEnd/>
          </a:ln>
        </p:spPr>
      </p:pic>
      <p:sp>
        <p:nvSpPr>
          <p:cNvPr id="3" name="Rectangle 2"/>
          <p:cNvSpPr/>
          <p:nvPr/>
        </p:nvSpPr>
        <p:spPr>
          <a:xfrm>
            <a:off x="1475656" y="4581128"/>
            <a:ext cx="6552728" cy="923330"/>
          </a:xfrm>
          <a:prstGeom prst="rect">
            <a:avLst/>
          </a:prstGeom>
        </p:spPr>
        <p:txBody>
          <a:bodyPr wrap="square">
            <a:spAutoFit/>
          </a:bodyPr>
          <a:lstStyle/>
          <a:p>
            <a:r>
              <a:rPr lang="en-US" dirty="0" smtClean="0"/>
              <a:t>h1 { outline-style: dotted; } </a:t>
            </a:r>
          </a:p>
          <a:p>
            <a:endParaRPr lang="en-US" dirty="0" smtClean="0"/>
          </a:p>
          <a:p>
            <a:r>
              <a:rPr lang="en-US" dirty="0" smtClean="0"/>
              <a:t>p { outline-style: ridge; }</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
          <p:cNvSpPr>
            <a:spLocks noChangeArrowheads="1"/>
          </p:cNvSpPr>
          <p:nvPr/>
        </p:nvSpPr>
        <p:spPr bwMode="auto">
          <a:xfrm>
            <a:off x="611560" y="692696"/>
            <a:ext cx="7776864" cy="150192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the Outline Width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outline-width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specifies the width of the outline to be added on an element.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755576" y="2564904"/>
            <a:ext cx="4572000" cy="2246769"/>
          </a:xfrm>
          <a:prstGeom prst="rect">
            <a:avLst/>
          </a:prstGeom>
        </p:spPr>
        <p:txBody>
          <a:bodyPr>
            <a:spAutoFit/>
          </a:bodyPr>
          <a:lstStyle/>
          <a:p>
            <a:r>
              <a:rPr lang="en-US" sz="2000" dirty="0" smtClean="0">
                <a:latin typeface="Century Gothic" pitchFamily="34" charset="0"/>
              </a:rPr>
              <a:t>p {</a:t>
            </a:r>
          </a:p>
          <a:p>
            <a:endParaRPr lang="en-US" sz="2000" dirty="0" smtClean="0">
              <a:latin typeface="Century Gothic" pitchFamily="34" charset="0"/>
            </a:endParaRPr>
          </a:p>
          <a:p>
            <a:r>
              <a:rPr lang="en-US" sz="2000" dirty="0" smtClean="0">
                <a:latin typeface="Century Gothic" pitchFamily="34" charset="0"/>
              </a:rPr>
              <a:t> outline-style: dashed; </a:t>
            </a:r>
          </a:p>
          <a:p>
            <a:endParaRPr lang="en-US" sz="2000" dirty="0" smtClean="0">
              <a:latin typeface="Century Gothic" pitchFamily="34" charset="0"/>
            </a:endParaRPr>
          </a:p>
          <a:p>
            <a:r>
              <a:rPr lang="en-US" sz="2000" dirty="0" smtClean="0">
                <a:latin typeface="Century Gothic" pitchFamily="34" charset="0"/>
              </a:rPr>
              <a:t>outline-width: 10px;</a:t>
            </a:r>
          </a:p>
          <a:p>
            <a:endParaRPr lang="en-US" sz="2000" dirty="0" smtClean="0">
              <a:latin typeface="Century Gothic" pitchFamily="34" charset="0"/>
            </a:endParaRPr>
          </a:p>
          <a:p>
            <a:r>
              <a:rPr lang="en-US" sz="2000" dirty="0" smtClean="0">
                <a:latin typeface="Century Gothic" pitchFamily="34" charset="0"/>
              </a:rPr>
              <a:t> }</a:t>
            </a:r>
            <a:endParaRPr lang="en-US" sz="2000" dirty="0">
              <a:latin typeface="Century Gothic"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683568" y="908720"/>
            <a:ext cx="7812360"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Specifying the Outline Color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outline-color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sets the color of the outline.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This property accepts the same values as those used for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043608" y="3356992"/>
            <a:ext cx="4572000" cy="2246769"/>
          </a:xfrm>
          <a:prstGeom prst="rect">
            <a:avLst/>
          </a:prstGeom>
        </p:spPr>
        <p:txBody>
          <a:bodyPr>
            <a:spAutoFit/>
          </a:bodyPr>
          <a:lstStyle/>
          <a:p>
            <a:r>
              <a:rPr lang="en-US" sz="2000" dirty="0" smtClean="0">
                <a:latin typeface="Century Gothic" pitchFamily="34" charset="0"/>
              </a:rPr>
              <a:t>p { </a:t>
            </a:r>
          </a:p>
          <a:p>
            <a:endParaRPr lang="en-US" sz="2000" dirty="0" smtClean="0">
              <a:latin typeface="Century Gothic" pitchFamily="34" charset="0"/>
            </a:endParaRPr>
          </a:p>
          <a:p>
            <a:r>
              <a:rPr lang="en-US" sz="2000" dirty="0" smtClean="0">
                <a:latin typeface="Century Gothic" pitchFamily="34" charset="0"/>
              </a:rPr>
              <a:t>outline-style: solid; </a:t>
            </a:r>
          </a:p>
          <a:p>
            <a:endParaRPr lang="en-US" sz="2000" dirty="0" smtClean="0">
              <a:latin typeface="Century Gothic" pitchFamily="34" charset="0"/>
            </a:endParaRPr>
          </a:p>
          <a:p>
            <a:r>
              <a:rPr lang="en-US" sz="2000" dirty="0" smtClean="0">
                <a:latin typeface="Century Gothic" pitchFamily="34" charset="0"/>
              </a:rPr>
              <a:t>outline-color: #0000ff;</a:t>
            </a:r>
          </a:p>
          <a:p>
            <a:endParaRPr lang="en-US" sz="2000" dirty="0" smtClean="0">
              <a:latin typeface="Century Gothic" pitchFamily="34" charset="0"/>
            </a:endParaRPr>
          </a:p>
          <a:p>
            <a:r>
              <a:rPr lang="en-US" sz="2000" dirty="0" smtClean="0">
                <a:latin typeface="Century Gothic" pitchFamily="34" charset="0"/>
              </a:rPr>
              <a:t> }</a:t>
            </a:r>
            <a:endParaRPr lang="en-US" sz="2000" dirty="0">
              <a:latin typeface="Century Gothic"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7920880" cy="400110"/>
          </a:xfrm>
          <a:prstGeom prst="rect">
            <a:avLst/>
          </a:prstGeom>
        </p:spPr>
        <p:txBody>
          <a:bodyPr wrap="square">
            <a:spAutoFit/>
          </a:bodyPr>
          <a:lstStyle/>
          <a:p>
            <a:pPr algn="ctr" fontAlgn="base"/>
            <a:r>
              <a:rPr lang="en-US" sz="2000" b="1" dirty="0" smtClean="0">
                <a:latin typeface="Century Gothic" pitchFamily="34" charset="0"/>
              </a:rPr>
              <a:t>CSS Cursors</a:t>
            </a:r>
            <a:endParaRPr lang="en-US" sz="2000" b="1" dirty="0">
              <a:latin typeface="Century Gothic" pitchFamily="34" charset="0"/>
            </a:endParaRPr>
          </a:p>
        </p:txBody>
      </p:sp>
      <p:sp>
        <p:nvSpPr>
          <p:cNvPr id="3" name="Rectangle 2"/>
          <p:cNvSpPr/>
          <p:nvPr/>
        </p:nvSpPr>
        <p:spPr>
          <a:xfrm>
            <a:off x="683568" y="1268760"/>
            <a:ext cx="7848872" cy="2246769"/>
          </a:xfrm>
          <a:prstGeom prst="rect">
            <a:avLst/>
          </a:prstGeom>
        </p:spPr>
        <p:txBody>
          <a:bodyPr wrap="square">
            <a:spAutoFit/>
          </a:bodyPr>
          <a:lstStyle/>
          <a:p>
            <a:pPr fontAlgn="base"/>
            <a:r>
              <a:rPr lang="en-US" sz="2000" b="1" dirty="0" smtClean="0">
                <a:latin typeface="Century Gothic" pitchFamily="34" charset="0"/>
              </a:rPr>
              <a:t>Changing the Look of Cursor</a:t>
            </a:r>
          </a:p>
          <a:p>
            <a:pPr fontAlgn="base"/>
            <a:endParaRPr lang="en-US" sz="2000" b="1" dirty="0" smtClean="0">
              <a:latin typeface="Century Gothic" pitchFamily="34" charset="0"/>
            </a:endParaRPr>
          </a:p>
          <a:p>
            <a:pPr fontAlgn="base"/>
            <a:r>
              <a:rPr lang="en-US" sz="2000" dirty="0" smtClean="0">
                <a:latin typeface="Century Gothic" pitchFamily="34" charset="0"/>
              </a:rPr>
              <a:t>The browsers typically display the mouse pointer over any blank part of a web page, the gloved hand over any linked or clickable item and the edit cursor over any text or text field. With CSS you can redefine those properties to display a variety of different cursors.</a:t>
            </a:r>
            <a:endParaRPr lang="en-US" sz="2000" dirty="0">
              <a:latin typeface="Century Gothic" pitchFamily="34" charset="0"/>
            </a:endParaRPr>
          </a:p>
        </p:txBody>
      </p:sp>
      <p:sp>
        <p:nvSpPr>
          <p:cNvPr id="4" name="Rectangle 3"/>
          <p:cNvSpPr/>
          <p:nvPr/>
        </p:nvSpPr>
        <p:spPr>
          <a:xfrm>
            <a:off x="1403648" y="3573016"/>
            <a:ext cx="4572000" cy="2585323"/>
          </a:xfrm>
          <a:prstGeom prst="rect">
            <a:avLst/>
          </a:prstGeom>
        </p:spPr>
        <p:txBody>
          <a:bodyPr>
            <a:spAutoFit/>
          </a:bodyPr>
          <a:lstStyle/>
          <a:p>
            <a:r>
              <a:rPr lang="pt-BR" dirty="0" smtClean="0"/>
              <a:t>h1 { </a:t>
            </a:r>
          </a:p>
          <a:p>
            <a:endParaRPr lang="pt-BR" dirty="0" smtClean="0"/>
          </a:p>
          <a:p>
            <a:r>
              <a:rPr lang="pt-BR" dirty="0" smtClean="0"/>
              <a:t>cursor: move; </a:t>
            </a:r>
          </a:p>
          <a:p>
            <a:r>
              <a:rPr lang="pt-BR" dirty="0" smtClean="0"/>
              <a:t>}</a:t>
            </a:r>
          </a:p>
          <a:p>
            <a:endParaRPr lang="pt-BR" dirty="0" smtClean="0"/>
          </a:p>
          <a:p>
            <a:r>
              <a:rPr lang="pt-BR" dirty="0" smtClean="0"/>
              <a:t> p { </a:t>
            </a:r>
          </a:p>
          <a:p>
            <a:endParaRPr lang="pt-BR" dirty="0" smtClean="0"/>
          </a:p>
          <a:p>
            <a:r>
              <a:rPr lang="pt-BR" dirty="0" smtClean="0"/>
              <a:t>cursor: text; </a:t>
            </a:r>
          </a:p>
          <a:p>
            <a:r>
              <a:rPr lang="pt-BR"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836712"/>
            <a:ext cx="6768752" cy="3170099"/>
          </a:xfrm>
          <a:prstGeom prst="rect">
            <a:avLst/>
          </a:prstGeom>
        </p:spPr>
        <p:txBody>
          <a:bodyPr wrap="square">
            <a:spAutoFit/>
          </a:bodyPr>
          <a:lstStyle/>
          <a:p>
            <a:r>
              <a:rPr lang="en-US" sz="2000" b="1" dirty="0" smtClean="0">
                <a:latin typeface="Century Gothic" pitchFamily="34" charset="0"/>
              </a:rPr>
              <a:t>Style.css</a:t>
            </a:r>
          </a:p>
          <a:p>
            <a:endParaRPr lang="en-US" sz="2000" dirty="0">
              <a:latin typeface="Century Gothic" pitchFamily="34" charset="0"/>
            </a:endParaRPr>
          </a:p>
          <a:p>
            <a:r>
              <a:rPr lang="en-US" sz="2000" dirty="0" smtClean="0">
                <a:latin typeface="Century Gothic" pitchFamily="34" charset="0"/>
              </a:rPr>
              <a:t>body </a:t>
            </a:r>
            <a:r>
              <a:rPr lang="en-US" sz="2000" dirty="0">
                <a:latin typeface="Century Gothic" pitchFamily="34" charset="0"/>
              </a:rPr>
              <a:t>{</a:t>
            </a:r>
          </a:p>
          <a:p>
            <a:r>
              <a:rPr lang="en-US" sz="2000" dirty="0">
                <a:latin typeface="Century Gothic" pitchFamily="34" charset="0"/>
              </a:rPr>
              <a:t>    background: </a:t>
            </a:r>
            <a:r>
              <a:rPr lang="en-US" sz="2000" dirty="0" err="1">
                <a:latin typeface="Century Gothic" pitchFamily="34" charset="0"/>
              </a:rPr>
              <a:t>lightyellow</a:t>
            </a:r>
            <a:r>
              <a:rPr lang="en-US" sz="2000" dirty="0">
                <a:latin typeface="Century Gothic" pitchFamily="34" charset="0"/>
              </a:rPr>
              <a:t>;</a:t>
            </a:r>
          </a:p>
          <a:p>
            <a:r>
              <a:rPr lang="en-US" sz="2000" dirty="0">
                <a:latin typeface="Century Gothic" pitchFamily="34" charset="0"/>
              </a:rPr>
              <a:t>    font: 18px Arial, sans-serif;</a:t>
            </a:r>
          </a:p>
          <a:p>
            <a:r>
              <a:rPr lang="en-US" sz="2000" dirty="0" smtClean="0">
                <a:latin typeface="Century Gothic" pitchFamily="34" charset="0"/>
              </a:rPr>
              <a:t>}</a:t>
            </a:r>
          </a:p>
          <a:p>
            <a:endParaRPr lang="en-US" sz="2000" dirty="0">
              <a:latin typeface="Century Gothic" pitchFamily="34" charset="0"/>
            </a:endParaRPr>
          </a:p>
          <a:p>
            <a:r>
              <a:rPr lang="en-US" sz="2000" dirty="0">
                <a:latin typeface="Century Gothic" pitchFamily="34" charset="0"/>
              </a:rPr>
              <a:t>h1 {</a:t>
            </a:r>
          </a:p>
          <a:p>
            <a:r>
              <a:rPr lang="en-US" sz="2000" dirty="0">
                <a:latin typeface="Century Gothic" pitchFamily="34" charset="0"/>
              </a:rPr>
              <a:t>    color: orange;</a:t>
            </a:r>
          </a:p>
          <a:p>
            <a:r>
              <a:rPr lang="en-US" sz="2000" dirty="0">
                <a:latin typeface="Century Gothic" pitchFamily="34" charset="0"/>
              </a:rPr>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cstate="print"/>
          <a:srcRect/>
          <a:stretch>
            <a:fillRect/>
          </a:stretch>
        </p:blipFill>
        <p:spPr bwMode="auto">
          <a:xfrm>
            <a:off x="827584" y="980728"/>
            <a:ext cx="7346577" cy="4763392"/>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305342"/>
            <a:ext cx="7920880" cy="3785652"/>
          </a:xfrm>
          <a:prstGeom prst="rect">
            <a:avLst/>
          </a:prstGeom>
        </p:spPr>
        <p:txBody>
          <a:bodyPr wrap="square">
            <a:spAutoFit/>
          </a:bodyPr>
          <a:lstStyle/>
          <a:p>
            <a:pPr algn="ctr" fontAlgn="base"/>
            <a:r>
              <a:rPr lang="en-US" sz="2000" b="1" dirty="0" smtClean="0">
                <a:latin typeface="Century Gothic" pitchFamily="34" charset="0"/>
              </a:rPr>
              <a:t>Creating a Customized Cursor</a:t>
            </a:r>
          </a:p>
          <a:p>
            <a:pPr fontAlgn="base"/>
            <a:endParaRPr lang="en-US" sz="2000" b="1" dirty="0" smtClean="0">
              <a:latin typeface="Century Gothic" pitchFamily="34" charset="0"/>
            </a:endParaRPr>
          </a:p>
          <a:p>
            <a:pPr fontAlgn="base"/>
            <a:r>
              <a:rPr lang="en-US" sz="2000" dirty="0" smtClean="0">
                <a:latin typeface="Century Gothic" pitchFamily="34" charset="0"/>
              </a:rPr>
              <a:t>It is also possible to have completely customized cursors.</a:t>
            </a:r>
          </a:p>
          <a:p>
            <a:pPr fontAlgn="base"/>
            <a:r>
              <a:rPr lang="en-US" sz="2000" dirty="0" smtClean="0">
                <a:latin typeface="Century Gothic" pitchFamily="34" charset="0"/>
              </a:rPr>
              <a:t>The cursor property handles a comma-separated list of user-defined cursors values followed by the </a:t>
            </a:r>
            <a:r>
              <a:rPr lang="en-US" sz="2000" i="1" dirty="0" smtClean="0">
                <a:latin typeface="Century Gothic" pitchFamily="34" charset="0"/>
              </a:rPr>
              <a:t>generic cursor</a:t>
            </a:r>
            <a:r>
              <a:rPr lang="en-US" sz="2000" dirty="0" smtClean="0">
                <a:latin typeface="Century Gothic" pitchFamily="34" charset="0"/>
              </a:rPr>
              <a:t>. If the first cursor is specified incorrectly or can't be found, the next cursor in the comma-separated list will be used, and so on until a usable cursor is found.</a:t>
            </a:r>
          </a:p>
          <a:p>
            <a:pPr fontAlgn="base"/>
            <a:endParaRPr lang="en-US" sz="2000" dirty="0" smtClean="0">
              <a:latin typeface="Century Gothic" pitchFamily="34" charset="0"/>
            </a:endParaRPr>
          </a:p>
          <a:p>
            <a:pPr fontAlgn="base"/>
            <a:r>
              <a:rPr lang="en-US" sz="2000" dirty="0" smtClean="0">
                <a:latin typeface="Century Gothic" pitchFamily="34" charset="0"/>
              </a:rPr>
              <a:t>If none of the user-defined cursors is valid or supported by the browser, the generic cursor at the end of the list will be used instead.</a:t>
            </a:r>
            <a:endParaRPr lang="en-US" sz="2000" dirty="0">
              <a:latin typeface="Century Gothic"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764704"/>
            <a:ext cx="7992888" cy="4801314"/>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CSS custom cursor&lt;/title&gt;</a:t>
            </a:r>
          </a:p>
          <a:p>
            <a:r>
              <a:rPr lang="en-US" dirty="0" smtClean="0"/>
              <a:t>&lt;style&gt;       </a:t>
            </a:r>
          </a:p>
          <a:p>
            <a:r>
              <a:rPr lang="en-US" dirty="0" smtClean="0"/>
              <a:t>    a {</a:t>
            </a:r>
          </a:p>
          <a:p>
            <a:r>
              <a:rPr lang="en-US" dirty="0" smtClean="0"/>
              <a:t>        cursor: </a:t>
            </a:r>
            <a:r>
              <a:rPr lang="en-US" dirty="0" err="1" smtClean="0"/>
              <a:t>url</a:t>
            </a:r>
            <a:r>
              <a:rPr lang="en-US" dirty="0" smtClean="0"/>
              <a:t>("/examples/images/custom.gif"), </a:t>
            </a:r>
            <a:r>
              <a:rPr lang="en-US" dirty="0" err="1" smtClean="0"/>
              <a:t>url</a:t>
            </a:r>
            <a:r>
              <a:rPr lang="en-US" dirty="0" smtClean="0"/>
              <a:t>("/examples/images/custom.cur"), default;</a:t>
            </a:r>
          </a:p>
          <a:p>
            <a:r>
              <a:rPr lang="en-US" dirty="0" smtClean="0"/>
              <a:t>    }</a:t>
            </a:r>
          </a:p>
          <a:p>
            <a:r>
              <a:rPr lang="en-US" dirty="0" smtClean="0"/>
              <a:t>&lt;/style&gt;</a:t>
            </a:r>
          </a:p>
          <a:p>
            <a:r>
              <a:rPr lang="en-US" dirty="0" smtClean="0"/>
              <a:t>&lt;/head&gt;</a:t>
            </a:r>
          </a:p>
          <a:p>
            <a:r>
              <a:rPr lang="en-US" dirty="0" smtClean="0"/>
              <a:t>&lt;body&gt;</a:t>
            </a:r>
          </a:p>
          <a:p>
            <a:r>
              <a:rPr lang="en-US" dirty="0" smtClean="0"/>
              <a:t>	&lt;p&gt;Place your mouse pointer &lt;a </a:t>
            </a:r>
            <a:r>
              <a:rPr lang="en-US" dirty="0" err="1" smtClean="0"/>
              <a:t>href</a:t>
            </a:r>
            <a:r>
              <a:rPr lang="en-US" dirty="0" smtClean="0"/>
              <a:t>="#"&gt;over me&lt;/a&gt; to reveal the custom cursor.&lt;/p&gt;</a:t>
            </a:r>
          </a:p>
          <a:p>
            <a:r>
              <a:rPr lang="en-US" dirty="0" smtClean="0"/>
              <a:t>&lt;/body&gt;</a:t>
            </a:r>
          </a:p>
          <a:p>
            <a:r>
              <a:rPr lang="en-US" dirty="0" smtClean="0"/>
              <a:t>&lt;/html&gt;</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467544" y="548680"/>
            <a:ext cx="8208912" cy="400110"/>
          </a:xfrm>
          <a:prstGeom prst="rect">
            <a:avLst/>
          </a:prstGeom>
        </p:spPr>
        <p:txBody>
          <a:bodyPr wrap="square">
            <a:spAutoFit/>
          </a:bodyPr>
          <a:lstStyle/>
          <a:p>
            <a:pPr algn="ctr" fontAlgn="base"/>
            <a:r>
              <a:rPr lang="en-US" sz="2000" b="1" dirty="0" smtClean="0">
                <a:latin typeface="Century Gothic" pitchFamily="34" charset="0"/>
              </a:rPr>
              <a:t>CSS Overflow</a:t>
            </a:r>
            <a:endParaRPr lang="en-US" sz="2000" b="1" dirty="0">
              <a:latin typeface="Century Gothic" pitchFamily="34" charset="0"/>
            </a:endParaRPr>
          </a:p>
        </p:txBody>
      </p:sp>
      <p:sp>
        <p:nvSpPr>
          <p:cNvPr id="124930" name="Rectangle 2"/>
          <p:cNvSpPr>
            <a:spLocks noChangeArrowheads="1"/>
          </p:cNvSpPr>
          <p:nvPr/>
        </p:nvSpPr>
        <p:spPr bwMode="auto">
          <a:xfrm>
            <a:off x="467544" y="1095128"/>
            <a:ext cx="8280920" cy="488747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Handling Overflowing Content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There may be a situation when the content of an element might be larger than the dimensions of the box itself. For example given width and height properties did not allow enough room to accommodate the content of the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CSS overflow property allowing you to specify whether to clip content, render scroll bars or display overflow content of a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block-level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This property can take one of the following values: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visible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(default),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hidden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scroll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auto</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CSS3 also defines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overflow-x</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overflow-y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properties which allow for independent control of the vertical and horizontal clipping.</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p:cNvPicPr>
            <a:picLocks noChangeAspect="1" noChangeArrowheads="1"/>
          </p:cNvPicPr>
          <p:nvPr/>
        </p:nvPicPr>
        <p:blipFill>
          <a:blip r:embed="rId2" cstate="print"/>
          <a:srcRect/>
          <a:stretch>
            <a:fillRect/>
          </a:stretch>
        </p:blipFill>
        <p:spPr bwMode="auto">
          <a:xfrm>
            <a:off x="539552" y="2852936"/>
            <a:ext cx="8136904" cy="3312368"/>
          </a:xfrm>
          <a:prstGeom prst="rect">
            <a:avLst/>
          </a:prstGeom>
          <a:noFill/>
          <a:ln w="9525">
            <a:noFill/>
            <a:miter lim="800000"/>
            <a:headEnd/>
            <a:tailEnd/>
          </a:ln>
        </p:spPr>
      </p:pic>
      <p:sp>
        <p:nvSpPr>
          <p:cNvPr id="3" name="Rectangle 2"/>
          <p:cNvSpPr/>
          <p:nvPr/>
        </p:nvSpPr>
        <p:spPr>
          <a:xfrm>
            <a:off x="683568" y="620688"/>
            <a:ext cx="4572000" cy="2246769"/>
          </a:xfrm>
          <a:prstGeom prst="rect">
            <a:avLst/>
          </a:prstGeom>
        </p:spPr>
        <p:txBody>
          <a:bodyPr>
            <a:spAutoFit/>
          </a:bodyPr>
          <a:lstStyle/>
          <a:p>
            <a:r>
              <a:rPr lang="en-US" sz="2000" dirty="0" smtClean="0">
                <a:latin typeface="Century Gothic" pitchFamily="34" charset="0"/>
              </a:rPr>
              <a:t>div { </a:t>
            </a:r>
          </a:p>
          <a:p>
            <a:endParaRPr lang="en-US" sz="2000" dirty="0" smtClean="0">
              <a:latin typeface="Century Gothic" pitchFamily="34" charset="0"/>
            </a:endParaRPr>
          </a:p>
          <a:p>
            <a:r>
              <a:rPr lang="en-US" sz="2000" dirty="0" smtClean="0">
                <a:latin typeface="Century Gothic" pitchFamily="34" charset="0"/>
              </a:rPr>
              <a:t>width: 250px;</a:t>
            </a:r>
          </a:p>
          <a:p>
            <a:r>
              <a:rPr lang="en-US" sz="2000" dirty="0" smtClean="0">
                <a:latin typeface="Century Gothic" pitchFamily="34" charset="0"/>
              </a:rPr>
              <a:t> height: 150px; </a:t>
            </a:r>
          </a:p>
          <a:p>
            <a:r>
              <a:rPr lang="en-US" sz="2000" dirty="0" smtClean="0">
                <a:latin typeface="Century Gothic" pitchFamily="34" charset="0"/>
              </a:rPr>
              <a:t>overflow: scroll;</a:t>
            </a:r>
          </a:p>
          <a:p>
            <a:r>
              <a:rPr lang="en-US" sz="2000" dirty="0" smtClean="0">
                <a:latin typeface="Century Gothic" pitchFamily="34" charset="0"/>
              </a:rPr>
              <a:t> </a:t>
            </a: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539552" y="476672"/>
            <a:ext cx="8064896" cy="400110"/>
          </a:xfrm>
          <a:prstGeom prst="rect">
            <a:avLst/>
          </a:prstGeom>
        </p:spPr>
        <p:txBody>
          <a:bodyPr wrap="square">
            <a:spAutoFit/>
          </a:bodyPr>
          <a:lstStyle/>
          <a:p>
            <a:pPr algn="ctr" fontAlgn="base"/>
            <a:r>
              <a:rPr lang="en-US" sz="2000" b="1" dirty="0" smtClean="0">
                <a:latin typeface="Century Gothic" pitchFamily="34" charset="0"/>
              </a:rPr>
              <a:t>CSS Display</a:t>
            </a:r>
            <a:endParaRPr lang="en-US" sz="2000" b="1" dirty="0">
              <a:latin typeface="Century Gothic" pitchFamily="34" charset="0"/>
            </a:endParaRPr>
          </a:p>
        </p:txBody>
      </p:sp>
      <p:sp>
        <p:nvSpPr>
          <p:cNvPr id="130050" name="Rectangle 2"/>
          <p:cNvSpPr>
            <a:spLocks noChangeArrowheads="1"/>
          </p:cNvSpPr>
          <p:nvPr/>
        </p:nvSpPr>
        <p:spPr bwMode="auto">
          <a:xfrm>
            <a:off x="611560" y="908720"/>
            <a:ext cx="7956376" cy="1809705"/>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CSS Display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CSS specification defines the default display value for all the elements, e.g.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&lt;div&gt;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is </a:t>
            </a:r>
            <a:r>
              <a:rPr kumimoji="0" lang="en-US" sz="2000" b="0" i="1" u="none" strike="noStrike" cap="none" normalizeH="0" baseline="0" dirty="0" smtClean="0">
                <a:ln>
                  <a:noFill/>
                </a:ln>
                <a:solidFill>
                  <a:srgbClr val="414141"/>
                </a:solidFill>
                <a:effectLst/>
                <a:latin typeface="Century Gothic" pitchFamily="34" charset="0"/>
                <a:cs typeface="Arial" pitchFamily="34" charset="0"/>
              </a:rPr>
              <a:t>rendered as block</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while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&lt;span&gt;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is </a:t>
            </a:r>
            <a:r>
              <a:rPr kumimoji="0" lang="en-US" sz="2000" b="0" i="1" u="none" strike="noStrike" cap="none" normalizeH="0" baseline="0" dirty="0" smtClean="0">
                <a:ln>
                  <a:noFill/>
                </a:ln>
                <a:solidFill>
                  <a:srgbClr val="414141"/>
                </a:solidFill>
                <a:effectLst/>
                <a:latin typeface="Century Gothic" pitchFamily="34" charset="0"/>
                <a:cs typeface="Arial" pitchFamily="34" charset="0"/>
              </a:rPr>
              <a:t>displayed inline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130051" name="Rectangle 3"/>
          <p:cNvSpPr>
            <a:spLocks noChangeArrowheads="1"/>
          </p:cNvSpPr>
          <p:nvPr/>
        </p:nvSpPr>
        <p:spPr bwMode="auto">
          <a:xfrm>
            <a:off x="539552" y="2987080"/>
            <a:ext cx="8064896"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Changing the Default Display Value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Overriding the default display value of an element is an important implication of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display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For example, changing an inline-level element to be displayed as block-level element or changing the block-level element to be displayed as an inline-level element.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611560" y="764704"/>
            <a:ext cx="7848872"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Display Block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block</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value of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display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forces an element to behave like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block-level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like a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&lt;div&gt;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&lt;p&gt;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The style rules in the following example displays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5"/>
              </a:rPr>
              <a:t>&lt;span&gt;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6"/>
              </a:rPr>
              <a:t>&lt;a&gt;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as block-level elements: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971600" y="2996952"/>
            <a:ext cx="4572000" cy="2862322"/>
          </a:xfrm>
          <a:prstGeom prst="rect">
            <a:avLst/>
          </a:prstGeom>
        </p:spPr>
        <p:txBody>
          <a:bodyPr>
            <a:spAutoFit/>
          </a:bodyPr>
          <a:lstStyle/>
          <a:p>
            <a:r>
              <a:rPr lang="en-US" dirty="0" smtClean="0"/>
              <a:t>span { </a:t>
            </a:r>
          </a:p>
          <a:p>
            <a:endParaRPr lang="en-US" dirty="0" smtClean="0"/>
          </a:p>
          <a:p>
            <a:r>
              <a:rPr lang="en-US" dirty="0" smtClean="0"/>
              <a:t>display: block; </a:t>
            </a:r>
          </a:p>
          <a:p>
            <a:r>
              <a:rPr lang="en-US" dirty="0" smtClean="0"/>
              <a:t>} </a:t>
            </a:r>
          </a:p>
          <a:p>
            <a:endParaRPr lang="en-US" dirty="0" smtClean="0"/>
          </a:p>
          <a:p>
            <a:r>
              <a:rPr lang="en-US" dirty="0" smtClean="0"/>
              <a:t>a {</a:t>
            </a:r>
          </a:p>
          <a:p>
            <a:endParaRPr lang="en-US" dirty="0" smtClean="0"/>
          </a:p>
          <a:p>
            <a:r>
              <a:rPr lang="en-US" dirty="0" smtClean="0"/>
              <a:t> display: block;</a:t>
            </a:r>
          </a:p>
          <a:p>
            <a:endParaRPr lang="en-US" dirty="0" smtClean="0"/>
          </a:p>
          <a:p>
            <a:r>
              <a:rPr lang="en-US" dirty="0" smtClean="0"/>
              <a:t> }</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539552" y="466800"/>
            <a:ext cx="7992888" cy="304081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Display Inline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inline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value of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display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causes an element to behave as though it were an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inline-level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like a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&lt;span&gt;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an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&lt;a&gt;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The style rules in the following example displays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5"/>
              </a:rPr>
              <a:t>&lt;p&gt;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6"/>
              </a:rPr>
              <a:t>&lt;</a:t>
            </a:r>
            <a:r>
              <a:rPr kumimoji="0" lang="en-US" sz="2000" b="0" i="0" u="none" strike="noStrike" cap="none" normalizeH="0" baseline="0" dirty="0" err="1" smtClean="0">
                <a:ln>
                  <a:noFill/>
                </a:ln>
                <a:solidFill>
                  <a:srgbClr val="1DB79F"/>
                </a:solidFill>
                <a:effectLst/>
                <a:latin typeface="Century Gothic" pitchFamily="34" charset="0"/>
                <a:cs typeface="Arial" pitchFamily="34" charset="0"/>
                <a:hlinkClick r:id="rId6"/>
              </a:rPr>
              <a:t>li</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6"/>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as inline-level elements: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r>
            <a:br>
              <a:rPr kumimoji="0" lang="en-US" sz="2000" b="0" i="0" u="none" strike="noStrike" cap="none" normalizeH="0" baseline="0" dirty="0" smtClean="0">
                <a:ln>
                  <a:noFill/>
                </a:ln>
                <a:solidFill>
                  <a:srgbClr val="414141"/>
                </a:solidFill>
                <a:effectLst/>
                <a:latin typeface="Century Gothic" pitchFamily="34" charset="0"/>
                <a:cs typeface="Arial" pitchFamily="34" charset="0"/>
              </a:rPr>
            </a:b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043608" y="3284984"/>
            <a:ext cx="4572000" cy="2862322"/>
          </a:xfrm>
          <a:prstGeom prst="rect">
            <a:avLst/>
          </a:prstGeom>
        </p:spPr>
        <p:txBody>
          <a:bodyPr>
            <a:spAutoFit/>
          </a:bodyPr>
          <a:lstStyle/>
          <a:p>
            <a:r>
              <a:rPr lang="en-US" dirty="0" smtClean="0"/>
              <a:t>p {</a:t>
            </a:r>
          </a:p>
          <a:p>
            <a:r>
              <a:rPr lang="en-US" dirty="0" smtClean="0"/>
              <a:t> display: inline;</a:t>
            </a:r>
          </a:p>
          <a:p>
            <a:endParaRPr lang="en-US" dirty="0" smtClean="0"/>
          </a:p>
          <a:p>
            <a:r>
              <a:rPr lang="en-US" dirty="0" smtClean="0"/>
              <a:t> } </a:t>
            </a:r>
          </a:p>
          <a:p>
            <a:endParaRPr lang="en-US" dirty="0" smtClean="0"/>
          </a:p>
          <a:p>
            <a:r>
              <a:rPr lang="en-US" dirty="0" err="1" smtClean="0"/>
              <a:t>ul</a:t>
            </a:r>
            <a:r>
              <a:rPr lang="en-US" dirty="0" smtClean="0"/>
              <a:t> </a:t>
            </a:r>
            <a:r>
              <a:rPr lang="en-US" dirty="0" err="1" smtClean="0"/>
              <a:t>li</a:t>
            </a:r>
            <a:r>
              <a:rPr lang="en-US" dirty="0" smtClean="0"/>
              <a:t> { </a:t>
            </a:r>
          </a:p>
          <a:p>
            <a:endParaRPr lang="en-US" dirty="0" smtClean="0"/>
          </a:p>
          <a:p>
            <a:r>
              <a:rPr lang="en-US" dirty="0" smtClean="0"/>
              <a:t>display: inline; </a:t>
            </a:r>
          </a:p>
          <a:p>
            <a:endParaRPr lang="en-US" dirty="0" smtClean="0"/>
          </a:p>
          <a:p>
            <a:r>
              <a:rPr lang="en-US" dirty="0" smtClean="0"/>
              <a:t>}</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395536" y="538808"/>
            <a:ext cx="8208912" cy="2117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Display Inline-Block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inline-block</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value of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display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causes an element to generate a block box that will be flowed with surrounding content i.e. in the same line as adjacent content. The following style rules displays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&lt;div&gt;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&lt;span&gt;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as inline-block:</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115616" y="3356992"/>
            <a:ext cx="4572000" cy="2031325"/>
          </a:xfrm>
          <a:prstGeom prst="rect">
            <a:avLst/>
          </a:prstGeom>
        </p:spPr>
        <p:txBody>
          <a:bodyPr>
            <a:spAutoFit/>
          </a:bodyPr>
          <a:lstStyle/>
          <a:p>
            <a:r>
              <a:rPr lang="en-US" dirty="0" smtClean="0"/>
              <a:t>div { </a:t>
            </a:r>
          </a:p>
          <a:p>
            <a:r>
              <a:rPr lang="en-US" dirty="0" smtClean="0"/>
              <a:t>display: inline-block; </a:t>
            </a:r>
          </a:p>
          <a:p>
            <a:endParaRPr lang="en-US" dirty="0" smtClean="0"/>
          </a:p>
          <a:p>
            <a:r>
              <a:rPr lang="en-US" dirty="0" smtClean="0"/>
              <a:t>} </a:t>
            </a:r>
          </a:p>
          <a:p>
            <a:r>
              <a:rPr lang="en-US" dirty="0" smtClean="0"/>
              <a:t>span { </a:t>
            </a:r>
          </a:p>
          <a:p>
            <a:r>
              <a:rPr lang="en-US" dirty="0" smtClean="0"/>
              <a:t>display: inline-block; </a:t>
            </a:r>
          </a:p>
          <a:p>
            <a:r>
              <a:rPr lang="en-US" dirty="0" smtClean="0"/>
              <a:t>}</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1"/>
          <p:cNvSpPr>
            <a:spLocks noChangeArrowheads="1"/>
          </p:cNvSpPr>
          <p:nvPr/>
        </p:nvSpPr>
        <p:spPr bwMode="auto">
          <a:xfrm>
            <a:off x="683568" y="466800"/>
            <a:ext cx="7848872"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Display None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value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none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simply causes an element to generate no boxes at all. Child elements do not generate any boxes either, even if their display property is set to something other than none. The document is rendered as though the element did not exist in the document tree.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259632" y="3212976"/>
            <a:ext cx="4572000" cy="3139321"/>
          </a:xfrm>
          <a:prstGeom prst="rect">
            <a:avLst/>
          </a:prstGeom>
        </p:spPr>
        <p:txBody>
          <a:bodyPr>
            <a:spAutoFit/>
          </a:bodyPr>
          <a:lstStyle/>
          <a:p>
            <a:r>
              <a:rPr lang="en-US" dirty="0" smtClean="0"/>
              <a:t>h1 {</a:t>
            </a:r>
          </a:p>
          <a:p>
            <a:r>
              <a:rPr lang="en-US" dirty="0" smtClean="0"/>
              <a:t> </a:t>
            </a:r>
          </a:p>
          <a:p>
            <a:r>
              <a:rPr lang="en-US" dirty="0" smtClean="0"/>
              <a:t>display: none;</a:t>
            </a:r>
          </a:p>
          <a:p>
            <a:endParaRPr lang="en-US" dirty="0" smtClean="0"/>
          </a:p>
          <a:p>
            <a:r>
              <a:rPr lang="en-US" dirty="0" smtClean="0"/>
              <a:t> } </a:t>
            </a:r>
          </a:p>
          <a:p>
            <a:endParaRPr lang="en-US" dirty="0" smtClean="0"/>
          </a:p>
          <a:p>
            <a:r>
              <a:rPr lang="en-US" dirty="0" smtClean="0"/>
              <a:t>p { </a:t>
            </a:r>
          </a:p>
          <a:p>
            <a:endParaRPr lang="en-US" dirty="0" smtClean="0"/>
          </a:p>
          <a:p>
            <a:r>
              <a:rPr lang="en-US" dirty="0" smtClean="0"/>
              <a:t>display: none; </a:t>
            </a:r>
          </a:p>
          <a:p>
            <a:endParaRPr lang="en-US" dirty="0" smtClean="0"/>
          </a:p>
          <a:p>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764704"/>
            <a:ext cx="7992888" cy="4401205"/>
          </a:xfrm>
          <a:prstGeom prst="rect">
            <a:avLst/>
          </a:prstGeom>
        </p:spPr>
        <p:txBody>
          <a:bodyPr wrap="square">
            <a:spAutoFit/>
          </a:bodyPr>
          <a:lstStyle/>
          <a:p>
            <a:r>
              <a:rPr lang="en-US" sz="2000" b="1" dirty="0" smtClean="0">
                <a:latin typeface="Century Gothic" pitchFamily="34" charset="0"/>
              </a:rPr>
              <a:t>Index.html</a:t>
            </a:r>
          </a:p>
          <a:p>
            <a:endParaRPr lang="en-US" sz="2000" dirty="0">
              <a:latin typeface="Century Gothic" pitchFamily="34" charset="0"/>
            </a:endParaRPr>
          </a:p>
          <a:p>
            <a:endParaRPr lang="en-US" sz="2000" dirty="0" smtClean="0">
              <a:latin typeface="Century Gothic" pitchFamily="34" charset="0"/>
            </a:endParaRPr>
          </a:p>
          <a:p>
            <a:r>
              <a:rPr lang="en-US" sz="2000" dirty="0" smtClean="0">
                <a:latin typeface="Century Gothic" pitchFamily="34" charset="0"/>
              </a:rPr>
              <a:t>&lt;!</a:t>
            </a:r>
            <a:r>
              <a:rPr lang="en-US" sz="2000" dirty="0">
                <a:latin typeface="Century Gothic" pitchFamily="34" charset="0"/>
              </a:rPr>
              <a:t>DOCTYPE html&gt;</a:t>
            </a:r>
          </a:p>
          <a:p>
            <a:r>
              <a:rPr lang="en-US" sz="2000" dirty="0">
                <a:latin typeface="Century Gothic" pitchFamily="34" charset="0"/>
              </a:rPr>
              <a:t>&lt;html </a:t>
            </a:r>
            <a:r>
              <a:rPr lang="en-US" sz="2000" dirty="0" err="1">
                <a:latin typeface="Century Gothic" pitchFamily="34" charset="0"/>
              </a:rPr>
              <a:t>lang</a:t>
            </a:r>
            <a:r>
              <a:rPr lang="en-US" sz="2000" dirty="0">
                <a:latin typeface="Century Gothic" pitchFamily="34" charset="0"/>
              </a:rPr>
              <a:t>="en"&gt;</a:t>
            </a:r>
          </a:p>
          <a:p>
            <a:r>
              <a:rPr lang="en-US" sz="2000" dirty="0">
                <a:latin typeface="Century Gothic" pitchFamily="34" charset="0"/>
              </a:rPr>
              <a:t>&lt;head&gt;</a:t>
            </a:r>
          </a:p>
          <a:p>
            <a:r>
              <a:rPr lang="en-US" sz="2000" dirty="0">
                <a:latin typeface="Century Gothic" pitchFamily="34" charset="0"/>
              </a:rPr>
              <a:t>    &lt;title&gt;My HTML Document&lt;/title&gt;</a:t>
            </a:r>
          </a:p>
          <a:p>
            <a:r>
              <a:rPr lang="en-US" sz="2000" dirty="0">
                <a:latin typeface="Century Gothic" pitchFamily="34" charset="0"/>
              </a:rPr>
              <a:t>  </a:t>
            </a:r>
            <a:r>
              <a:rPr lang="en-US" sz="2000" b="1" dirty="0">
                <a:latin typeface="Century Gothic" pitchFamily="34" charset="0"/>
              </a:rPr>
              <a:t>  &lt;link </a:t>
            </a:r>
            <a:r>
              <a:rPr lang="en-US" sz="2000" b="1" dirty="0" err="1">
                <a:latin typeface="Century Gothic" pitchFamily="34" charset="0"/>
              </a:rPr>
              <a:t>rel</a:t>
            </a:r>
            <a:r>
              <a:rPr lang="en-US" sz="2000" b="1" dirty="0">
                <a:latin typeface="Century Gothic" pitchFamily="34" charset="0"/>
              </a:rPr>
              <a:t>="</a:t>
            </a:r>
            <a:r>
              <a:rPr lang="en-US" sz="2000" b="1" dirty="0" err="1">
                <a:latin typeface="Century Gothic" pitchFamily="34" charset="0"/>
              </a:rPr>
              <a:t>stylesheet</a:t>
            </a:r>
            <a:r>
              <a:rPr lang="en-US" sz="2000" b="1" dirty="0">
                <a:latin typeface="Century Gothic" pitchFamily="34" charset="0"/>
              </a:rPr>
              <a:t>" </a:t>
            </a:r>
            <a:r>
              <a:rPr lang="en-US" sz="2000" b="1" dirty="0" err="1">
                <a:latin typeface="Century Gothic" pitchFamily="34" charset="0"/>
              </a:rPr>
              <a:t>href</a:t>
            </a:r>
            <a:r>
              <a:rPr lang="en-US" sz="2000" b="1" dirty="0">
                <a:latin typeface="Century Gothic" pitchFamily="34" charset="0"/>
              </a:rPr>
              <a:t>="</a:t>
            </a:r>
            <a:r>
              <a:rPr lang="en-US" sz="2000" b="1" dirty="0" err="1">
                <a:latin typeface="Century Gothic" pitchFamily="34" charset="0"/>
              </a:rPr>
              <a:t>css</a:t>
            </a:r>
            <a:r>
              <a:rPr lang="en-US" sz="2000" b="1" dirty="0">
                <a:latin typeface="Century Gothic" pitchFamily="34" charset="0"/>
              </a:rPr>
              <a:t>/style.css"&gt;</a:t>
            </a:r>
          </a:p>
          <a:p>
            <a:r>
              <a:rPr lang="en-US" sz="2000" dirty="0">
                <a:latin typeface="Century Gothic" pitchFamily="34" charset="0"/>
              </a:rPr>
              <a:t>&lt;/head&gt;</a:t>
            </a:r>
          </a:p>
          <a:p>
            <a:r>
              <a:rPr lang="en-US" sz="2000" dirty="0">
                <a:latin typeface="Century Gothic" pitchFamily="34" charset="0"/>
              </a:rPr>
              <a:t>&lt;body&gt;</a:t>
            </a:r>
          </a:p>
          <a:p>
            <a:r>
              <a:rPr lang="en-US" sz="2000" dirty="0">
                <a:latin typeface="Century Gothic" pitchFamily="34" charset="0"/>
              </a:rPr>
              <a:t>    &lt;h1&gt;This is a heading&lt;/h1&gt;</a:t>
            </a:r>
          </a:p>
          <a:p>
            <a:r>
              <a:rPr lang="en-US" sz="2000" dirty="0">
                <a:latin typeface="Century Gothic" pitchFamily="34" charset="0"/>
              </a:rPr>
              <a:t>    &lt;p&gt;This is a paragraph of text.&lt;/p&gt;</a:t>
            </a:r>
          </a:p>
          <a:p>
            <a:r>
              <a:rPr lang="en-US" sz="2000" dirty="0">
                <a:latin typeface="Century Gothic" pitchFamily="34" charset="0"/>
              </a:rPr>
              <a:t>&lt;/body&gt;</a:t>
            </a:r>
          </a:p>
          <a:p>
            <a:r>
              <a:rPr lang="en-US" sz="2000" dirty="0">
                <a:latin typeface="Century Gothic" pitchFamily="34" charset="0"/>
              </a:rPr>
              <a:t>&lt;/html&gt;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611560" y="620688"/>
            <a:ext cx="7704856" cy="400110"/>
          </a:xfrm>
          <a:prstGeom prst="rect">
            <a:avLst/>
          </a:prstGeom>
        </p:spPr>
        <p:txBody>
          <a:bodyPr wrap="square">
            <a:spAutoFit/>
          </a:bodyPr>
          <a:lstStyle/>
          <a:p>
            <a:pPr algn="ctr" fontAlgn="base"/>
            <a:r>
              <a:rPr lang="en-US" sz="2000" b="1" dirty="0" smtClean="0">
                <a:latin typeface="Century Gothic" pitchFamily="34" charset="0"/>
              </a:rPr>
              <a:t>CSS Position</a:t>
            </a:r>
            <a:endParaRPr lang="en-US" sz="2000" b="1" dirty="0">
              <a:latin typeface="Century Gothic" pitchFamily="34" charset="0"/>
            </a:endParaRPr>
          </a:p>
        </p:txBody>
      </p:sp>
      <p:sp>
        <p:nvSpPr>
          <p:cNvPr id="135170" name="Rectangle 2"/>
          <p:cNvSpPr>
            <a:spLocks noChangeArrowheads="1"/>
          </p:cNvSpPr>
          <p:nvPr/>
        </p:nvSpPr>
        <p:spPr bwMode="auto">
          <a:xfrm>
            <a:off x="611560" y="1268760"/>
            <a:ext cx="8064896" cy="4271917"/>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CSS Positioning Methods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Positioning elements appropriately on the web pages is a necessity for a good layout design. There are several methods in CSS that you can use for positioning elements. The following section will describe you these positioning methods one by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Static Positioning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static positioned element is always positioned according to the normal flow of the page. HTML elements are positioned static by default. Static positioned elements are not affected by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top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bottom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left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5"/>
              </a:rPr>
              <a:t>right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6"/>
              </a:rPr>
              <a:t>z-index</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properties.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4572000" cy="1200329"/>
          </a:xfrm>
          <a:prstGeom prst="rect">
            <a:avLst/>
          </a:prstGeom>
        </p:spPr>
        <p:txBody>
          <a:bodyPr>
            <a:spAutoFit/>
          </a:bodyPr>
          <a:lstStyle/>
          <a:p>
            <a:r>
              <a:rPr lang="en-US" dirty="0" smtClean="0"/>
              <a:t>.box {</a:t>
            </a:r>
          </a:p>
          <a:p>
            <a:r>
              <a:rPr lang="en-US" dirty="0" smtClean="0"/>
              <a:t> padding: 20px;</a:t>
            </a:r>
          </a:p>
          <a:p>
            <a:r>
              <a:rPr lang="en-US" dirty="0" smtClean="0"/>
              <a:t> background: #7dc765; </a:t>
            </a:r>
          </a:p>
          <a:p>
            <a:r>
              <a:rPr lang="en-US" dirty="0" smtClean="0"/>
              <a:t>}</a:t>
            </a:r>
            <a:endParaRPr lang="en-US" dirty="0"/>
          </a:p>
        </p:txBody>
      </p:sp>
      <p:sp>
        <p:nvSpPr>
          <p:cNvPr id="136193" name="Rectangle 1"/>
          <p:cNvSpPr>
            <a:spLocks noChangeArrowheads="1"/>
          </p:cNvSpPr>
          <p:nvPr/>
        </p:nvSpPr>
        <p:spPr bwMode="auto">
          <a:xfrm>
            <a:off x="611560" y="2050976"/>
            <a:ext cx="8064896"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Relative Positioning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relative positioned element is positioned relative to its normal position.</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In the relative positioning scheme the element's box position is calculated according to the normal flow. Then the box is shifted from this normal position according to the properties —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top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bottom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and/or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left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right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4" name="Rectangle 3"/>
          <p:cNvSpPr/>
          <p:nvPr/>
        </p:nvSpPr>
        <p:spPr>
          <a:xfrm>
            <a:off x="1043608" y="5229200"/>
            <a:ext cx="4572000" cy="646331"/>
          </a:xfrm>
          <a:prstGeom prst="rect">
            <a:avLst/>
          </a:prstGeom>
        </p:spPr>
        <p:txBody>
          <a:bodyPr>
            <a:spAutoFit/>
          </a:bodyPr>
          <a:lstStyle/>
          <a:p>
            <a:r>
              <a:rPr lang="en-US" dirty="0" smtClean="0"/>
              <a:t>.box { position: relative; left: 100px; }</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611560" y="620688"/>
            <a:ext cx="7848872" cy="488747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Absolute Positioning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An absolutely positioned element is positioned relative to the first parent element that has a position other than static. If no such element is found, it will be positioned on a page relative to the 'top-left' corner of the browser window. The box's offsets further can be specified using one or more of the properties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top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right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bottom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left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Absolutely positioned elements are taken out of the normal flow entirely and thus take up no space when placing sibling elements. However, it can overlap other elements depending on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z-index</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value. Also, an absolutely positioned element can have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margins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they do not collapse with any other margins.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763688" y="5589240"/>
            <a:ext cx="4572000" cy="646331"/>
          </a:xfrm>
          <a:prstGeom prst="rect">
            <a:avLst/>
          </a:prstGeom>
        </p:spPr>
        <p:txBody>
          <a:bodyPr>
            <a:spAutoFit/>
          </a:bodyPr>
          <a:lstStyle/>
          <a:p>
            <a:r>
              <a:rPr lang="en-US" dirty="0" smtClean="0"/>
              <a:t>.box { position: absolute; top: 200px; left: 100px; }</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548680"/>
            <a:ext cx="7776864" cy="1938992"/>
          </a:xfrm>
          <a:prstGeom prst="rect">
            <a:avLst/>
          </a:prstGeom>
        </p:spPr>
        <p:txBody>
          <a:bodyPr wrap="square">
            <a:spAutoFit/>
          </a:bodyPr>
          <a:lstStyle/>
          <a:p>
            <a:pPr fontAlgn="base"/>
            <a:r>
              <a:rPr lang="en-US" sz="2000" b="1" dirty="0" smtClean="0">
                <a:latin typeface="Century Gothic" pitchFamily="34" charset="0"/>
              </a:rPr>
              <a:t>Fixed Positioning</a:t>
            </a:r>
          </a:p>
          <a:p>
            <a:pPr fontAlgn="base"/>
            <a:endParaRPr lang="en-US" sz="2000" b="1" dirty="0" smtClean="0">
              <a:latin typeface="Century Gothic" pitchFamily="34" charset="0"/>
            </a:endParaRPr>
          </a:p>
          <a:p>
            <a:pPr fontAlgn="base"/>
            <a:r>
              <a:rPr lang="en-US" sz="2000" dirty="0" smtClean="0">
                <a:latin typeface="Century Gothic" pitchFamily="34" charset="0"/>
              </a:rPr>
              <a:t>Fixed positioning is a subcategory of absolute positioning.</a:t>
            </a:r>
          </a:p>
          <a:p>
            <a:pPr fontAlgn="base"/>
            <a:r>
              <a:rPr lang="en-US" sz="2000" dirty="0" smtClean="0">
                <a:latin typeface="Century Gothic" pitchFamily="34" charset="0"/>
              </a:rPr>
              <a:t>The only difference is, a fixed positioned element is fixed with respect to the browser's </a:t>
            </a:r>
            <a:r>
              <a:rPr lang="en-US" sz="2000" dirty="0" smtClean="0">
                <a:latin typeface="Century Gothic" pitchFamily="34" charset="0"/>
                <a:hlinkClick r:id="rId2"/>
              </a:rPr>
              <a:t>viewport</a:t>
            </a:r>
            <a:r>
              <a:rPr lang="en-US" sz="2000" dirty="0" smtClean="0">
                <a:latin typeface="Century Gothic" pitchFamily="34" charset="0"/>
              </a:rPr>
              <a:t> and does not move when scrolled.</a:t>
            </a:r>
            <a:endParaRPr lang="en-US" sz="2000" dirty="0">
              <a:latin typeface="Century Gothic" pitchFamily="34" charset="0"/>
            </a:endParaRPr>
          </a:p>
        </p:txBody>
      </p:sp>
      <p:sp>
        <p:nvSpPr>
          <p:cNvPr id="3" name="Rectangle 2"/>
          <p:cNvSpPr/>
          <p:nvPr/>
        </p:nvSpPr>
        <p:spPr>
          <a:xfrm>
            <a:off x="1187624" y="3068960"/>
            <a:ext cx="4572000" cy="2585323"/>
          </a:xfrm>
          <a:prstGeom prst="rect">
            <a:avLst/>
          </a:prstGeom>
        </p:spPr>
        <p:txBody>
          <a:bodyPr>
            <a:spAutoFit/>
          </a:bodyPr>
          <a:lstStyle/>
          <a:p>
            <a:r>
              <a:rPr lang="en-US" dirty="0" smtClean="0"/>
              <a:t>.box {</a:t>
            </a:r>
          </a:p>
          <a:p>
            <a:endParaRPr lang="en-US" dirty="0" smtClean="0"/>
          </a:p>
          <a:p>
            <a:r>
              <a:rPr lang="en-US" dirty="0" smtClean="0"/>
              <a:t> position: fixed; </a:t>
            </a:r>
          </a:p>
          <a:p>
            <a:endParaRPr lang="en-US" dirty="0" smtClean="0"/>
          </a:p>
          <a:p>
            <a:r>
              <a:rPr lang="en-US" dirty="0" smtClean="0"/>
              <a:t>top: 200px;</a:t>
            </a:r>
          </a:p>
          <a:p>
            <a:endParaRPr lang="en-US" dirty="0" smtClean="0"/>
          </a:p>
          <a:p>
            <a:r>
              <a:rPr lang="en-US" dirty="0" smtClean="0"/>
              <a:t> left: 100px; </a:t>
            </a:r>
          </a:p>
          <a:p>
            <a:endParaRPr lang="en-US" dirty="0" smtClean="0"/>
          </a:p>
          <a:p>
            <a:r>
              <a:rPr lang="en-US" dirty="0" smtClean="0"/>
              <a:t>}</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467544" y="476672"/>
            <a:ext cx="8208912" cy="400110"/>
          </a:xfrm>
          <a:prstGeom prst="rect">
            <a:avLst/>
          </a:prstGeom>
        </p:spPr>
        <p:txBody>
          <a:bodyPr wrap="square">
            <a:spAutoFit/>
          </a:bodyPr>
          <a:lstStyle/>
          <a:p>
            <a:pPr algn="ctr" fontAlgn="base"/>
            <a:r>
              <a:rPr lang="en-US" sz="2000" b="1" dirty="0" smtClean="0">
                <a:latin typeface="Century Gothic" pitchFamily="34" charset="0"/>
              </a:rPr>
              <a:t>CSS Layers</a:t>
            </a:r>
            <a:endParaRPr lang="en-US" sz="2000" b="1" dirty="0">
              <a:latin typeface="Century Gothic" pitchFamily="34" charset="0"/>
            </a:endParaRPr>
          </a:p>
        </p:txBody>
      </p:sp>
      <p:sp>
        <p:nvSpPr>
          <p:cNvPr id="138242" name="Rectangle 2"/>
          <p:cNvSpPr>
            <a:spLocks noChangeArrowheads="1"/>
          </p:cNvSpPr>
          <p:nvPr/>
        </p:nvSpPr>
        <p:spPr bwMode="auto">
          <a:xfrm>
            <a:off x="539552" y="1196752"/>
            <a:ext cx="8064896" cy="488747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Stacking Elements in Layers Using z-index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Usually HTML pages are considered two-dimensional, because text, images and other elements are arranged on the page without overlapping. However, in addition to their horizontal and vertical positions, boxes can be stacked along the z-axis as well i.e. one on top of the other by using the CSS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z-index</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This property specifies the stack level of a box whose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position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value is one of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absolute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fixed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relative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z-axis position of each layer is expressed as an integer representing the stacking order for rendering. An element with a larger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z-index</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overlaps an element with a lower one.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z-index</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can help you to create more complex webpage layouts. Following is the example which shows how to create layers in CSS.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700808"/>
            <a:ext cx="4572000" cy="3139321"/>
          </a:xfrm>
          <a:prstGeom prst="rect">
            <a:avLst/>
          </a:prstGeom>
        </p:spPr>
        <p:txBody>
          <a:bodyPr>
            <a:spAutoFit/>
          </a:bodyPr>
          <a:lstStyle/>
          <a:p>
            <a:r>
              <a:rPr lang="en-US" dirty="0" smtClean="0"/>
              <a:t>.box {</a:t>
            </a:r>
          </a:p>
          <a:p>
            <a:endParaRPr lang="en-US" dirty="0" smtClean="0"/>
          </a:p>
          <a:p>
            <a:r>
              <a:rPr lang="en-US" dirty="0" smtClean="0"/>
              <a:t> position: absolute;</a:t>
            </a:r>
          </a:p>
          <a:p>
            <a:endParaRPr lang="en-US" dirty="0" smtClean="0"/>
          </a:p>
          <a:p>
            <a:r>
              <a:rPr lang="en-US" dirty="0" smtClean="0"/>
              <a:t> left: 10px; </a:t>
            </a:r>
          </a:p>
          <a:p>
            <a:endParaRPr lang="en-US" dirty="0" smtClean="0"/>
          </a:p>
          <a:p>
            <a:r>
              <a:rPr lang="en-US" dirty="0" smtClean="0"/>
              <a:t>top: 20px;</a:t>
            </a:r>
          </a:p>
          <a:p>
            <a:endParaRPr lang="en-US" dirty="0" smtClean="0"/>
          </a:p>
          <a:p>
            <a:r>
              <a:rPr lang="en-US" dirty="0" smtClean="0"/>
              <a:t> z-index: 2; </a:t>
            </a:r>
          </a:p>
          <a:p>
            <a:endParaRPr lang="en-US" dirty="0" smtClean="0"/>
          </a:p>
          <a:p>
            <a:r>
              <a:rPr lang="en-US" dirty="0" smtClean="0"/>
              <a:t>}</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064896" cy="400110"/>
          </a:xfrm>
          <a:prstGeom prst="rect">
            <a:avLst/>
          </a:prstGeom>
        </p:spPr>
        <p:txBody>
          <a:bodyPr wrap="square">
            <a:spAutoFit/>
          </a:bodyPr>
          <a:lstStyle/>
          <a:p>
            <a:pPr algn="ctr" fontAlgn="base"/>
            <a:r>
              <a:rPr lang="en-US" sz="2000" b="1" dirty="0" smtClean="0">
                <a:latin typeface="Century Gothic" pitchFamily="34" charset="0"/>
              </a:rPr>
              <a:t>CSS Float</a:t>
            </a:r>
            <a:endParaRPr lang="en-US" sz="2000" b="1" dirty="0">
              <a:latin typeface="Century Gothic" pitchFamily="34" charset="0"/>
            </a:endParaRPr>
          </a:p>
        </p:txBody>
      </p:sp>
      <p:sp>
        <p:nvSpPr>
          <p:cNvPr id="3" name="Rectangle 2"/>
          <p:cNvSpPr/>
          <p:nvPr/>
        </p:nvSpPr>
        <p:spPr>
          <a:xfrm>
            <a:off x="683568" y="1268760"/>
            <a:ext cx="7920880" cy="1938992"/>
          </a:xfrm>
          <a:prstGeom prst="rect">
            <a:avLst/>
          </a:prstGeom>
        </p:spPr>
        <p:txBody>
          <a:bodyPr wrap="square">
            <a:spAutoFit/>
          </a:bodyPr>
          <a:lstStyle/>
          <a:p>
            <a:pPr fontAlgn="base"/>
            <a:r>
              <a:rPr lang="en-US" sz="2000" b="1" dirty="0" smtClean="0">
                <a:latin typeface="Century Gothic" pitchFamily="34" charset="0"/>
              </a:rPr>
              <a:t>Floating Elements with CSS</a:t>
            </a:r>
          </a:p>
          <a:p>
            <a:pPr fontAlgn="base"/>
            <a:endParaRPr lang="en-US" sz="2000" b="1" dirty="0" smtClean="0">
              <a:latin typeface="Century Gothic" pitchFamily="34" charset="0"/>
            </a:endParaRPr>
          </a:p>
          <a:p>
            <a:pPr fontAlgn="base"/>
            <a:r>
              <a:rPr lang="en-US" sz="2000" dirty="0" smtClean="0">
                <a:latin typeface="Century Gothic" pitchFamily="34" charset="0"/>
              </a:rPr>
              <a:t>You can float elements to the left or right, but only applies to the elements that generate boxes that are not </a:t>
            </a:r>
            <a:r>
              <a:rPr lang="en-US" sz="2000" dirty="0" smtClean="0">
                <a:latin typeface="Century Gothic" pitchFamily="34" charset="0"/>
                <a:hlinkClick r:id="rId2"/>
              </a:rPr>
              <a:t>absolutely positioned</a:t>
            </a:r>
            <a:r>
              <a:rPr lang="en-US" sz="2000" dirty="0" smtClean="0">
                <a:latin typeface="Century Gothic" pitchFamily="34" charset="0"/>
              </a:rPr>
              <a:t>. Any element that follows the floated element will flow around the floated element on the other side.</a:t>
            </a:r>
            <a:endParaRPr lang="en-US" sz="2000" dirty="0">
              <a:latin typeface="Century Gothic"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04863" y="2455381"/>
            <a:ext cx="7727577" cy="2557795"/>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67544" y="1412776"/>
            <a:ext cx="7992888" cy="3348588"/>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How Elements Float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floated element is taken out of the normal flow and shifted to the left or right as far as possible in the space available of the containing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Other elements normally flow around the floated items, unless they are prevented from doing so by their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clear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Elements are floated horizontally, which means that an element can only be floated left or right, not up or down.</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971600" y="5373216"/>
            <a:ext cx="5544616" cy="369332"/>
          </a:xfrm>
          <a:prstGeom prst="rect">
            <a:avLst/>
          </a:prstGeom>
        </p:spPr>
        <p:txBody>
          <a:bodyPr wrap="square">
            <a:spAutoFit/>
          </a:bodyPr>
          <a:lstStyle/>
          <a:p>
            <a:r>
              <a:rPr lang="en-US" dirty="0" err="1" smtClean="0"/>
              <a:t>img</a:t>
            </a:r>
            <a:r>
              <a:rPr lang="en-US" dirty="0" smtClean="0"/>
              <a:t> { float: left; }</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1"/>
          <p:cNvSpPr>
            <a:spLocks noChangeArrowheads="1"/>
          </p:cNvSpPr>
          <p:nvPr/>
        </p:nvSpPr>
        <p:spPr bwMode="auto">
          <a:xfrm>
            <a:off x="683568" y="908720"/>
            <a:ext cx="7632848"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Turning off Float Using Clear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Elements that comes after the floating element will flow around it.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clear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specifies which sides of an element's box other floating elements are not allowed.</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475656" y="3429000"/>
            <a:ext cx="4320480" cy="1477328"/>
          </a:xfrm>
          <a:prstGeom prst="rect">
            <a:avLst/>
          </a:prstGeom>
        </p:spPr>
        <p:txBody>
          <a:bodyPr wrap="square">
            <a:spAutoFit/>
          </a:bodyPr>
          <a:lstStyle/>
          <a:p>
            <a:r>
              <a:rPr lang="en-US" dirty="0" smtClean="0"/>
              <a:t>.clear { </a:t>
            </a:r>
          </a:p>
          <a:p>
            <a:endParaRPr lang="en-US" dirty="0" smtClean="0"/>
          </a:p>
          <a:p>
            <a:r>
              <a:rPr lang="en-US" dirty="0" smtClean="0"/>
              <a:t>clear: left;</a:t>
            </a:r>
          </a:p>
          <a:p>
            <a:endParaRPr lang="en-US" dirty="0" smtClean="0"/>
          </a:p>
          <a:p>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539552" y="620688"/>
            <a:ext cx="8064896" cy="304081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Importing External Style Sheets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@import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rule is another way of loading an external style sheet.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@import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statement instructs the browser to load an external style sheet and use its styles.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use it in two ways. The simplest is within the header of your document. Note that, other CSS rules may still be included in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&lt;style&gt;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Here's an example: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20688"/>
            <a:ext cx="8064896" cy="400110"/>
          </a:xfrm>
          <a:prstGeom prst="rect">
            <a:avLst/>
          </a:prstGeom>
        </p:spPr>
        <p:txBody>
          <a:bodyPr wrap="square">
            <a:spAutoFit/>
          </a:bodyPr>
          <a:lstStyle/>
          <a:p>
            <a:pPr algn="ctr" fontAlgn="base"/>
            <a:r>
              <a:rPr lang="en-US" sz="2000" b="1" dirty="0" smtClean="0">
                <a:latin typeface="Century Gothic" pitchFamily="34" charset="0"/>
              </a:rPr>
              <a:t>CSS Alignment</a:t>
            </a:r>
            <a:endParaRPr lang="en-US" sz="2000" b="1" dirty="0">
              <a:latin typeface="Century Gothic" pitchFamily="34" charset="0"/>
            </a:endParaRPr>
          </a:p>
        </p:txBody>
      </p:sp>
      <p:sp>
        <p:nvSpPr>
          <p:cNvPr id="3" name="Rectangle 2"/>
          <p:cNvSpPr/>
          <p:nvPr/>
        </p:nvSpPr>
        <p:spPr>
          <a:xfrm>
            <a:off x="539552" y="1484784"/>
            <a:ext cx="8064896" cy="1323439"/>
          </a:xfrm>
          <a:prstGeom prst="rect">
            <a:avLst/>
          </a:prstGeom>
        </p:spPr>
        <p:txBody>
          <a:bodyPr wrap="square">
            <a:spAutoFit/>
          </a:bodyPr>
          <a:lstStyle/>
          <a:p>
            <a:pPr fontAlgn="base"/>
            <a:r>
              <a:rPr lang="en-US" sz="2000" b="1" dirty="0" smtClean="0">
                <a:latin typeface="Century Gothic" pitchFamily="34" charset="0"/>
              </a:rPr>
              <a:t>Text </a:t>
            </a:r>
            <a:r>
              <a:rPr lang="en-US" sz="2000" b="1" dirty="0" smtClean="0">
                <a:latin typeface="Century Gothic" pitchFamily="34" charset="0"/>
              </a:rPr>
              <a:t>Alignment</a:t>
            </a:r>
          </a:p>
          <a:p>
            <a:pPr fontAlgn="base"/>
            <a:endParaRPr lang="en-US" sz="2000" b="1" dirty="0" smtClean="0">
              <a:latin typeface="Century Gothic" pitchFamily="34" charset="0"/>
            </a:endParaRPr>
          </a:p>
          <a:p>
            <a:pPr fontAlgn="base"/>
            <a:r>
              <a:rPr lang="en-US" sz="2000" dirty="0" smtClean="0">
                <a:latin typeface="Century Gothic" pitchFamily="34" charset="0"/>
              </a:rPr>
              <a:t>Text inside the </a:t>
            </a:r>
            <a:r>
              <a:rPr lang="en-US" sz="2000" dirty="0" smtClean="0">
                <a:latin typeface="Century Gothic" pitchFamily="34" charset="0"/>
                <a:hlinkClick r:id="rId2"/>
              </a:rPr>
              <a:t>block-level</a:t>
            </a:r>
            <a:r>
              <a:rPr lang="en-US" sz="2000" dirty="0" smtClean="0">
                <a:latin typeface="Century Gothic" pitchFamily="34" charset="0"/>
              </a:rPr>
              <a:t> elements can aligned by setting the </a:t>
            </a:r>
            <a:r>
              <a:rPr lang="en-US" sz="2000" dirty="0" smtClean="0">
                <a:latin typeface="Century Gothic" pitchFamily="34" charset="0"/>
                <a:hlinkClick r:id="rId3"/>
              </a:rPr>
              <a:t>text-align</a:t>
            </a:r>
            <a:r>
              <a:rPr lang="en-US" sz="2000" dirty="0" smtClean="0">
                <a:latin typeface="Century Gothic" pitchFamily="34" charset="0"/>
              </a:rPr>
              <a:t> properly.</a:t>
            </a:r>
            <a:endParaRPr lang="en-US" sz="2000" dirty="0">
              <a:latin typeface="Century Gothic" pitchFamily="34" charset="0"/>
            </a:endParaRPr>
          </a:p>
        </p:txBody>
      </p:sp>
      <p:sp>
        <p:nvSpPr>
          <p:cNvPr id="4" name="Rectangle 3"/>
          <p:cNvSpPr/>
          <p:nvPr/>
        </p:nvSpPr>
        <p:spPr>
          <a:xfrm>
            <a:off x="1475656" y="3501008"/>
            <a:ext cx="4572000" cy="2246769"/>
          </a:xfrm>
          <a:prstGeom prst="rect">
            <a:avLst/>
          </a:prstGeom>
        </p:spPr>
        <p:txBody>
          <a:bodyPr>
            <a:spAutoFit/>
          </a:bodyPr>
          <a:lstStyle/>
          <a:p>
            <a:r>
              <a:rPr lang="en-US" sz="2000" dirty="0" smtClean="0">
                <a:latin typeface="Century Gothic" pitchFamily="34" charset="0"/>
              </a:rPr>
              <a:t>h1 </a:t>
            </a:r>
            <a:r>
              <a:rPr lang="en-US" sz="2000" dirty="0" smtClean="0">
                <a:latin typeface="Century Gothic" pitchFamily="34" charset="0"/>
              </a:rPr>
              <a:t>{</a:t>
            </a:r>
          </a:p>
          <a:p>
            <a:r>
              <a:rPr lang="en-US" sz="2000" dirty="0" smtClean="0">
                <a:latin typeface="Century Gothic" pitchFamily="34" charset="0"/>
              </a:rPr>
              <a:t> </a:t>
            </a:r>
            <a:r>
              <a:rPr lang="en-US" sz="2000" dirty="0" smtClean="0">
                <a:latin typeface="Century Gothic" pitchFamily="34" charset="0"/>
              </a:rPr>
              <a:t>text-align: center</a:t>
            </a:r>
            <a:r>
              <a:rPr lang="en-US" sz="2000" dirty="0" smtClean="0">
                <a:latin typeface="Century Gothic" pitchFamily="34" charset="0"/>
              </a:rPr>
              <a:t>;</a:t>
            </a:r>
          </a:p>
          <a:p>
            <a:r>
              <a:rPr lang="en-US" sz="2000" dirty="0" smtClean="0">
                <a:latin typeface="Century Gothic" pitchFamily="34" charset="0"/>
              </a:rPr>
              <a:t> }</a:t>
            </a:r>
          </a:p>
          <a:p>
            <a:endParaRPr lang="en-US" sz="2000" dirty="0" smtClean="0">
              <a:latin typeface="Century Gothic" pitchFamily="34" charset="0"/>
            </a:endParaRPr>
          </a:p>
          <a:p>
            <a:r>
              <a:rPr lang="en-US" sz="2000" dirty="0" smtClean="0">
                <a:latin typeface="Century Gothic" pitchFamily="34" charset="0"/>
              </a:rPr>
              <a:t> </a:t>
            </a:r>
            <a:r>
              <a:rPr lang="en-US" sz="2000" dirty="0" smtClean="0">
                <a:latin typeface="Century Gothic" pitchFamily="34" charset="0"/>
              </a:rPr>
              <a:t>p </a:t>
            </a:r>
            <a:r>
              <a:rPr lang="en-US" sz="2000" dirty="0" smtClean="0">
                <a:latin typeface="Century Gothic" pitchFamily="34" charset="0"/>
              </a:rPr>
              <a:t>{</a:t>
            </a:r>
          </a:p>
          <a:p>
            <a:r>
              <a:rPr lang="en-US" sz="2000" dirty="0" smtClean="0">
                <a:latin typeface="Century Gothic" pitchFamily="34" charset="0"/>
              </a:rPr>
              <a:t> </a:t>
            </a:r>
            <a:r>
              <a:rPr lang="en-US" sz="2000" dirty="0" smtClean="0">
                <a:latin typeface="Century Gothic" pitchFamily="34" charset="0"/>
              </a:rPr>
              <a:t>text-align: left; </a:t>
            </a:r>
            <a:endParaRPr lang="en-US" sz="2000" dirty="0" smtClean="0">
              <a:latin typeface="Century Gothic" pitchFamily="34" charset="0"/>
            </a:endParaRP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539552" y="610816"/>
            <a:ext cx="8064896"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Center Alignment Using the margin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Center alignment of a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block-level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is one of the most important implications of the CSS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margin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For example,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&lt;div&gt;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container can be aligned horizontally center by setting the left and right margins to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auto</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r>
            <a:br>
              <a:rPr kumimoji="0" lang="en-US" sz="2000" b="0" i="0" u="none" strike="noStrike" cap="none" normalizeH="0" baseline="0" dirty="0" smtClean="0">
                <a:ln>
                  <a:noFill/>
                </a:ln>
                <a:solidFill>
                  <a:srgbClr val="414141"/>
                </a:solidFill>
                <a:effectLst/>
                <a:latin typeface="Century Gothic" pitchFamily="34" charset="0"/>
                <a:cs typeface="Arial" pitchFamily="34" charset="0"/>
              </a:rPr>
            </a:b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259632" y="2996952"/>
            <a:ext cx="2138727" cy="1938992"/>
          </a:xfrm>
          <a:prstGeom prst="rect">
            <a:avLst/>
          </a:prstGeom>
        </p:spPr>
        <p:txBody>
          <a:bodyPr wrap="none">
            <a:spAutoFit/>
          </a:bodyPr>
          <a:lstStyle/>
          <a:p>
            <a:r>
              <a:rPr lang="en-US" sz="2000" dirty="0" smtClean="0">
                <a:latin typeface="Century Gothic" pitchFamily="34" charset="0"/>
              </a:rPr>
              <a:t>div { </a:t>
            </a:r>
            <a:endParaRPr lang="en-US" sz="2000" dirty="0" smtClean="0">
              <a:latin typeface="Century Gothic" pitchFamily="34" charset="0"/>
            </a:endParaRPr>
          </a:p>
          <a:p>
            <a:endParaRPr lang="en-US" sz="2000" dirty="0" smtClean="0">
              <a:latin typeface="Century Gothic" pitchFamily="34" charset="0"/>
            </a:endParaRPr>
          </a:p>
          <a:p>
            <a:r>
              <a:rPr lang="en-US" sz="2000" dirty="0" smtClean="0">
                <a:latin typeface="Century Gothic" pitchFamily="34" charset="0"/>
              </a:rPr>
              <a:t>width</a:t>
            </a:r>
            <a:r>
              <a:rPr lang="en-US" sz="2000" dirty="0" smtClean="0">
                <a:latin typeface="Century Gothic" pitchFamily="34" charset="0"/>
              </a:rPr>
              <a:t>: 50</a:t>
            </a:r>
            <a:r>
              <a:rPr lang="en-US" sz="2000" dirty="0" smtClean="0">
                <a:latin typeface="Century Gothic" pitchFamily="34" charset="0"/>
              </a:rPr>
              <a:t>%;</a:t>
            </a:r>
          </a:p>
          <a:p>
            <a:endParaRPr lang="en-US" sz="2000" dirty="0" smtClean="0">
              <a:latin typeface="Century Gothic" pitchFamily="34" charset="0"/>
            </a:endParaRPr>
          </a:p>
          <a:p>
            <a:r>
              <a:rPr lang="en-US" sz="2000" dirty="0" smtClean="0">
                <a:latin typeface="Century Gothic" pitchFamily="34" charset="0"/>
              </a:rPr>
              <a:t> </a:t>
            </a:r>
            <a:r>
              <a:rPr lang="en-US" sz="2000" dirty="0" smtClean="0">
                <a:latin typeface="Century Gothic" pitchFamily="34" charset="0"/>
              </a:rPr>
              <a:t>margin: 0 auto</a:t>
            </a:r>
            <a:r>
              <a:rPr lang="en-US" sz="2000" dirty="0" smtClean="0">
                <a:latin typeface="Century Gothic" pitchFamily="34" charset="0"/>
              </a:rPr>
              <a:t>;</a:t>
            </a:r>
          </a:p>
          <a:p>
            <a:r>
              <a:rPr lang="en-US" sz="2000" dirty="0" smtClean="0">
                <a:latin typeface="Century Gothic" pitchFamily="34" charset="0"/>
              </a:rPr>
              <a:t> </a:t>
            </a:r>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611560" y="548680"/>
            <a:ext cx="7920880" cy="2117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Aligning Elements Using the position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CSS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position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conjunction with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left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right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top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bottom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can be used to align elements with respect to the document's viewport or containing parent element.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763688" y="2924944"/>
            <a:ext cx="4572000" cy="2862322"/>
          </a:xfrm>
          <a:prstGeom prst="rect">
            <a:avLst/>
          </a:prstGeom>
        </p:spPr>
        <p:txBody>
          <a:bodyPr>
            <a:spAutoFit/>
          </a:bodyPr>
          <a:lstStyle/>
          <a:p>
            <a:r>
              <a:rPr lang="en-US" sz="2000" dirty="0" smtClean="0">
                <a:latin typeface="Century Gothic" pitchFamily="34" charset="0"/>
              </a:rPr>
              <a:t>.up { </a:t>
            </a:r>
            <a:endParaRPr lang="en-US" sz="2000" dirty="0" smtClean="0">
              <a:latin typeface="Century Gothic" pitchFamily="34" charset="0"/>
            </a:endParaRPr>
          </a:p>
          <a:p>
            <a:r>
              <a:rPr lang="en-US" sz="2000" dirty="0" smtClean="0">
                <a:latin typeface="Century Gothic" pitchFamily="34" charset="0"/>
              </a:rPr>
              <a:t>position</a:t>
            </a:r>
            <a:r>
              <a:rPr lang="en-US" sz="2000" dirty="0" smtClean="0">
                <a:latin typeface="Century Gothic" pitchFamily="34" charset="0"/>
              </a:rPr>
              <a:t>: absolute</a:t>
            </a:r>
            <a:r>
              <a:rPr lang="en-US" sz="2000" dirty="0" smtClean="0">
                <a:latin typeface="Century Gothic" pitchFamily="34" charset="0"/>
              </a:rPr>
              <a:t>;</a:t>
            </a:r>
          </a:p>
          <a:p>
            <a:r>
              <a:rPr lang="en-US" sz="2000" dirty="0" smtClean="0">
                <a:latin typeface="Century Gothic" pitchFamily="34" charset="0"/>
              </a:rPr>
              <a:t> </a:t>
            </a:r>
            <a:r>
              <a:rPr lang="en-US" sz="2000" dirty="0" smtClean="0">
                <a:latin typeface="Century Gothic" pitchFamily="34" charset="0"/>
              </a:rPr>
              <a:t>top: 0; </a:t>
            </a:r>
            <a:endParaRPr lang="en-US" sz="2000" dirty="0" smtClean="0">
              <a:latin typeface="Century Gothic" pitchFamily="34" charset="0"/>
            </a:endParaRPr>
          </a:p>
          <a:p>
            <a:r>
              <a:rPr lang="en-US" sz="2000" dirty="0" smtClean="0">
                <a:latin typeface="Century Gothic" pitchFamily="34" charset="0"/>
              </a:rPr>
              <a:t>} </a:t>
            </a:r>
          </a:p>
          <a:p>
            <a:endParaRPr lang="en-US" sz="2000" dirty="0" smtClean="0">
              <a:latin typeface="Century Gothic" pitchFamily="34" charset="0"/>
            </a:endParaRPr>
          </a:p>
          <a:p>
            <a:r>
              <a:rPr lang="en-US" sz="2000" dirty="0" smtClean="0">
                <a:latin typeface="Century Gothic" pitchFamily="34" charset="0"/>
              </a:rPr>
              <a:t>.</a:t>
            </a:r>
            <a:r>
              <a:rPr lang="en-US" sz="2000" dirty="0" smtClean="0">
                <a:latin typeface="Century Gothic" pitchFamily="34" charset="0"/>
              </a:rPr>
              <a:t>down { </a:t>
            </a:r>
            <a:endParaRPr lang="en-US" sz="2000" dirty="0" smtClean="0">
              <a:latin typeface="Century Gothic" pitchFamily="34" charset="0"/>
            </a:endParaRPr>
          </a:p>
          <a:p>
            <a:r>
              <a:rPr lang="en-US" sz="2000" dirty="0" smtClean="0">
                <a:latin typeface="Century Gothic" pitchFamily="34" charset="0"/>
              </a:rPr>
              <a:t>position</a:t>
            </a:r>
            <a:r>
              <a:rPr lang="en-US" sz="2000" dirty="0" smtClean="0">
                <a:latin typeface="Century Gothic" pitchFamily="34" charset="0"/>
              </a:rPr>
              <a:t>: absolute; </a:t>
            </a:r>
            <a:endParaRPr lang="en-US" sz="2000" dirty="0" smtClean="0">
              <a:latin typeface="Century Gothic" pitchFamily="34" charset="0"/>
            </a:endParaRPr>
          </a:p>
          <a:p>
            <a:r>
              <a:rPr lang="en-US" sz="2000" dirty="0" smtClean="0">
                <a:latin typeface="Century Gothic" pitchFamily="34" charset="0"/>
              </a:rPr>
              <a:t>bottom</a:t>
            </a:r>
            <a:r>
              <a:rPr lang="en-US" sz="2000" dirty="0" smtClean="0">
                <a:latin typeface="Century Gothic" pitchFamily="34" charset="0"/>
              </a:rPr>
              <a:t>: 0</a:t>
            </a:r>
            <a:r>
              <a:rPr lang="en-US" sz="2000" dirty="0" smtClean="0">
                <a:latin typeface="Century Gothic" pitchFamily="34" charset="0"/>
              </a:rPr>
              <a:t>;</a:t>
            </a:r>
          </a:p>
          <a:p>
            <a:r>
              <a:rPr lang="en-US" sz="2000" dirty="0" smtClean="0">
                <a:latin typeface="Century Gothic" pitchFamily="34" charset="0"/>
              </a:rPr>
              <a:t> </a:t>
            </a:r>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683568" y="538808"/>
            <a:ext cx="7848872" cy="3040811"/>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Left and Right Alignment Using the float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float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CSS property can be used to align an element to the left or right of its containing block in such a way that other content may flow along its side.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Hence, if an element is floated to the left, content will flow along its right side. Conversely, if the element is floated to the right, content will flow along its left side.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547664" y="4005064"/>
            <a:ext cx="1877437" cy="1631216"/>
          </a:xfrm>
          <a:prstGeom prst="rect">
            <a:avLst/>
          </a:prstGeom>
        </p:spPr>
        <p:txBody>
          <a:bodyPr wrap="none">
            <a:spAutoFit/>
          </a:bodyPr>
          <a:lstStyle/>
          <a:p>
            <a:r>
              <a:rPr lang="en-US" sz="2000" dirty="0" smtClean="0">
                <a:latin typeface="Century Gothic" pitchFamily="34" charset="0"/>
              </a:rPr>
              <a:t>div </a:t>
            </a:r>
            <a:endParaRPr lang="en-US" sz="2000" dirty="0" smtClean="0">
              <a:latin typeface="Century Gothic" pitchFamily="34" charset="0"/>
            </a:endParaRPr>
          </a:p>
          <a:p>
            <a:r>
              <a:rPr lang="en-US" sz="2000" dirty="0" smtClean="0">
                <a:latin typeface="Century Gothic" pitchFamily="34" charset="0"/>
              </a:rPr>
              <a:t>{ </a:t>
            </a:r>
          </a:p>
          <a:p>
            <a:r>
              <a:rPr lang="en-US" sz="2000" dirty="0" smtClean="0">
                <a:latin typeface="Century Gothic" pitchFamily="34" charset="0"/>
              </a:rPr>
              <a:t>width</a:t>
            </a:r>
            <a:r>
              <a:rPr lang="en-US" sz="2000" dirty="0" smtClean="0">
                <a:latin typeface="Century Gothic" pitchFamily="34" charset="0"/>
              </a:rPr>
              <a:t>: 200px; </a:t>
            </a:r>
            <a:endParaRPr lang="en-US" sz="2000" dirty="0" smtClean="0">
              <a:latin typeface="Century Gothic" pitchFamily="34" charset="0"/>
            </a:endParaRPr>
          </a:p>
          <a:p>
            <a:r>
              <a:rPr lang="en-US" sz="2000" dirty="0" smtClean="0">
                <a:latin typeface="Century Gothic" pitchFamily="34" charset="0"/>
              </a:rPr>
              <a:t>float</a:t>
            </a:r>
            <a:r>
              <a:rPr lang="en-US" sz="2000" dirty="0" smtClean="0">
                <a:latin typeface="Century Gothic" pitchFamily="34" charset="0"/>
              </a:rPr>
              <a:t>: left; </a:t>
            </a:r>
            <a:endParaRPr lang="en-US" sz="2000" dirty="0" smtClean="0">
              <a:latin typeface="Century Gothic" pitchFamily="34" charset="0"/>
            </a:endParaRP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8"/>
            <a:ext cx="7776864" cy="3170099"/>
          </a:xfrm>
          <a:prstGeom prst="rect">
            <a:avLst/>
          </a:prstGeom>
        </p:spPr>
        <p:txBody>
          <a:bodyPr wrap="square">
            <a:spAutoFit/>
          </a:bodyPr>
          <a:lstStyle/>
          <a:p>
            <a:pPr fontAlgn="base"/>
            <a:r>
              <a:rPr lang="en-US" sz="2000" b="1" dirty="0" smtClean="0">
                <a:latin typeface="Century Gothic" pitchFamily="34" charset="0"/>
              </a:rPr>
              <a:t>Clearing </a:t>
            </a:r>
            <a:r>
              <a:rPr lang="en-US" sz="2000" b="1" dirty="0" smtClean="0">
                <a:latin typeface="Century Gothic" pitchFamily="34" charset="0"/>
              </a:rPr>
              <a:t>Floats</a:t>
            </a:r>
          </a:p>
          <a:p>
            <a:pPr fontAlgn="base"/>
            <a:endParaRPr lang="en-US" sz="2000" b="1" dirty="0" smtClean="0">
              <a:latin typeface="Century Gothic" pitchFamily="34" charset="0"/>
            </a:endParaRPr>
          </a:p>
          <a:p>
            <a:pPr fontAlgn="base"/>
            <a:r>
              <a:rPr lang="en-US" sz="2000" dirty="0" smtClean="0">
                <a:latin typeface="Century Gothic" pitchFamily="34" charset="0"/>
              </a:rPr>
              <a:t>One of the most confusing things about working with the float-based layouts is the collapsing parent. The parent element doesn't stretch up automatically to accommodate the floated elements. Though, this isn't always obvious if the parent doesn't contain any visually noticeable background or borders, but it is important to be aware of and must dealt with to prevent strange layout and cross-browser problem. See the illustration below:</a:t>
            </a:r>
            <a:endParaRPr lang="en-US" sz="2000" dirty="0">
              <a:latin typeface="Century Gothic" pitchFamily="34" charset="0"/>
            </a:endParaRPr>
          </a:p>
        </p:txBody>
      </p:sp>
      <p:sp>
        <p:nvSpPr>
          <p:cNvPr id="149506" name="AutoShape 2" descr="CSS Collapsed Par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9507" name="Picture 3"/>
          <p:cNvPicPr>
            <a:picLocks noChangeAspect="1" noChangeArrowheads="1"/>
          </p:cNvPicPr>
          <p:nvPr/>
        </p:nvPicPr>
        <p:blipFill>
          <a:blip r:embed="rId2" cstate="print"/>
          <a:srcRect/>
          <a:stretch>
            <a:fillRect/>
          </a:stretch>
        </p:blipFill>
        <p:spPr bwMode="auto">
          <a:xfrm>
            <a:off x="1475656" y="4221088"/>
            <a:ext cx="6143625" cy="184785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08720"/>
            <a:ext cx="7848872" cy="3785652"/>
          </a:xfrm>
          <a:prstGeom prst="rect">
            <a:avLst/>
          </a:prstGeom>
        </p:spPr>
        <p:txBody>
          <a:bodyPr wrap="square">
            <a:spAutoFit/>
          </a:bodyPr>
          <a:lstStyle/>
          <a:p>
            <a:pPr fontAlgn="base"/>
            <a:r>
              <a:rPr lang="en-US" sz="2000" b="1" dirty="0" smtClean="0">
                <a:latin typeface="Century Gothic" pitchFamily="34" charset="0"/>
              </a:rPr>
              <a:t>Fixing the Collapsed </a:t>
            </a:r>
            <a:r>
              <a:rPr lang="en-US" sz="2000" b="1" dirty="0" smtClean="0">
                <a:latin typeface="Century Gothic" pitchFamily="34" charset="0"/>
              </a:rPr>
              <a:t>Parent</a:t>
            </a:r>
          </a:p>
          <a:p>
            <a:pPr fontAlgn="base"/>
            <a:endParaRPr lang="en-US" sz="2000" b="1" dirty="0" smtClean="0">
              <a:latin typeface="Century Gothic" pitchFamily="34" charset="0"/>
            </a:endParaRPr>
          </a:p>
          <a:p>
            <a:pPr fontAlgn="base"/>
            <a:r>
              <a:rPr lang="en-US" sz="2000" dirty="0" smtClean="0">
                <a:latin typeface="Century Gothic" pitchFamily="34" charset="0"/>
              </a:rPr>
              <a:t>There are several ways to fix the CSS collapsing parent issue. The following section will describe you these solutions along with the live examples</a:t>
            </a:r>
            <a:r>
              <a:rPr lang="en-US" sz="2000" dirty="0" smtClean="0">
                <a:latin typeface="Century Gothic" pitchFamily="34" charset="0"/>
              </a:rPr>
              <a:t>.</a:t>
            </a:r>
          </a:p>
          <a:p>
            <a:pPr fontAlgn="base"/>
            <a:endParaRPr lang="en-US" sz="2000" dirty="0" smtClean="0">
              <a:latin typeface="Century Gothic" pitchFamily="34" charset="0"/>
            </a:endParaRPr>
          </a:p>
          <a:p>
            <a:pPr fontAlgn="base"/>
            <a:r>
              <a:rPr lang="en-US" sz="2000" b="1" dirty="0" smtClean="0">
                <a:latin typeface="Century Gothic" pitchFamily="34" charset="0"/>
              </a:rPr>
              <a:t>Solution 1: Float the </a:t>
            </a:r>
            <a:r>
              <a:rPr lang="en-US" sz="2000" b="1" dirty="0" smtClean="0">
                <a:latin typeface="Century Gothic" pitchFamily="34" charset="0"/>
              </a:rPr>
              <a:t>Container</a:t>
            </a:r>
          </a:p>
          <a:p>
            <a:pPr fontAlgn="base"/>
            <a:endParaRPr lang="en-US" sz="2000" b="1" dirty="0" smtClean="0">
              <a:latin typeface="Century Gothic" pitchFamily="34" charset="0"/>
            </a:endParaRPr>
          </a:p>
          <a:p>
            <a:pPr fontAlgn="base"/>
            <a:r>
              <a:rPr lang="en-US" sz="2000" dirty="0" smtClean="0">
                <a:latin typeface="Century Gothic" pitchFamily="34" charset="0"/>
              </a:rPr>
              <a:t>The easiest way to fix this problem is to float the containing parent element.</a:t>
            </a:r>
          </a:p>
          <a:p>
            <a:r>
              <a:rPr lang="en-US" sz="2000" dirty="0" smtClean="0">
                <a:latin typeface="Century Gothic" pitchFamily="34" charset="0"/>
              </a:rPr>
              <a:t/>
            </a:r>
            <a:br>
              <a:rPr lang="en-US" sz="2000" dirty="0" smtClean="0">
                <a:latin typeface="Century Gothic" pitchFamily="34" charset="0"/>
              </a:rPr>
            </a:br>
            <a:endParaRPr lang="en-US" sz="2000" dirty="0">
              <a:latin typeface="Century Gothic" pitchFamily="34" charset="0"/>
            </a:endParaRPr>
          </a:p>
        </p:txBody>
      </p:sp>
      <p:sp>
        <p:nvSpPr>
          <p:cNvPr id="3" name="Rectangle 2"/>
          <p:cNvSpPr/>
          <p:nvPr/>
        </p:nvSpPr>
        <p:spPr>
          <a:xfrm>
            <a:off x="1763688" y="4509120"/>
            <a:ext cx="4572000" cy="1200329"/>
          </a:xfrm>
          <a:prstGeom prst="rect">
            <a:avLst/>
          </a:prstGeom>
        </p:spPr>
        <p:txBody>
          <a:bodyPr>
            <a:spAutoFit/>
          </a:bodyPr>
          <a:lstStyle/>
          <a:p>
            <a:r>
              <a:rPr lang="en-US" dirty="0" smtClean="0"/>
              <a:t>.container </a:t>
            </a:r>
            <a:r>
              <a:rPr lang="en-US" dirty="0" smtClean="0"/>
              <a:t>{</a:t>
            </a:r>
          </a:p>
          <a:p>
            <a:r>
              <a:rPr lang="en-US" dirty="0" smtClean="0"/>
              <a:t> </a:t>
            </a:r>
            <a:r>
              <a:rPr lang="en-US" dirty="0" smtClean="0"/>
              <a:t>float: left; </a:t>
            </a:r>
            <a:endParaRPr lang="en-US" dirty="0" smtClean="0"/>
          </a:p>
          <a:p>
            <a:r>
              <a:rPr lang="en-US" dirty="0" smtClean="0"/>
              <a:t>background</a:t>
            </a:r>
            <a:r>
              <a:rPr lang="en-US" dirty="0" smtClean="0"/>
              <a:t>: #f2f2f2</a:t>
            </a:r>
            <a:r>
              <a:rPr lang="en-US" dirty="0" smtClean="0"/>
              <a:t>;</a:t>
            </a:r>
          </a:p>
          <a:p>
            <a:r>
              <a:rPr lang="en-US" dirty="0" smtClean="0"/>
              <a:t> </a:t>
            </a:r>
            <a:r>
              <a:rPr lang="en-US" dirty="0" smtClean="0"/>
              <a:t>}</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7920880" cy="1323439"/>
          </a:xfrm>
          <a:prstGeom prst="rect">
            <a:avLst/>
          </a:prstGeom>
        </p:spPr>
        <p:txBody>
          <a:bodyPr wrap="square">
            <a:spAutoFit/>
          </a:bodyPr>
          <a:lstStyle/>
          <a:p>
            <a:pPr fontAlgn="base"/>
            <a:r>
              <a:rPr lang="en-US" sz="2000" b="1" dirty="0" smtClean="0">
                <a:latin typeface="Century Gothic" pitchFamily="34" charset="0"/>
              </a:rPr>
              <a:t>Solution 2: Using the Empty </a:t>
            </a:r>
            <a:r>
              <a:rPr lang="en-US" sz="2000" b="1" dirty="0" smtClean="0">
                <a:latin typeface="Century Gothic" pitchFamily="34" charset="0"/>
              </a:rPr>
              <a:t>Div</a:t>
            </a:r>
          </a:p>
          <a:p>
            <a:pPr fontAlgn="base"/>
            <a:endParaRPr lang="en-US" sz="2000" b="1" dirty="0" smtClean="0">
              <a:latin typeface="Century Gothic" pitchFamily="34" charset="0"/>
            </a:endParaRPr>
          </a:p>
          <a:p>
            <a:pPr fontAlgn="base"/>
            <a:r>
              <a:rPr lang="en-US" sz="2000" dirty="0" smtClean="0">
                <a:latin typeface="Century Gothic" pitchFamily="34" charset="0"/>
              </a:rPr>
              <a:t>This is an old fashioned way but is an easy solution and works across every browser.</a:t>
            </a:r>
            <a:endParaRPr lang="en-US" sz="2000" dirty="0">
              <a:latin typeface="Century Gothic" pitchFamily="34" charset="0"/>
            </a:endParaRPr>
          </a:p>
        </p:txBody>
      </p:sp>
      <p:sp>
        <p:nvSpPr>
          <p:cNvPr id="3" name="Rectangle 2"/>
          <p:cNvSpPr/>
          <p:nvPr/>
        </p:nvSpPr>
        <p:spPr>
          <a:xfrm>
            <a:off x="1187624" y="2492896"/>
            <a:ext cx="4572000" cy="2031325"/>
          </a:xfrm>
          <a:prstGeom prst="rect">
            <a:avLst/>
          </a:prstGeom>
        </p:spPr>
        <p:txBody>
          <a:bodyPr>
            <a:spAutoFit/>
          </a:bodyPr>
          <a:lstStyle/>
          <a:p>
            <a:r>
              <a:rPr lang="en-US" dirty="0" smtClean="0"/>
              <a:t>.</a:t>
            </a:r>
            <a:r>
              <a:rPr lang="en-US" dirty="0" err="1" smtClean="0"/>
              <a:t>clearfix</a:t>
            </a:r>
            <a:r>
              <a:rPr lang="en-US" dirty="0" smtClean="0"/>
              <a:t> </a:t>
            </a:r>
            <a:r>
              <a:rPr lang="en-US" dirty="0" smtClean="0"/>
              <a:t>{</a:t>
            </a:r>
          </a:p>
          <a:p>
            <a:r>
              <a:rPr lang="en-US" dirty="0" smtClean="0"/>
              <a:t> </a:t>
            </a:r>
            <a:r>
              <a:rPr lang="en-US" dirty="0" smtClean="0"/>
              <a:t>clear: both</a:t>
            </a:r>
            <a:r>
              <a:rPr lang="en-US" dirty="0" smtClean="0"/>
              <a:t>;</a:t>
            </a:r>
          </a:p>
          <a:p>
            <a:r>
              <a:rPr lang="en-US" dirty="0" smtClean="0"/>
              <a:t> </a:t>
            </a:r>
            <a:r>
              <a:rPr lang="en-US" dirty="0" smtClean="0"/>
              <a:t>} /* html code snippet */ &lt;div </a:t>
            </a:r>
            <a:endParaRPr lang="en-US" dirty="0" smtClean="0"/>
          </a:p>
          <a:p>
            <a:endParaRPr lang="en-US" dirty="0" smtClean="0"/>
          </a:p>
          <a:p>
            <a:r>
              <a:rPr lang="en-US" dirty="0" smtClean="0"/>
              <a:t>class</a:t>
            </a:r>
            <a:r>
              <a:rPr lang="en-US" dirty="0" smtClean="0"/>
              <a:t>="</a:t>
            </a:r>
            <a:r>
              <a:rPr lang="en-US" dirty="0" err="1" smtClean="0"/>
              <a:t>clearfix</a:t>
            </a:r>
            <a:r>
              <a:rPr lang="en-US" dirty="0" smtClean="0"/>
              <a:t>"&gt; </a:t>
            </a:r>
            <a:endParaRPr lang="en-US" dirty="0" smtClean="0"/>
          </a:p>
          <a:p>
            <a:endParaRPr lang="en-US" dirty="0" smtClean="0"/>
          </a:p>
          <a:p>
            <a:r>
              <a:rPr lang="en-US" dirty="0" smtClean="0"/>
              <a:t>&lt;/</a:t>
            </a:r>
            <a:r>
              <a:rPr lang="en-US" dirty="0" smtClean="0"/>
              <a:t>div&gt;</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539552" y="692696"/>
            <a:ext cx="7992888"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Solution 3: Using the :after Pseudo-Element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:after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pseudo-element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conjunction with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content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has been used quite extensively to resolve float-clearing issues.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691680" y="2924944"/>
            <a:ext cx="4572000" cy="2246769"/>
          </a:xfrm>
          <a:prstGeom prst="rect">
            <a:avLst/>
          </a:prstGeom>
        </p:spPr>
        <p:txBody>
          <a:bodyPr>
            <a:spAutoFit/>
          </a:bodyPr>
          <a:lstStyle/>
          <a:p>
            <a:r>
              <a:rPr lang="en-US" sz="2000" dirty="0" smtClean="0">
                <a:latin typeface="Century Gothic" pitchFamily="34" charset="0"/>
              </a:rPr>
              <a:t>.</a:t>
            </a:r>
            <a:r>
              <a:rPr lang="en-US" sz="2000" dirty="0" err="1" smtClean="0">
                <a:latin typeface="Century Gothic" pitchFamily="34" charset="0"/>
              </a:rPr>
              <a:t>clearfix:after</a:t>
            </a:r>
            <a:r>
              <a:rPr lang="en-US" sz="2000" dirty="0" smtClean="0">
                <a:latin typeface="Century Gothic" pitchFamily="34" charset="0"/>
              </a:rPr>
              <a:t> </a:t>
            </a:r>
            <a:r>
              <a:rPr lang="en-US" sz="2000" dirty="0" smtClean="0">
                <a:latin typeface="Century Gothic" pitchFamily="34" charset="0"/>
              </a:rPr>
              <a:t>{</a:t>
            </a:r>
          </a:p>
          <a:p>
            <a:r>
              <a:rPr lang="en-US" sz="2000" dirty="0" smtClean="0">
                <a:latin typeface="Century Gothic" pitchFamily="34" charset="0"/>
              </a:rPr>
              <a:t> </a:t>
            </a:r>
            <a:r>
              <a:rPr lang="en-US" sz="2000" dirty="0" smtClean="0">
                <a:latin typeface="Century Gothic" pitchFamily="34" charset="0"/>
              </a:rPr>
              <a:t>content: "."; </a:t>
            </a:r>
            <a:endParaRPr lang="en-US" sz="2000" dirty="0" smtClean="0">
              <a:latin typeface="Century Gothic" pitchFamily="34" charset="0"/>
            </a:endParaRPr>
          </a:p>
          <a:p>
            <a:r>
              <a:rPr lang="en-US" sz="2000" dirty="0" smtClean="0">
                <a:latin typeface="Century Gothic" pitchFamily="34" charset="0"/>
              </a:rPr>
              <a:t>display</a:t>
            </a:r>
            <a:r>
              <a:rPr lang="en-US" sz="2000" dirty="0" smtClean="0">
                <a:latin typeface="Century Gothic" pitchFamily="34" charset="0"/>
              </a:rPr>
              <a:t>: block</a:t>
            </a:r>
            <a:r>
              <a:rPr lang="en-US" sz="2000" dirty="0" smtClean="0">
                <a:latin typeface="Century Gothic" pitchFamily="34" charset="0"/>
              </a:rPr>
              <a:t>;</a:t>
            </a:r>
          </a:p>
          <a:p>
            <a:r>
              <a:rPr lang="en-US" sz="2000" dirty="0" smtClean="0">
                <a:latin typeface="Century Gothic" pitchFamily="34" charset="0"/>
              </a:rPr>
              <a:t> </a:t>
            </a:r>
            <a:r>
              <a:rPr lang="en-US" sz="2000" dirty="0" smtClean="0">
                <a:latin typeface="Century Gothic" pitchFamily="34" charset="0"/>
              </a:rPr>
              <a:t>height: 0; </a:t>
            </a:r>
            <a:endParaRPr lang="en-US" sz="2000" dirty="0" smtClean="0">
              <a:latin typeface="Century Gothic" pitchFamily="34" charset="0"/>
            </a:endParaRPr>
          </a:p>
          <a:p>
            <a:r>
              <a:rPr lang="en-US" sz="2000" dirty="0" smtClean="0">
                <a:latin typeface="Century Gothic" pitchFamily="34" charset="0"/>
              </a:rPr>
              <a:t>clear</a:t>
            </a:r>
            <a:r>
              <a:rPr lang="en-US" sz="2000" dirty="0" smtClean="0">
                <a:latin typeface="Century Gothic" pitchFamily="34" charset="0"/>
              </a:rPr>
              <a:t>: both; </a:t>
            </a:r>
            <a:endParaRPr lang="en-US" sz="2000" dirty="0" smtClean="0">
              <a:latin typeface="Century Gothic" pitchFamily="34" charset="0"/>
            </a:endParaRPr>
          </a:p>
          <a:p>
            <a:r>
              <a:rPr lang="en-US" sz="2000" dirty="0" smtClean="0">
                <a:latin typeface="Century Gothic" pitchFamily="34" charset="0"/>
              </a:rPr>
              <a:t>visibility</a:t>
            </a:r>
            <a:r>
              <a:rPr lang="en-US" sz="2000" dirty="0" smtClean="0">
                <a:latin typeface="Century Gothic" pitchFamily="34" charset="0"/>
              </a:rPr>
              <a:t>: hidden</a:t>
            </a:r>
            <a:r>
              <a:rPr lang="en-US" sz="2000" dirty="0" smtClean="0">
                <a:latin typeface="Century Gothic" pitchFamily="34" charset="0"/>
              </a:rPr>
              <a:t>;</a:t>
            </a:r>
          </a:p>
          <a:p>
            <a:r>
              <a:rPr lang="en-US" sz="2000" dirty="0" smtClean="0">
                <a:latin typeface="Century Gothic" pitchFamily="34" charset="0"/>
              </a:rPr>
              <a:t> </a:t>
            </a:r>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20688"/>
            <a:ext cx="8064896" cy="400110"/>
          </a:xfrm>
          <a:prstGeom prst="rect">
            <a:avLst/>
          </a:prstGeom>
        </p:spPr>
        <p:txBody>
          <a:bodyPr wrap="square">
            <a:spAutoFit/>
          </a:bodyPr>
          <a:lstStyle/>
          <a:p>
            <a:pPr algn="ctr" fontAlgn="base"/>
            <a:r>
              <a:rPr lang="en-US" sz="2000" b="1" dirty="0" smtClean="0">
                <a:latin typeface="Century Gothic" pitchFamily="34" charset="0"/>
              </a:rPr>
              <a:t>CSS Pseudo-classes</a:t>
            </a:r>
            <a:endParaRPr lang="en-US" sz="2000" b="1" dirty="0">
              <a:latin typeface="Century Gothic" pitchFamily="34" charset="0"/>
            </a:endParaRPr>
          </a:p>
        </p:txBody>
      </p:sp>
      <p:sp>
        <p:nvSpPr>
          <p:cNvPr id="153601" name="Rectangle 1"/>
          <p:cNvSpPr>
            <a:spLocks noChangeArrowheads="1"/>
          </p:cNvSpPr>
          <p:nvPr/>
        </p:nvSpPr>
        <p:spPr bwMode="auto">
          <a:xfrm>
            <a:off x="611560" y="1249016"/>
            <a:ext cx="8064896" cy="488747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What is Pseudo-class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CSS pseudo-classes allow you to style the dynamic states of an element such as hover, active and focus state, as well as elements that are existing in the document tree but can't be targeted via the use of other selectors without adding any IDs or classes to them, for example, targeting the first or last child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pseudo-class starts with a colon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Its syntax can be given with:</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F4959"/>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F4959"/>
                </a:solidFill>
                <a:effectLst/>
                <a:latin typeface="Century Gothic" pitchFamily="34" charset="0"/>
                <a:cs typeface="Arial" pitchFamily="34" charset="0"/>
              </a:rPr>
              <a:t>selector:pseudo</a:t>
            </a:r>
            <a:r>
              <a:rPr kumimoji="0" lang="en-US" sz="2000" b="0" i="0" u="none" strike="noStrike" cap="none" normalizeH="0" baseline="0" dirty="0" smtClean="0">
                <a:ln>
                  <a:noFill/>
                </a:ln>
                <a:solidFill>
                  <a:srgbClr val="2F4959"/>
                </a:solidFill>
                <a:effectLst/>
                <a:latin typeface="Century Gothic" pitchFamily="34" charset="0"/>
                <a:cs typeface="Arial" pitchFamily="34" charset="0"/>
              </a:rPr>
              <a:t>-class { </a:t>
            </a:r>
            <a:r>
              <a:rPr kumimoji="0" lang="en-US" sz="2000" b="0" i="0" u="none" strike="noStrike" cap="none" normalizeH="0" baseline="0" dirty="0" smtClean="0">
                <a:ln>
                  <a:noFill/>
                </a:ln>
                <a:solidFill>
                  <a:srgbClr val="006699"/>
                </a:solidFill>
                <a:effectLst/>
                <a:latin typeface="Century Gothic" pitchFamily="34" charset="0"/>
                <a:cs typeface="Arial" pitchFamily="34" charset="0"/>
              </a:rPr>
              <a:t>property</a:t>
            </a:r>
            <a:r>
              <a:rPr kumimoji="0" lang="en-US" sz="2000" b="0" i="0" u="none" strike="noStrike" cap="none" normalizeH="0" baseline="0" dirty="0" smtClean="0">
                <a:ln>
                  <a:noFill/>
                </a:ln>
                <a:solidFill>
                  <a:srgbClr val="2F4959"/>
                </a:solidFill>
                <a:effectLst/>
                <a:latin typeface="Century Gothic" pitchFamily="34" charset="0"/>
                <a:cs typeface="Arial" pitchFamily="34" charset="0"/>
              </a:rPr>
              <a:t>: value;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following section describes the most commonly used pseudo-classes.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124744"/>
            <a:ext cx="8280920" cy="2246769"/>
          </a:xfrm>
          <a:prstGeom prst="rect">
            <a:avLst/>
          </a:prstGeom>
        </p:spPr>
        <p:txBody>
          <a:bodyPr wrap="square">
            <a:spAutoFit/>
          </a:bodyPr>
          <a:lstStyle/>
          <a:p>
            <a:pPr fontAlgn="base"/>
            <a:r>
              <a:rPr lang="en-US" sz="2000" b="1" dirty="0" smtClean="0">
                <a:latin typeface="Century Gothic" pitchFamily="34" charset="0"/>
              </a:rPr>
              <a:t>Anchor </a:t>
            </a:r>
            <a:r>
              <a:rPr lang="en-US" sz="2000" b="1" dirty="0" smtClean="0">
                <a:latin typeface="Century Gothic" pitchFamily="34" charset="0"/>
              </a:rPr>
              <a:t>Pseudo-classes</a:t>
            </a:r>
          </a:p>
          <a:p>
            <a:pPr fontAlgn="base"/>
            <a:endParaRPr lang="en-US" sz="2000" b="1" dirty="0" smtClean="0">
              <a:latin typeface="Century Gothic" pitchFamily="34" charset="0"/>
            </a:endParaRPr>
          </a:p>
          <a:p>
            <a:pPr fontAlgn="base"/>
            <a:r>
              <a:rPr lang="en-US" sz="2000" dirty="0" smtClean="0">
                <a:latin typeface="Century Gothic" pitchFamily="34" charset="0"/>
              </a:rPr>
              <a:t>Using </a:t>
            </a:r>
            <a:r>
              <a:rPr lang="en-US" sz="2000" dirty="0" smtClean="0">
                <a:latin typeface="Century Gothic" pitchFamily="34" charset="0"/>
                <a:hlinkClick r:id="rId2"/>
              </a:rPr>
              <a:t>anchor</a:t>
            </a:r>
            <a:r>
              <a:rPr lang="en-US" sz="2000" dirty="0" smtClean="0">
                <a:latin typeface="Century Gothic" pitchFamily="34" charset="0"/>
              </a:rPr>
              <a:t> pseudo-classes links can be displayed in different ways:</a:t>
            </a:r>
          </a:p>
          <a:p>
            <a:pPr fontAlgn="base"/>
            <a:r>
              <a:rPr lang="en-US" sz="2000" dirty="0" smtClean="0">
                <a:latin typeface="Century Gothic" pitchFamily="34" charset="0"/>
              </a:rPr>
              <a:t>These pseudo-classes let you style unvisited links differently from visited ones. The most common styling technique is to remove underlines from visited links.</a:t>
            </a:r>
            <a:endParaRPr lang="en-US" sz="2000" dirty="0">
              <a:latin typeface="Century Gothic" pitchFamily="34" charset="0"/>
            </a:endParaRPr>
          </a:p>
        </p:txBody>
      </p:sp>
      <p:sp>
        <p:nvSpPr>
          <p:cNvPr id="3" name="Rectangle 2"/>
          <p:cNvSpPr/>
          <p:nvPr/>
        </p:nvSpPr>
        <p:spPr>
          <a:xfrm>
            <a:off x="1547664" y="3861048"/>
            <a:ext cx="4572000" cy="1015663"/>
          </a:xfrm>
          <a:prstGeom prst="rect">
            <a:avLst/>
          </a:prstGeom>
        </p:spPr>
        <p:txBody>
          <a:bodyPr>
            <a:spAutoFit/>
          </a:bodyPr>
          <a:lstStyle/>
          <a:p>
            <a:r>
              <a:rPr lang="en-US" sz="2000" dirty="0" smtClean="0">
                <a:latin typeface="Century Gothic" pitchFamily="34" charset="0"/>
              </a:rPr>
              <a:t>a:link { color: blue; } </a:t>
            </a:r>
            <a:endParaRPr lang="en-US" sz="2000" dirty="0" smtClean="0">
              <a:latin typeface="Century Gothic" pitchFamily="34" charset="0"/>
            </a:endParaRPr>
          </a:p>
          <a:p>
            <a:endParaRPr lang="en-US" sz="2000" dirty="0" smtClean="0">
              <a:latin typeface="Century Gothic" pitchFamily="34" charset="0"/>
            </a:endParaRPr>
          </a:p>
          <a:p>
            <a:r>
              <a:rPr lang="en-US" sz="2000" dirty="0" smtClean="0">
                <a:latin typeface="Century Gothic" pitchFamily="34" charset="0"/>
              </a:rPr>
              <a:t>a:visited </a:t>
            </a:r>
            <a:r>
              <a:rPr lang="en-US" sz="2000" dirty="0" smtClean="0">
                <a:latin typeface="Century Gothic" pitchFamily="34" charset="0"/>
              </a:rPr>
              <a:t>{ text-decoration: none; }</a:t>
            </a:r>
            <a:endParaRPr lang="en-US" sz="2000" dirty="0">
              <a:latin typeface="Century Gothic"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992888" cy="5632311"/>
          </a:xfrm>
          <a:prstGeom prst="rect">
            <a:avLst/>
          </a:prstGeom>
        </p:spPr>
        <p:txBody>
          <a:bodyPr wrap="square">
            <a:spAutoFit/>
          </a:bodyPr>
          <a:lstStyle/>
          <a:p>
            <a:r>
              <a:rPr lang="en-US" dirty="0" smtClean="0">
                <a:latin typeface="Century Gothic" pitchFamily="34" charset="0"/>
              </a:rPr>
              <a:t>&lt;!DOCTYPE html&gt;</a:t>
            </a:r>
          </a:p>
          <a:p>
            <a:r>
              <a:rPr lang="en-US" dirty="0" smtClean="0">
                <a:latin typeface="Century Gothic" pitchFamily="34" charset="0"/>
              </a:rPr>
              <a:t>&lt;html </a:t>
            </a:r>
            <a:r>
              <a:rPr lang="en-US" dirty="0" err="1" smtClean="0">
                <a:latin typeface="Century Gothic" pitchFamily="34" charset="0"/>
              </a:rPr>
              <a:t>lang</a:t>
            </a:r>
            <a:r>
              <a:rPr lang="en-US" dirty="0" smtClean="0">
                <a:latin typeface="Century Gothic" pitchFamily="34" charset="0"/>
              </a:rPr>
              <a:t>="en"&gt;</a:t>
            </a:r>
          </a:p>
          <a:p>
            <a:r>
              <a:rPr lang="en-US" dirty="0" smtClean="0">
                <a:latin typeface="Century Gothic" pitchFamily="34" charset="0"/>
              </a:rPr>
              <a:t>&lt;head&gt;</a:t>
            </a:r>
          </a:p>
          <a:p>
            <a:r>
              <a:rPr lang="en-US" dirty="0" smtClean="0">
                <a:latin typeface="Century Gothic" pitchFamily="34" charset="0"/>
              </a:rPr>
              <a:t>	&lt;meta </a:t>
            </a:r>
            <a:r>
              <a:rPr lang="en-US" dirty="0" err="1" smtClean="0">
                <a:latin typeface="Century Gothic" pitchFamily="34" charset="0"/>
              </a:rPr>
              <a:t>charset</a:t>
            </a:r>
            <a:r>
              <a:rPr lang="en-US" dirty="0" smtClean="0">
                <a:latin typeface="Century Gothic" pitchFamily="34" charset="0"/>
              </a:rPr>
              <a:t>="utf-8"&gt;</a:t>
            </a:r>
          </a:p>
          <a:p>
            <a:r>
              <a:rPr lang="en-US" dirty="0" smtClean="0">
                <a:latin typeface="Century Gothic" pitchFamily="34" charset="0"/>
              </a:rPr>
              <a:t>    &lt;title&gt;Example of CSS Imported Style Sheet&lt;/title&gt;</a:t>
            </a:r>
          </a:p>
          <a:p>
            <a:r>
              <a:rPr lang="en-US" dirty="0" smtClean="0">
                <a:latin typeface="Century Gothic" pitchFamily="34" charset="0"/>
              </a:rPr>
              <a:t>    &lt;style&gt;</a:t>
            </a:r>
          </a:p>
          <a:p>
            <a:r>
              <a:rPr lang="en-US" dirty="0" smtClean="0">
                <a:latin typeface="Century Gothic" pitchFamily="34" charset="0"/>
              </a:rPr>
              <a:t>        @import </a:t>
            </a:r>
            <a:r>
              <a:rPr lang="en-US" dirty="0" err="1" smtClean="0">
                <a:latin typeface="Century Gothic" pitchFamily="34" charset="0"/>
              </a:rPr>
              <a:t>url</a:t>
            </a:r>
            <a:r>
              <a:rPr lang="en-US" dirty="0" smtClean="0">
                <a:latin typeface="Century Gothic" pitchFamily="34" charset="0"/>
              </a:rPr>
              <a:t>("/examples/</a:t>
            </a:r>
            <a:r>
              <a:rPr lang="en-US" dirty="0" err="1" smtClean="0">
                <a:latin typeface="Century Gothic" pitchFamily="34" charset="0"/>
              </a:rPr>
              <a:t>css</a:t>
            </a:r>
            <a:r>
              <a:rPr lang="en-US" dirty="0" smtClean="0">
                <a:latin typeface="Century Gothic" pitchFamily="34" charset="0"/>
              </a:rPr>
              <a:t>/style.css");</a:t>
            </a:r>
          </a:p>
          <a:p>
            <a:r>
              <a:rPr lang="en-US" dirty="0" smtClean="0">
                <a:latin typeface="Century Gothic" pitchFamily="34" charset="0"/>
              </a:rPr>
              <a:t>        p {</a:t>
            </a:r>
          </a:p>
          <a:p>
            <a:r>
              <a:rPr lang="en-US" dirty="0" smtClean="0">
                <a:latin typeface="Century Gothic" pitchFamily="34" charset="0"/>
              </a:rPr>
              <a:t>            color: blue;</a:t>
            </a:r>
          </a:p>
          <a:p>
            <a:r>
              <a:rPr lang="en-US" dirty="0" smtClean="0">
                <a:latin typeface="Century Gothic" pitchFamily="34" charset="0"/>
              </a:rPr>
              <a:t>            font-size: 16px;</a:t>
            </a:r>
          </a:p>
          <a:p>
            <a:r>
              <a:rPr lang="en-US" dirty="0" smtClean="0">
                <a:latin typeface="Century Gothic" pitchFamily="34" charset="0"/>
              </a:rPr>
              <a:t>        }</a:t>
            </a:r>
          </a:p>
          <a:p>
            <a:r>
              <a:rPr lang="en-US" dirty="0" smtClean="0">
                <a:latin typeface="Century Gothic" pitchFamily="34" charset="0"/>
              </a:rPr>
              <a:t>    &lt;/style&gt;</a:t>
            </a:r>
          </a:p>
          <a:p>
            <a:r>
              <a:rPr lang="en-US" dirty="0" smtClean="0">
                <a:latin typeface="Century Gothic" pitchFamily="34" charset="0"/>
              </a:rPr>
              <a:t>&lt;/head&gt;</a:t>
            </a:r>
          </a:p>
          <a:p>
            <a:r>
              <a:rPr lang="en-US" dirty="0" smtClean="0">
                <a:latin typeface="Century Gothic" pitchFamily="34" charset="0"/>
              </a:rPr>
              <a:t>&lt;body&gt;</a:t>
            </a:r>
          </a:p>
          <a:p>
            <a:r>
              <a:rPr lang="en-US" dirty="0" smtClean="0">
                <a:latin typeface="Century Gothic" pitchFamily="34" charset="0"/>
              </a:rPr>
              <a:t>	&lt;h1&gt;The styles for this heading are defined in the imported style sheet&lt;/h1&gt;</a:t>
            </a:r>
          </a:p>
          <a:p>
            <a:r>
              <a:rPr lang="en-US" dirty="0" smtClean="0">
                <a:latin typeface="Century Gothic" pitchFamily="34" charset="0"/>
              </a:rPr>
              <a:t>   	&lt;p&gt;The styles for this paragraph are defined in the embedded style sheet.&lt;/p&gt;</a:t>
            </a:r>
          </a:p>
          <a:p>
            <a:r>
              <a:rPr lang="en-US" dirty="0" smtClean="0">
                <a:latin typeface="Century Gothic" pitchFamily="34" charset="0"/>
              </a:rPr>
              <a:t>&lt;/body&gt;</a:t>
            </a:r>
          </a:p>
          <a:p>
            <a:r>
              <a:rPr lang="en-US" dirty="0" smtClean="0">
                <a:latin typeface="Century Gothic" pitchFamily="34" charset="0"/>
              </a:rPr>
              <a:t>&lt;/html&gt; </a:t>
            </a:r>
            <a:endParaRPr lang="en-US" dirty="0">
              <a:latin typeface="Century Gothic"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692696"/>
            <a:ext cx="7704856" cy="1631216"/>
          </a:xfrm>
          <a:prstGeom prst="rect">
            <a:avLst/>
          </a:prstGeom>
        </p:spPr>
        <p:txBody>
          <a:bodyPr wrap="square">
            <a:spAutoFit/>
          </a:bodyPr>
          <a:lstStyle/>
          <a:p>
            <a:r>
              <a:rPr lang="en-US" sz="2000" dirty="0" smtClean="0">
                <a:latin typeface="Century Gothic" pitchFamily="34" charset="0"/>
              </a:rPr>
              <a:t>a:hover { color: red; </a:t>
            </a:r>
            <a:r>
              <a:rPr lang="en-US" sz="2000" dirty="0" smtClean="0">
                <a:latin typeface="Century Gothic" pitchFamily="34" charset="0"/>
              </a:rPr>
              <a:t>}</a:t>
            </a:r>
          </a:p>
          <a:p>
            <a:endParaRPr lang="en-US" sz="2000" dirty="0" smtClean="0">
              <a:latin typeface="Century Gothic" pitchFamily="34" charset="0"/>
            </a:endParaRPr>
          </a:p>
          <a:p>
            <a:r>
              <a:rPr lang="en-US" sz="2000" dirty="0" smtClean="0">
                <a:latin typeface="Century Gothic" pitchFamily="34" charset="0"/>
              </a:rPr>
              <a:t> </a:t>
            </a:r>
            <a:r>
              <a:rPr lang="en-US" sz="2000" dirty="0" smtClean="0">
                <a:latin typeface="Century Gothic" pitchFamily="34" charset="0"/>
              </a:rPr>
              <a:t>a:active { color: gray; </a:t>
            </a:r>
            <a:r>
              <a:rPr lang="en-US" sz="2000" dirty="0" smtClean="0">
                <a:latin typeface="Century Gothic" pitchFamily="34" charset="0"/>
              </a:rPr>
              <a:t>}</a:t>
            </a:r>
          </a:p>
          <a:p>
            <a:endParaRPr lang="en-US" sz="2000" dirty="0" smtClean="0">
              <a:latin typeface="Century Gothic" pitchFamily="34" charset="0"/>
            </a:endParaRPr>
          </a:p>
          <a:p>
            <a:r>
              <a:rPr lang="en-US" sz="2000" dirty="0" smtClean="0">
                <a:latin typeface="Century Gothic" pitchFamily="34" charset="0"/>
              </a:rPr>
              <a:t> </a:t>
            </a:r>
            <a:r>
              <a:rPr lang="en-US" sz="2000" dirty="0" smtClean="0">
                <a:latin typeface="Century Gothic" pitchFamily="34" charset="0"/>
              </a:rPr>
              <a:t>a:focus { color: yellow; }</a:t>
            </a:r>
            <a:endParaRPr lang="en-US" sz="2000" dirty="0">
              <a:latin typeface="Century Gothic" pitchFamily="34" charset="0"/>
            </a:endParaRPr>
          </a:p>
        </p:txBody>
      </p:sp>
      <p:sp>
        <p:nvSpPr>
          <p:cNvPr id="154625" name="Rectangle 1"/>
          <p:cNvSpPr>
            <a:spLocks noChangeArrowheads="1"/>
          </p:cNvSpPr>
          <p:nvPr/>
        </p:nvSpPr>
        <p:spPr bwMode="auto">
          <a:xfrm rot="10800000" flipV="1">
            <a:off x="539552" y="3068960"/>
            <a:ext cx="8136904" cy="259682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0"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hover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applies when a user places cursor over the element, but does not select it.</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41414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active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applies when the element is activated or clicked.</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41414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focus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applies when the element has keyboard focus.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1"/>
          <p:cNvSpPr>
            <a:spLocks noChangeArrowheads="1"/>
          </p:cNvSpPr>
          <p:nvPr/>
        </p:nvSpPr>
        <p:spPr bwMode="auto">
          <a:xfrm>
            <a:off x="539552" y="610816"/>
            <a:ext cx="7992888" cy="2117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:first-child Pseudo-class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:first-child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pseudo-class matches an element that is the first child element of some other element. The selector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ol</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li:first</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-child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the example below select the first list item of an ordered list and removes the top border form it.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612845"/>
            <a:ext cx="7056784" cy="5355312"/>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CSS :first-child Pseudo-class&lt;/title&gt;</a:t>
            </a:r>
          </a:p>
          <a:p>
            <a:r>
              <a:rPr lang="en-US" dirty="0" smtClean="0"/>
              <a:t>&lt;style&gt;</a:t>
            </a:r>
          </a:p>
          <a:p>
            <a:r>
              <a:rPr lang="en-US" dirty="0" smtClean="0"/>
              <a:t>    </a:t>
            </a:r>
            <a:r>
              <a:rPr lang="en-US" dirty="0" err="1" smtClean="0"/>
              <a:t>ol</a:t>
            </a:r>
            <a:r>
              <a:rPr lang="en-US" dirty="0" smtClean="0"/>
              <a:t>{</a:t>
            </a:r>
          </a:p>
          <a:p>
            <a:r>
              <a:rPr lang="en-US" dirty="0" smtClean="0"/>
              <a:t>        padding: 0;</a:t>
            </a:r>
          </a:p>
          <a:p>
            <a:r>
              <a:rPr lang="en-US" dirty="0" smtClean="0"/>
              <a:t>        list-style: none;          </a:t>
            </a:r>
          </a:p>
          <a:p>
            <a:r>
              <a:rPr lang="en-US" dirty="0" smtClean="0"/>
              <a:t>    }</a:t>
            </a:r>
          </a:p>
          <a:p>
            <a:r>
              <a:rPr lang="en-US" dirty="0" smtClean="0"/>
              <a:t>    </a:t>
            </a:r>
            <a:r>
              <a:rPr lang="en-US" dirty="0" err="1" smtClean="0"/>
              <a:t>ol</a:t>
            </a:r>
            <a:r>
              <a:rPr lang="en-US" dirty="0" smtClean="0"/>
              <a:t> </a:t>
            </a:r>
            <a:r>
              <a:rPr lang="en-US" dirty="0" err="1" smtClean="0"/>
              <a:t>li</a:t>
            </a:r>
            <a:r>
              <a:rPr lang="en-US" dirty="0" smtClean="0"/>
              <a:t>{</a:t>
            </a:r>
          </a:p>
          <a:p>
            <a:r>
              <a:rPr lang="en-US" dirty="0" smtClean="0"/>
              <a:t>        padding: 10px 0;</a:t>
            </a:r>
          </a:p>
          <a:p>
            <a:r>
              <a:rPr lang="en-US" dirty="0" smtClean="0"/>
              <a:t>        border-top: 1px solid #000000;</a:t>
            </a:r>
          </a:p>
          <a:p>
            <a:r>
              <a:rPr lang="en-US" dirty="0" smtClean="0"/>
              <a:t>    }</a:t>
            </a:r>
          </a:p>
          <a:p>
            <a:r>
              <a:rPr lang="en-US" dirty="0" smtClean="0"/>
              <a:t>    </a:t>
            </a:r>
            <a:r>
              <a:rPr lang="en-US" dirty="0" err="1" smtClean="0"/>
              <a:t>li:first</a:t>
            </a:r>
            <a:r>
              <a:rPr lang="en-US" dirty="0" smtClean="0"/>
              <a:t>-child {</a:t>
            </a:r>
          </a:p>
          <a:p>
            <a:r>
              <a:rPr lang="en-US" dirty="0" smtClean="0"/>
              <a:t>        border-top: none;</a:t>
            </a:r>
          </a:p>
          <a:p>
            <a:r>
              <a:rPr lang="en-US" dirty="0" smtClean="0"/>
              <a:t>    }</a:t>
            </a:r>
          </a:p>
          <a:p>
            <a:r>
              <a:rPr lang="en-US" dirty="0" smtClean="0"/>
              <a:t>&lt;/style&gt;</a:t>
            </a:r>
          </a:p>
          <a:p>
            <a:r>
              <a:rPr lang="en-US" dirty="0" smtClean="0"/>
              <a:t>&lt;/head&gt;</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052736"/>
            <a:ext cx="8208912" cy="4093428"/>
          </a:xfrm>
          <a:prstGeom prst="rect">
            <a:avLst/>
          </a:prstGeom>
        </p:spPr>
        <p:txBody>
          <a:bodyPr wrap="square">
            <a:spAutoFit/>
          </a:bodyPr>
          <a:lstStyle/>
          <a:p>
            <a:r>
              <a:rPr lang="en-US" sz="2000" dirty="0" smtClean="0">
                <a:latin typeface="Century Gothic" pitchFamily="34" charset="0"/>
              </a:rPr>
              <a:t>&lt;body&gt;</a:t>
            </a:r>
          </a:p>
          <a:p>
            <a:r>
              <a:rPr lang="en-US" sz="2000" dirty="0" smtClean="0">
                <a:latin typeface="Century Gothic" pitchFamily="34" charset="0"/>
              </a:rPr>
              <a:t>    &lt;h1&gt;Sample Ordered Lists&lt;/h1&gt;</a:t>
            </a:r>
          </a:p>
          <a:p>
            <a:r>
              <a:rPr lang="en-US" sz="2000" dirty="0" smtClean="0">
                <a:latin typeface="Century Gothic" pitchFamily="34" charset="0"/>
              </a:rPr>
              <a:t>    &lt;</a:t>
            </a:r>
            <a:r>
              <a:rPr lang="en-US" sz="2000" dirty="0" err="1" smtClean="0">
                <a:latin typeface="Century Gothic" pitchFamily="34" charset="0"/>
              </a:rPr>
              <a:t>ol</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&gt;Mix ingredients&lt;/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&gt;Bake in oven for an hour&lt;/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&gt;Allow to stand for ten minutes&lt;/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ol</a:t>
            </a:r>
            <a:r>
              <a:rPr lang="en-US" sz="2000" dirty="0" smtClean="0">
                <a:latin typeface="Century Gothic" pitchFamily="34" charset="0"/>
              </a:rPr>
              <a:t>&gt;</a:t>
            </a:r>
          </a:p>
          <a:p>
            <a:r>
              <a:rPr lang="en-US" sz="2000" dirty="0" smtClean="0">
                <a:latin typeface="Century Gothic" pitchFamily="34" charset="0"/>
              </a:rPr>
              <a:t>    &lt;p&gt;&lt;strong&gt;Note:&lt;/strong&gt; To make &lt;code&gt;:first-child&lt;/code&gt; to work in IE8 and earlier, a &lt;code&gt;&lt;!DOCTYPE&gt;&lt;/code&gt; must be declared at the top of document.&lt;/p&gt;</a:t>
            </a:r>
          </a:p>
          <a:p>
            <a:r>
              <a:rPr lang="en-US" sz="2000" dirty="0" smtClean="0">
                <a:latin typeface="Century Gothic" pitchFamily="34" charset="0"/>
              </a:rPr>
              <a:t>&lt;/body&gt;</a:t>
            </a:r>
          </a:p>
          <a:p>
            <a:r>
              <a:rPr lang="en-US" sz="2000" dirty="0" smtClean="0">
                <a:latin typeface="Century Gothic" pitchFamily="34" charset="0"/>
              </a:rPr>
              <a:t>&lt;/html&gt;</a:t>
            </a:r>
            <a:endParaRPr lang="en-US" sz="2000" dirty="0">
              <a:latin typeface="Century Gothic"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1"/>
          <p:cNvSpPr>
            <a:spLocks noChangeArrowheads="1"/>
          </p:cNvSpPr>
          <p:nvPr/>
        </p:nvSpPr>
        <p:spPr bwMode="auto">
          <a:xfrm>
            <a:off x="611560" y="764704"/>
            <a:ext cx="7992888" cy="2117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:last-child Pseudo-class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:last-child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pseudo-class matches an element that is the last child element of some other element. The selector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ul</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li:last</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-child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the example below select the last list item from an unordered list and removes the right border from it.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8064896" cy="5909310"/>
          </a:xfrm>
          <a:prstGeom prst="rect">
            <a:avLst/>
          </a:prstGeom>
        </p:spPr>
        <p:txBody>
          <a:bodyPr wrap="square">
            <a:spAutoFit/>
          </a:bodyPr>
          <a:lstStyle/>
          <a:p>
            <a:r>
              <a:rPr lang="en-US" dirty="0" smtClean="0">
                <a:latin typeface="Century Gothic" pitchFamily="34" charset="0"/>
              </a:rPr>
              <a:t>&lt;!DOCTYPE html&gt;</a:t>
            </a:r>
          </a:p>
          <a:p>
            <a:r>
              <a:rPr lang="en-US" dirty="0" smtClean="0">
                <a:latin typeface="Century Gothic" pitchFamily="34" charset="0"/>
              </a:rPr>
              <a:t>&lt;html </a:t>
            </a:r>
            <a:r>
              <a:rPr lang="en-US" dirty="0" err="1" smtClean="0">
                <a:latin typeface="Century Gothic" pitchFamily="34" charset="0"/>
              </a:rPr>
              <a:t>lang</a:t>
            </a:r>
            <a:r>
              <a:rPr lang="en-US" dirty="0" smtClean="0">
                <a:latin typeface="Century Gothic" pitchFamily="34" charset="0"/>
              </a:rPr>
              <a:t>="en"&gt;</a:t>
            </a:r>
          </a:p>
          <a:p>
            <a:r>
              <a:rPr lang="en-US" dirty="0" smtClean="0">
                <a:latin typeface="Century Gothic" pitchFamily="34" charset="0"/>
              </a:rPr>
              <a:t>&lt;head&gt;</a:t>
            </a:r>
          </a:p>
          <a:p>
            <a:r>
              <a:rPr lang="en-US" dirty="0" smtClean="0">
                <a:latin typeface="Century Gothic" pitchFamily="34" charset="0"/>
              </a:rPr>
              <a:t>&lt;meta </a:t>
            </a:r>
            <a:r>
              <a:rPr lang="en-US" dirty="0" err="1" smtClean="0">
                <a:latin typeface="Century Gothic" pitchFamily="34" charset="0"/>
              </a:rPr>
              <a:t>charset</a:t>
            </a:r>
            <a:r>
              <a:rPr lang="en-US" dirty="0" smtClean="0">
                <a:latin typeface="Century Gothic" pitchFamily="34" charset="0"/>
              </a:rPr>
              <a:t>="utf-8"&gt;</a:t>
            </a:r>
          </a:p>
          <a:p>
            <a:r>
              <a:rPr lang="en-US" dirty="0" smtClean="0">
                <a:latin typeface="Century Gothic" pitchFamily="34" charset="0"/>
              </a:rPr>
              <a:t>&lt;title&gt;Example of CSS :first-child Pseudo-class&lt;/title&gt;</a:t>
            </a:r>
          </a:p>
          <a:p>
            <a:r>
              <a:rPr lang="en-US" dirty="0" smtClean="0">
                <a:latin typeface="Century Gothic" pitchFamily="34" charset="0"/>
              </a:rPr>
              <a:t>&lt;style&gt;</a:t>
            </a:r>
          </a:p>
          <a:p>
            <a:r>
              <a:rPr lang="en-US" dirty="0" smtClean="0">
                <a:latin typeface="Century Gothic" pitchFamily="34" charset="0"/>
              </a:rPr>
              <a:t>    </a:t>
            </a:r>
            <a:r>
              <a:rPr lang="en-US" dirty="0" err="1" smtClean="0">
                <a:latin typeface="Century Gothic" pitchFamily="34" charset="0"/>
              </a:rPr>
              <a:t>ul</a:t>
            </a:r>
            <a:r>
              <a:rPr lang="en-US" dirty="0" smtClean="0">
                <a:latin typeface="Century Gothic" pitchFamily="34" charset="0"/>
              </a:rPr>
              <a:t>{</a:t>
            </a:r>
          </a:p>
          <a:p>
            <a:r>
              <a:rPr lang="en-US" dirty="0" smtClean="0">
                <a:latin typeface="Century Gothic" pitchFamily="34" charset="0"/>
              </a:rPr>
              <a:t>        padding: 0;</a:t>
            </a:r>
          </a:p>
          <a:p>
            <a:r>
              <a:rPr lang="en-US" dirty="0" smtClean="0">
                <a:latin typeface="Century Gothic" pitchFamily="34" charset="0"/>
              </a:rPr>
              <a:t>        list-style: none;          </a:t>
            </a:r>
          </a:p>
          <a:p>
            <a:r>
              <a:rPr lang="en-US" dirty="0" smtClean="0">
                <a:latin typeface="Century Gothic" pitchFamily="34" charset="0"/>
              </a:rPr>
              <a:t>    }</a:t>
            </a:r>
          </a:p>
          <a:p>
            <a:r>
              <a:rPr lang="en-US" dirty="0" smtClean="0">
                <a:latin typeface="Century Gothic" pitchFamily="34" charset="0"/>
              </a:rPr>
              <a:t>    </a:t>
            </a:r>
            <a:r>
              <a:rPr lang="en-US" dirty="0" err="1" smtClean="0">
                <a:latin typeface="Century Gothic" pitchFamily="34" charset="0"/>
              </a:rPr>
              <a:t>ul</a:t>
            </a:r>
            <a:r>
              <a:rPr lang="en-US" dirty="0" smtClean="0">
                <a:latin typeface="Century Gothic" pitchFamily="34" charset="0"/>
              </a:rPr>
              <a:t> </a:t>
            </a:r>
            <a:r>
              <a:rPr lang="en-US" dirty="0" err="1" smtClean="0">
                <a:latin typeface="Century Gothic" pitchFamily="34" charset="0"/>
              </a:rPr>
              <a:t>li</a:t>
            </a:r>
            <a:r>
              <a:rPr lang="en-US" dirty="0" smtClean="0">
                <a:latin typeface="Century Gothic" pitchFamily="34" charset="0"/>
              </a:rPr>
              <a:t>{</a:t>
            </a:r>
          </a:p>
          <a:p>
            <a:r>
              <a:rPr lang="en-US" dirty="0" smtClean="0">
                <a:latin typeface="Century Gothic" pitchFamily="34" charset="0"/>
              </a:rPr>
              <a:t>        display: inline;</a:t>
            </a:r>
          </a:p>
          <a:p>
            <a:r>
              <a:rPr lang="en-US" dirty="0" smtClean="0">
                <a:latin typeface="Century Gothic" pitchFamily="34" charset="0"/>
              </a:rPr>
              <a:t>        padding: 0 20px;</a:t>
            </a:r>
          </a:p>
          <a:p>
            <a:r>
              <a:rPr lang="en-US" dirty="0" smtClean="0">
                <a:latin typeface="Century Gothic" pitchFamily="34" charset="0"/>
              </a:rPr>
              <a:t>        border-right: 1px solid #000000;</a:t>
            </a:r>
          </a:p>
          <a:p>
            <a:r>
              <a:rPr lang="en-US" dirty="0" smtClean="0">
                <a:latin typeface="Century Gothic" pitchFamily="34" charset="0"/>
              </a:rPr>
              <a:t>    }</a:t>
            </a:r>
          </a:p>
          <a:p>
            <a:r>
              <a:rPr lang="en-US" dirty="0" smtClean="0">
                <a:latin typeface="Century Gothic" pitchFamily="34" charset="0"/>
              </a:rPr>
              <a:t>    </a:t>
            </a:r>
            <a:r>
              <a:rPr lang="en-US" dirty="0" err="1" smtClean="0">
                <a:latin typeface="Century Gothic" pitchFamily="34" charset="0"/>
              </a:rPr>
              <a:t>li:last</a:t>
            </a:r>
            <a:r>
              <a:rPr lang="en-US" dirty="0" smtClean="0">
                <a:latin typeface="Century Gothic" pitchFamily="34" charset="0"/>
              </a:rPr>
              <a:t>-child {</a:t>
            </a:r>
          </a:p>
          <a:p>
            <a:r>
              <a:rPr lang="en-US" dirty="0" smtClean="0">
                <a:latin typeface="Century Gothic" pitchFamily="34" charset="0"/>
              </a:rPr>
              <a:t>        border-right: none;</a:t>
            </a:r>
          </a:p>
          <a:p>
            <a:r>
              <a:rPr lang="en-US" dirty="0" smtClean="0">
                <a:latin typeface="Century Gothic" pitchFamily="34" charset="0"/>
              </a:rPr>
              <a:t>    }</a:t>
            </a:r>
          </a:p>
          <a:p>
            <a:r>
              <a:rPr lang="en-US" dirty="0" smtClean="0">
                <a:latin typeface="Century Gothic" pitchFamily="34" charset="0"/>
              </a:rPr>
              <a:t>&lt;/style&gt;</a:t>
            </a:r>
          </a:p>
          <a:p>
            <a:r>
              <a:rPr lang="en-US" dirty="0" smtClean="0">
                <a:latin typeface="Century Gothic" pitchFamily="34" charset="0"/>
              </a:rPr>
              <a:t>&lt;/head&gt;</a:t>
            </a:r>
          </a:p>
          <a:p>
            <a:r>
              <a:rPr lang="en-US" dirty="0" smtClean="0">
                <a:latin typeface="Century Gothic" pitchFamily="34" charset="0"/>
              </a:rPr>
              <a:t>&lt;body&gt;</a:t>
            </a:r>
            <a:endParaRPr lang="en-US" dirty="0">
              <a:latin typeface="Century Gothic"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305342"/>
            <a:ext cx="7488832" cy="4093428"/>
          </a:xfrm>
          <a:prstGeom prst="rect">
            <a:avLst/>
          </a:prstGeom>
        </p:spPr>
        <p:txBody>
          <a:bodyPr wrap="square">
            <a:spAutoFit/>
          </a:bodyPr>
          <a:lstStyle/>
          <a:p>
            <a:r>
              <a:rPr lang="en-US" sz="2000" dirty="0" smtClean="0">
                <a:latin typeface="Century Gothic" pitchFamily="34" charset="0"/>
              </a:rPr>
              <a:t> &lt;h1&gt;Sample Navigation Bar&lt;/h1&gt;</a:t>
            </a:r>
          </a:p>
          <a:p>
            <a:r>
              <a:rPr lang="en-US" sz="2000" dirty="0" smtClean="0">
                <a:latin typeface="Century Gothic" pitchFamily="34" charset="0"/>
              </a:rPr>
              <a:t>    &lt;</a:t>
            </a:r>
            <a:r>
              <a:rPr lang="en-US" sz="2000" dirty="0" err="1" smtClean="0">
                <a:latin typeface="Century Gothic" pitchFamily="34" charset="0"/>
              </a:rPr>
              <a:t>ul</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&gt;Home&lt;/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&gt;About Us&lt;/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&gt;Services&lt;/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&gt;Contact Us&lt;/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ul</a:t>
            </a:r>
            <a:r>
              <a:rPr lang="en-US" sz="2000" dirty="0" smtClean="0">
                <a:latin typeface="Century Gothic" pitchFamily="34" charset="0"/>
              </a:rPr>
              <a:t>&gt;</a:t>
            </a:r>
          </a:p>
          <a:p>
            <a:r>
              <a:rPr lang="en-US" sz="2000" dirty="0" smtClean="0">
                <a:latin typeface="Century Gothic" pitchFamily="34" charset="0"/>
              </a:rPr>
              <a:t>    &lt;p&gt;&lt;strong&gt;Note:&lt;/strong&gt; To make &lt;code&gt;:first-child&lt;/code&gt; to work in IE8 and earlier, a &lt;code&gt;&lt;!DOCTYPE&gt;&lt;/code&gt; must be declared at the top of document.&lt;/p&gt;</a:t>
            </a:r>
          </a:p>
          <a:p>
            <a:r>
              <a:rPr lang="en-US" sz="2000" dirty="0" smtClean="0">
                <a:latin typeface="Century Gothic" pitchFamily="34" charset="0"/>
              </a:rPr>
              <a:t>&lt;/body&gt;</a:t>
            </a:r>
          </a:p>
          <a:p>
            <a:r>
              <a:rPr lang="en-US" sz="2000" dirty="0" smtClean="0">
                <a:latin typeface="Century Gothic" pitchFamily="34" charset="0"/>
              </a:rPr>
              <a:t>&lt;/html&gt;</a:t>
            </a:r>
            <a:endParaRPr lang="en-US" sz="2000" dirty="0">
              <a:latin typeface="Century Gothic"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1"/>
          <p:cNvSpPr>
            <a:spLocks noChangeArrowheads="1"/>
          </p:cNvSpPr>
          <p:nvPr/>
        </p:nvSpPr>
        <p:spPr bwMode="auto">
          <a:xfrm>
            <a:off x="683568" y="538808"/>
            <a:ext cx="7920880"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:nth-child Pseudo-class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CSS3 introduces a new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:nth-child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pseudo-class that allows you to target one or more specific children of a given parent element. The basic syntax of this selector can be given with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:nth-child(N)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where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is an argument, which can be a number, a keyword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even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odd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an expression of the form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xn+y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where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x</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are integers (e.g.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1n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2n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2n+1</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187624" y="3645024"/>
            <a:ext cx="6840760" cy="1754326"/>
          </a:xfrm>
          <a:prstGeom prst="rect">
            <a:avLst/>
          </a:prstGeom>
        </p:spPr>
        <p:txBody>
          <a:bodyPr wrap="square">
            <a:spAutoFit/>
          </a:bodyPr>
          <a:lstStyle/>
          <a:p>
            <a:r>
              <a:rPr lang="en-US" dirty="0" smtClean="0"/>
              <a:t> table </a:t>
            </a:r>
            <a:r>
              <a:rPr lang="en-US" dirty="0" err="1" smtClean="0"/>
              <a:t>tr</a:t>
            </a:r>
            <a:r>
              <a:rPr lang="en-US" dirty="0" smtClean="0"/>
              <a:t> </a:t>
            </a:r>
            <a:r>
              <a:rPr lang="en-US" dirty="0" err="1" smtClean="0"/>
              <a:t>th</a:t>
            </a:r>
            <a:r>
              <a:rPr lang="en-US" dirty="0" smtClean="0"/>
              <a:t>, table </a:t>
            </a:r>
            <a:r>
              <a:rPr lang="en-US" dirty="0" err="1" smtClean="0"/>
              <a:t>tr</a:t>
            </a:r>
            <a:r>
              <a:rPr lang="en-US" dirty="0" smtClean="0"/>
              <a:t> td{</a:t>
            </a:r>
          </a:p>
          <a:p>
            <a:r>
              <a:rPr lang="en-US" dirty="0" smtClean="0"/>
              <a:t>        padding: 10px;</a:t>
            </a:r>
          </a:p>
          <a:p>
            <a:r>
              <a:rPr lang="en-US" dirty="0" smtClean="0"/>
              <a:t>    }</a:t>
            </a:r>
          </a:p>
          <a:p>
            <a:r>
              <a:rPr lang="en-US" dirty="0" smtClean="0"/>
              <a:t>    table </a:t>
            </a:r>
            <a:r>
              <a:rPr lang="en-US" dirty="0" err="1" smtClean="0"/>
              <a:t>tr:nth</a:t>
            </a:r>
            <a:r>
              <a:rPr lang="en-US" dirty="0" smtClean="0"/>
              <a:t>-child(2n) td{</a:t>
            </a:r>
          </a:p>
          <a:p>
            <a:r>
              <a:rPr lang="en-US" dirty="0" smtClean="0"/>
              <a:t>        background: #f2f2f2;</a:t>
            </a:r>
          </a:p>
          <a:p>
            <a:r>
              <a:rPr lang="en-US" dirty="0" smtClean="0"/>
              <a:t>    }</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539552" y="682824"/>
            <a:ext cx="8064896"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a:t>
            </a:r>
            <a:r>
              <a:rPr kumimoji="0" lang="en-US" sz="2000" b="1" i="0" u="none" strike="noStrike" cap="none" normalizeH="0" baseline="0" dirty="0" err="1" smtClean="0">
                <a:ln>
                  <a:noFill/>
                </a:ln>
                <a:solidFill>
                  <a:srgbClr val="262626"/>
                </a:solidFill>
                <a:effectLst/>
                <a:latin typeface="Century Gothic" pitchFamily="34" charset="0"/>
                <a:cs typeface="Arial" pitchFamily="34" charset="0"/>
              </a:rPr>
              <a:t>lang</a:t>
            </a:r>
            <a:r>
              <a:rPr kumimoji="0" lang="en-US" sz="2000" b="1" i="0" u="none" strike="noStrike" cap="none" normalizeH="0" baseline="0" dirty="0" smtClean="0">
                <a:ln>
                  <a:noFill/>
                </a:ln>
                <a:solidFill>
                  <a:srgbClr val="262626"/>
                </a:solidFill>
                <a:effectLst/>
                <a:latin typeface="Century Gothic" pitchFamily="34" charset="0"/>
                <a:cs typeface="Arial" pitchFamily="34" charset="0"/>
              </a:rPr>
              <a:t> Pseudo-class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language pseudo-class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lang</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allows constructing selectors based on the language setting for specific tags.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lang</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pseudo-class in the example below defines the quotation marks for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&lt;q&gt;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that are explicitly given a language value of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no</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8136904" cy="5355312"/>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CSS :</a:t>
            </a:r>
            <a:r>
              <a:rPr lang="en-US" dirty="0" err="1" smtClean="0"/>
              <a:t>lang</a:t>
            </a:r>
            <a:r>
              <a:rPr lang="en-US" dirty="0" smtClean="0"/>
              <a:t> Pseudo-class&lt;/title&gt;</a:t>
            </a:r>
          </a:p>
          <a:p>
            <a:r>
              <a:rPr lang="en-US" dirty="0" smtClean="0"/>
              <a:t>&lt;style&gt;</a:t>
            </a:r>
          </a:p>
          <a:p>
            <a:r>
              <a:rPr lang="en-US" dirty="0" smtClean="0"/>
              <a:t>    q:lang(no) {</a:t>
            </a:r>
          </a:p>
          <a:p>
            <a:r>
              <a:rPr lang="en-US" dirty="0" smtClean="0"/>
              <a:t>        quotes:"~" "~";</a:t>
            </a:r>
          </a:p>
          <a:p>
            <a:r>
              <a:rPr lang="en-US" dirty="0" smtClean="0"/>
              <a:t>    }</a:t>
            </a:r>
          </a:p>
          <a:p>
            <a:r>
              <a:rPr lang="en-US" dirty="0" smtClean="0"/>
              <a:t>&lt;/style&gt;</a:t>
            </a:r>
          </a:p>
          <a:p>
            <a:r>
              <a:rPr lang="en-US" dirty="0" smtClean="0"/>
              <a:t>&lt;/head&gt;</a:t>
            </a:r>
          </a:p>
          <a:p>
            <a:r>
              <a:rPr lang="en-US" dirty="0" smtClean="0"/>
              <a:t>&lt;body&gt;</a:t>
            </a:r>
          </a:p>
          <a:p>
            <a:r>
              <a:rPr lang="en-US" dirty="0" smtClean="0"/>
              <a:t>    &lt;p&gt;Some text &lt;q </a:t>
            </a:r>
            <a:r>
              <a:rPr lang="en-US" dirty="0" err="1" smtClean="0"/>
              <a:t>lang</a:t>
            </a:r>
            <a:r>
              <a:rPr lang="en-US" dirty="0" smtClean="0"/>
              <a:t>="no"&gt;A quote in a paragraph&lt;/q&gt; Some text.&lt;/p&gt;</a:t>
            </a:r>
          </a:p>
          <a:p>
            <a:r>
              <a:rPr lang="en-US" dirty="0" smtClean="0"/>
              <a:t>    &lt;p&gt;&lt;strong&gt;Note:&lt;/strong&gt; Internet Explorer 8 and earlier version don't support the &lt;code&gt;:</a:t>
            </a:r>
            <a:r>
              <a:rPr lang="en-US" dirty="0" err="1" smtClean="0"/>
              <a:t>lang</a:t>
            </a:r>
            <a:r>
              <a:rPr lang="en-US" dirty="0" smtClean="0"/>
              <a:t>&lt;/code&gt; pseudo-class. IE8 supports only if a &lt;code&gt;&lt;!DOCTYPE&gt;&lt;/code&gt; is specified.&lt;/p&gt;</a:t>
            </a:r>
          </a:p>
          <a:p>
            <a:r>
              <a:rPr lang="en-US" dirty="0" smtClean="0"/>
              <a:t>&lt;/body&gt;</a:t>
            </a:r>
          </a:p>
          <a:p>
            <a:r>
              <a:rPr lang="en-US" dirty="0" smtClean="0"/>
              <a:t>&lt;/html&gt;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11043"/>
            <a:ext cx="8208912" cy="6186309"/>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    &lt;meta </a:t>
            </a:r>
            <a:r>
              <a:rPr lang="en-US" dirty="0" err="1" smtClean="0"/>
              <a:t>charset</a:t>
            </a:r>
            <a:r>
              <a:rPr lang="en-US" dirty="0" smtClean="0"/>
              <a:t>="utf-8"&gt;</a:t>
            </a:r>
          </a:p>
          <a:p>
            <a:r>
              <a:rPr lang="en-US" dirty="0" smtClean="0"/>
              <a:t>    &lt;title&gt;Example of CSS @import rule&lt;/title&gt;</a:t>
            </a:r>
          </a:p>
          <a:p>
            <a:r>
              <a:rPr lang="en-US" dirty="0" smtClean="0"/>
              <a:t>    &lt;style&gt;</a:t>
            </a:r>
          </a:p>
          <a:p>
            <a:r>
              <a:rPr lang="en-US" dirty="0" smtClean="0"/>
              <a:t>        @import </a:t>
            </a:r>
            <a:r>
              <a:rPr lang="en-US" dirty="0" err="1" smtClean="0"/>
              <a:t>url</a:t>
            </a:r>
            <a:r>
              <a:rPr lang="en-US" dirty="0" smtClean="0"/>
              <a:t>("/examples/</a:t>
            </a:r>
            <a:r>
              <a:rPr lang="en-US" dirty="0" err="1" smtClean="0"/>
              <a:t>css</a:t>
            </a:r>
            <a:r>
              <a:rPr lang="en-US" dirty="0" smtClean="0"/>
              <a:t>/layout.css");</a:t>
            </a:r>
          </a:p>
          <a:p>
            <a:r>
              <a:rPr lang="en-US" dirty="0" smtClean="0"/>
              <a:t>        @import </a:t>
            </a:r>
            <a:r>
              <a:rPr lang="en-US" dirty="0" err="1" smtClean="0"/>
              <a:t>url</a:t>
            </a:r>
            <a:r>
              <a:rPr lang="en-US" dirty="0" smtClean="0"/>
              <a:t>("/examples/</a:t>
            </a:r>
            <a:r>
              <a:rPr lang="en-US" dirty="0" err="1" smtClean="0"/>
              <a:t>css</a:t>
            </a:r>
            <a:r>
              <a:rPr lang="en-US" dirty="0" smtClean="0"/>
              <a:t>/color.css");</a:t>
            </a:r>
          </a:p>
          <a:p>
            <a:r>
              <a:rPr lang="en-US" dirty="0" smtClean="0"/>
              <a:t>        body {</a:t>
            </a:r>
          </a:p>
          <a:p>
            <a:r>
              <a:rPr lang="en-US" dirty="0" smtClean="0"/>
              <a:t>            </a:t>
            </a:r>
            <a:r>
              <a:rPr lang="en-US" dirty="0" err="1" smtClean="0"/>
              <a:t>color:blue</a:t>
            </a:r>
            <a:r>
              <a:rPr lang="en-US" dirty="0" smtClean="0"/>
              <a:t>;</a:t>
            </a:r>
          </a:p>
          <a:p>
            <a:r>
              <a:rPr lang="en-US" dirty="0" smtClean="0"/>
              <a:t>            font-size:14px;</a:t>
            </a:r>
          </a:p>
          <a:p>
            <a:r>
              <a:rPr lang="en-US" dirty="0" smtClean="0"/>
              <a:t>        }</a:t>
            </a:r>
          </a:p>
          <a:p>
            <a:r>
              <a:rPr lang="en-US" dirty="0" smtClean="0"/>
              <a:t>    &lt;/style&gt;</a:t>
            </a:r>
          </a:p>
          <a:p>
            <a:r>
              <a:rPr lang="en-US" dirty="0" smtClean="0"/>
              <a:t>&lt;/head&gt;</a:t>
            </a:r>
          </a:p>
          <a:p>
            <a:r>
              <a:rPr lang="en-US" dirty="0" smtClean="0"/>
              <a:t>&lt;body&gt;</a:t>
            </a:r>
          </a:p>
          <a:p>
            <a:r>
              <a:rPr lang="en-US" dirty="0" smtClean="0"/>
              <a:t>    &lt;div&gt;</a:t>
            </a:r>
          </a:p>
          <a:p>
            <a:r>
              <a:rPr lang="en-US" dirty="0" smtClean="0"/>
              <a:t>&lt;h1&gt;Importing External Style Sheet&lt;/h1&gt;</a:t>
            </a:r>
          </a:p>
          <a:p>
            <a:r>
              <a:rPr lang="en-US" dirty="0" smtClean="0"/>
              <a:t>   &lt;p&gt;The layout styles of these HTML element is defined in 'layout.css' and colors in 'color.css'.&lt;/p&gt;</a:t>
            </a:r>
          </a:p>
          <a:p>
            <a:r>
              <a:rPr lang="en-US" dirty="0" smtClean="0"/>
              <a:t>    &lt;/div&gt;</a:t>
            </a:r>
          </a:p>
          <a:p>
            <a:r>
              <a:rPr lang="en-US" dirty="0" smtClean="0"/>
              <a:t>&lt;/body&gt;</a:t>
            </a:r>
          </a:p>
          <a:p>
            <a:r>
              <a:rPr lang="en-US" dirty="0" smtClean="0"/>
              <a:t>&lt;/html&gt; </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1"/>
          <p:cNvSpPr>
            <a:spLocks noChangeArrowheads="1"/>
          </p:cNvSpPr>
          <p:nvPr/>
        </p:nvSpPr>
        <p:spPr bwMode="auto">
          <a:xfrm>
            <a:off x="539552" y="557536"/>
            <a:ext cx="8064896"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Pseudo-classes and CSS Classes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Pseudo-classes can be combined with CSS classes.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link with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class="red"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the example below will be displayed in red.</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92696"/>
            <a:ext cx="7416824" cy="5632311"/>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Using CSS Pseudo-classes with Selectors&lt;/title&gt;</a:t>
            </a:r>
          </a:p>
          <a:p>
            <a:r>
              <a:rPr lang="en-US" dirty="0" smtClean="0"/>
              <a:t>&lt;style&gt;</a:t>
            </a:r>
          </a:p>
          <a:p>
            <a:r>
              <a:rPr lang="en-US" dirty="0" smtClean="0"/>
              <a:t>    </a:t>
            </a:r>
            <a:r>
              <a:rPr lang="en-US" dirty="0" err="1" smtClean="0"/>
              <a:t>a.red:link</a:t>
            </a:r>
            <a:r>
              <a:rPr lang="en-US" dirty="0" smtClean="0"/>
              <a:t> {</a:t>
            </a:r>
          </a:p>
          <a:p>
            <a:r>
              <a:rPr lang="en-US" dirty="0" smtClean="0"/>
              <a:t>		color: #ff0000;</a:t>
            </a:r>
          </a:p>
          <a:p>
            <a:r>
              <a:rPr lang="en-US" dirty="0" smtClean="0"/>
              <a:t>	}</a:t>
            </a:r>
          </a:p>
          <a:p>
            <a:r>
              <a:rPr lang="en-US" dirty="0" smtClean="0"/>
              <a:t>&lt;/style&gt;</a:t>
            </a:r>
          </a:p>
          <a:p>
            <a:r>
              <a:rPr lang="en-US" dirty="0" smtClean="0"/>
              <a:t>&lt;/head&gt;</a:t>
            </a:r>
          </a:p>
          <a:p>
            <a:r>
              <a:rPr lang="en-US" dirty="0" smtClean="0"/>
              <a:t>&lt;body&gt;</a:t>
            </a:r>
          </a:p>
          <a:p>
            <a:r>
              <a:rPr lang="en-US" dirty="0" smtClean="0"/>
              <a:t>    &lt;p&gt;</a:t>
            </a:r>
          </a:p>
          <a:p>
            <a:r>
              <a:rPr lang="en-US" dirty="0" smtClean="0"/>
              <a:t>    	&lt;a </a:t>
            </a:r>
            <a:r>
              <a:rPr lang="en-US" dirty="0" err="1" smtClean="0"/>
              <a:t>href</a:t>
            </a:r>
            <a:r>
              <a:rPr lang="en-US" dirty="0" smtClean="0"/>
              <a:t>="#"&gt;Click me&lt;/a&gt;</a:t>
            </a:r>
          </a:p>
          <a:p>
            <a:r>
              <a:rPr lang="en-US" dirty="0" smtClean="0"/>
              <a:t>        &lt;</a:t>
            </a:r>
            <a:r>
              <a:rPr lang="en-US" dirty="0" err="1" smtClean="0"/>
              <a:t>br</a:t>
            </a:r>
            <a:r>
              <a:rPr lang="en-US" dirty="0" smtClean="0"/>
              <a:t>&gt;</a:t>
            </a:r>
          </a:p>
          <a:p>
            <a:r>
              <a:rPr lang="en-US" dirty="0" smtClean="0"/>
              <a:t>        &lt;a </a:t>
            </a:r>
            <a:r>
              <a:rPr lang="en-US" dirty="0" err="1" smtClean="0"/>
              <a:t>href</a:t>
            </a:r>
            <a:r>
              <a:rPr lang="en-US" dirty="0" smtClean="0"/>
              <a:t>="#" class="red"&gt;Click me&lt;/a&gt; </a:t>
            </a:r>
          </a:p>
          <a:p>
            <a:r>
              <a:rPr lang="en-US" dirty="0" smtClean="0"/>
              <a:t>    &lt;/p&gt;</a:t>
            </a:r>
          </a:p>
          <a:p>
            <a:r>
              <a:rPr lang="en-US" dirty="0" smtClean="0"/>
              <a:t>&lt;/body&gt;</a:t>
            </a:r>
          </a:p>
          <a:p>
            <a:r>
              <a:rPr lang="en-US" dirty="0" smtClean="0"/>
              <a:t>&lt;/html&gt;</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20688"/>
            <a:ext cx="8136904" cy="400110"/>
          </a:xfrm>
          <a:prstGeom prst="rect">
            <a:avLst/>
          </a:prstGeom>
        </p:spPr>
        <p:txBody>
          <a:bodyPr wrap="square">
            <a:spAutoFit/>
          </a:bodyPr>
          <a:lstStyle/>
          <a:p>
            <a:pPr algn="ctr" fontAlgn="base"/>
            <a:r>
              <a:rPr lang="en-US" sz="2000" b="1" dirty="0" smtClean="0">
                <a:latin typeface="Century Gothic" pitchFamily="34" charset="0"/>
              </a:rPr>
              <a:t>CSS Pseudo-elements</a:t>
            </a:r>
            <a:endParaRPr lang="en-US" sz="2000" b="1" dirty="0">
              <a:latin typeface="Century Gothic" pitchFamily="34" charset="0"/>
            </a:endParaRPr>
          </a:p>
        </p:txBody>
      </p:sp>
      <p:sp>
        <p:nvSpPr>
          <p:cNvPr id="166913" name="Rectangle 1"/>
          <p:cNvSpPr>
            <a:spLocks noChangeArrowheads="1"/>
          </p:cNvSpPr>
          <p:nvPr/>
        </p:nvSpPr>
        <p:spPr bwMode="auto">
          <a:xfrm>
            <a:off x="611560" y="1700808"/>
            <a:ext cx="7920880" cy="36563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What is Pseudo-element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CSS pseudo-elements allow you to style the elements or parts of the elements without adding any IDs or classes to them. It will be really helpful in the situations when you just want to style the first letter of a paragraph to create the drop cap effect or you want to insert some content before or after an element, etc. only through style sheet.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CSS3 introduced a new double-colon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syntax for pseudo-elements to distinguish between them and pseudo-classes. The new syntax of the pseudo-element can be given with:</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4" name="Rectangle 3"/>
          <p:cNvSpPr/>
          <p:nvPr/>
        </p:nvSpPr>
        <p:spPr>
          <a:xfrm>
            <a:off x="1187624" y="5517232"/>
            <a:ext cx="6984776" cy="369332"/>
          </a:xfrm>
          <a:prstGeom prst="rect">
            <a:avLst/>
          </a:prstGeom>
        </p:spPr>
        <p:txBody>
          <a:bodyPr wrap="square">
            <a:spAutoFit/>
          </a:bodyPr>
          <a:lstStyle/>
          <a:p>
            <a:r>
              <a:rPr lang="en-US" dirty="0" smtClean="0"/>
              <a:t>selector::pseudo-element { property: value; }</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1"/>
          <p:cNvSpPr>
            <a:spLocks noChangeArrowheads="1"/>
          </p:cNvSpPr>
          <p:nvPr/>
        </p:nvSpPr>
        <p:spPr bwMode="auto">
          <a:xfrm>
            <a:off x="611560" y="384920"/>
            <a:ext cx="7920880"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::first-line Pseudo-element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::first-line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pseudo-element applies special style to the first line of a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style rules in the following example formats the first line of text in a paragraph. The length of first line depends on the size of the browser window or containing element.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827584" y="3068960"/>
            <a:ext cx="6984776" cy="3416320"/>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CSS ::first-line Pseudo-element&lt;/title&gt;</a:t>
            </a:r>
          </a:p>
          <a:p>
            <a:r>
              <a:rPr lang="en-US" dirty="0" smtClean="0"/>
              <a:t>&lt;style&gt; </a:t>
            </a:r>
          </a:p>
          <a:p>
            <a:r>
              <a:rPr lang="en-US" dirty="0" smtClean="0"/>
              <a:t>    p::first-line {</a:t>
            </a:r>
          </a:p>
          <a:p>
            <a:r>
              <a:rPr lang="en-US" dirty="0" smtClean="0"/>
              <a:t>        color: #ff0000;</a:t>
            </a:r>
          </a:p>
          <a:p>
            <a:r>
              <a:rPr lang="en-US" dirty="0" smtClean="0"/>
              <a:t>        font-variant: small-caps;</a:t>
            </a:r>
          </a:p>
          <a:p>
            <a:r>
              <a:rPr lang="en-US" dirty="0" smtClean="0"/>
              <a:t>    }</a:t>
            </a:r>
          </a:p>
          <a:p>
            <a:r>
              <a:rPr lang="en-US" dirty="0" smtClean="0"/>
              <a:t>&lt;/style&gt;</a:t>
            </a:r>
          </a:p>
          <a:p>
            <a:r>
              <a:rPr lang="en-US" dirty="0" smtClean="0"/>
              <a:t>&lt;/head&gt;</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196752"/>
            <a:ext cx="7776864" cy="4247317"/>
          </a:xfrm>
          <a:prstGeom prst="rect">
            <a:avLst/>
          </a:prstGeom>
        </p:spPr>
        <p:txBody>
          <a:bodyPr wrap="square">
            <a:spAutoFit/>
          </a:bodyPr>
          <a:lstStyle/>
          <a:p>
            <a:r>
              <a:rPr lang="en-US" dirty="0" smtClean="0"/>
              <a:t>&lt;body&gt;        </a:t>
            </a:r>
          </a:p>
          <a:p>
            <a:r>
              <a:rPr lang="en-US" dirty="0" smtClean="0"/>
              <a:t>    &lt;p&gt;</a:t>
            </a:r>
          </a:p>
          <a:p>
            <a:r>
              <a:rPr lang="en-US" dirty="0" smtClean="0"/>
              <a:t>        The first line of this paragraph is styled differently form the rest of line.</a:t>
            </a:r>
          </a:p>
          <a:p>
            <a:r>
              <a:rPr lang="en-US" dirty="0" smtClean="0"/>
              <a:t>        The first line of this paragraph is styled differently form the rest of line.</a:t>
            </a:r>
          </a:p>
          <a:p>
            <a:r>
              <a:rPr lang="en-US" dirty="0" smtClean="0"/>
              <a:t>        The first line of this paragraph is styled differently form the rest of line.</a:t>
            </a:r>
          </a:p>
          <a:p>
            <a:r>
              <a:rPr lang="en-US" dirty="0" smtClean="0"/>
              <a:t>        The first line of this paragraph is styled differently form the rest of line.</a:t>
            </a:r>
          </a:p>
          <a:p>
            <a:r>
              <a:rPr lang="en-US" dirty="0" smtClean="0"/>
              <a:t>        The first line of this paragraph is styled differently form the rest of line.</a:t>
            </a:r>
          </a:p>
          <a:p>
            <a:r>
              <a:rPr lang="en-US" dirty="0" smtClean="0"/>
              <a:t>    &lt;/p&gt;</a:t>
            </a:r>
          </a:p>
          <a:p>
            <a:r>
              <a:rPr lang="en-US" dirty="0" smtClean="0"/>
              <a:t>&lt;/body&gt;</a:t>
            </a:r>
          </a:p>
          <a:p>
            <a:r>
              <a:rPr lang="en-US" dirty="0" smtClean="0"/>
              <a:t>&lt;/html&gt;</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1"/>
          <p:cNvSpPr>
            <a:spLocks noChangeArrowheads="1"/>
          </p:cNvSpPr>
          <p:nvPr/>
        </p:nvSpPr>
        <p:spPr bwMode="auto">
          <a:xfrm>
            <a:off x="611560" y="610816"/>
            <a:ext cx="7920880"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::first-letter Pseudo-element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::first-letter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pseudo-element is used to add a special style to the first letter of the first line of a text. The style rules in the following example formats the first letter of the paragraph of text and create the effect like drop cap.</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r>
            <a:br>
              <a:rPr kumimoji="0" lang="en-US" sz="2000" b="0" i="0" u="none" strike="noStrike" cap="none" normalizeH="0" baseline="0" dirty="0" smtClean="0">
                <a:ln>
                  <a:noFill/>
                </a:ln>
                <a:solidFill>
                  <a:srgbClr val="414141"/>
                </a:solidFill>
                <a:effectLst/>
                <a:latin typeface="Century Gothic" pitchFamily="34" charset="0"/>
                <a:cs typeface="Arial" pitchFamily="34" charset="0"/>
              </a:rPr>
            </a:b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889844"/>
            <a:ext cx="8136904" cy="4524315"/>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CSS ::first-letter Pseudo-element&lt;/title&gt;</a:t>
            </a:r>
          </a:p>
          <a:p>
            <a:r>
              <a:rPr lang="en-US" dirty="0" smtClean="0"/>
              <a:t>&lt;style&gt; </a:t>
            </a:r>
          </a:p>
          <a:p>
            <a:r>
              <a:rPr lang="en-US" dirty="0" smtClean="0"/>
              <a:t>    p::first-letter {</a:t>
            </a:r>
          </a:p>
          <a:p>
            <a:r>
              <a:rPr lang="en-US" dirty="0" smtClean="0"/>
              <a:t>        color: #ff0000;</a:t>
            </a:r>
          </a:p>
          <a:p>
            <a:r>
              <a:rPr lang="en-US" dirty="0" smtClean="0"/>
              <a:t>        font-size: xx-large;</a:t>
            </a:r>
          </a:p>
          <a:p>
            <a:r>
              <a:rPr lang="en-US" dirty="0" smtClean="0"/>
              <a:t>    }</a:t>
            </a:r>
          </a:p>
          <a:p>
            <a:r>
              <a:rPr lang="en-US" dirty="0" smtClean="0"/>
              <a:t>&lt;/style&gt;</a:t>
            </a:r>
          </a:p>
          <a:p>
            <a:r>
              <a:rPr lang="en-US" dirty="0" smtClean="0"/>
              <a:t>&lt;/head&gt;</a:t>
            </a:r>
          </a:p>
          <a:p>
            <a:r>
              <a:rPr lang="en-US" dirty="0" smtClean="0"/>
              <a:t>&lt;body&gt;        </a:t>
            </a:r>
          </a:p>
          <a:p>
            <a:r>
              <a:rPr lang="en-US" dirty="0" smtClean="0"/>
              <a:t>    &lt;p&gt;The first letter of this paragraph is styled differently.&lt;/p&gt;</a:t>
            </a:r>
          </a:p>
          <a:p>
            <a:r>
              <a:rPr lang="en-US" dirty="0" smtClean="0"/>
              <a:t>&lt;/body&gt;</a:t>
            </a:r>
          </a:p>
          <a:p>
            <a:r>
              <a:rPr lang="en-US" dirty="0" smtClean="0"/>
              <a:t>&lt;/html&gt;</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467544" y="600944"/>
            <a:ext cx="8136904" cy="427191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::before and ::after Pseudo-element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::before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::after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pseudo-elements can be used to insert generated content either before or after an element's content.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content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CSS property is used in conjunction with these pseudo-elements, to insert the generated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This is very useful for further decorating an element with rich content that should not be part of the page's actual markup. You can insert regular strings of text or an embedded object such as image and other resources using these pseudo-elements.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r>
            <a:br>
              <a:rPr kumimoji="0" lang="en-US" sz="2000" b="0" i="0" u="none" strike="noStrike" cap="none" normalizeH="0" baseline="0" dirty="0" smtClean="0">
                <a:ln>
                  <a:noFill/>
                </a:ln>
                <a:solidFill>
                  <a:srgbClr val="414141"/>
                </a:solidFill>
                <a:effectLst/>
                <a:latin typeface="Century Gothic" pitchFamily="34" charset="0"/>
                <a:cs typeface="Arial" pitchFamily="34" charset="0"/>
              </a:rPr>
            </a:b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244408" cy="5909310"/>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CSS ::before and ::after Pseudo-element&lt;/title&gt;</a:t>
            </a:r>
          </a:p>
          <a:p>
            <a:r>
              <a:rPr lang="en-US" dirty="0" smtClean="0"/>
              <a:t>&lt;style&gt; </a:t>
            </a:r>
          </a:p>
          <a:p>
            <a:r>
              <a:rPr lang="en-US" dirty="0" smtClean="0"/>
              <a:t>    h1::before {</a:t>
            </a:r>
          </a:p>
          <a:p>
            <a:r>
              <a:rPr lang="en-US" dirty="0" smtClean="0"/>
              <a:t>        content: </a:t>
            </a:r>
            <a:r>
              <a:rPr lang="en-US" dirty="0" err="1" smtClean="0"/>
              <a:t>url</a:t>
            </a:r>
            <a:r>
              <a:rPr lang="en-US" dirty="0" smtClean="0"/>
              <a:t>("/examples/images/marker-left.gif");</a:t>
            </a:r>
          </a:p>
          <a:p>
            <a:r>
              <a:rPr lang="en-US" dirty="0" smtClean="0"/>
              <a:t>    }</a:t>
            </a:r>
          </a:p>
          <a:p>
            <a:r>
              <a:rPr lang="en-US" dirty="0" smtClean="0"/>
              <a:t>    h1::after {</a:t>
            </a:r>
          </a:p>
          <a:p>
            <a:r>
              <a:rPr lang="en-US" dirty="0" smtClean="0"/>
              <a:t>        content: </a:t>
            </a:r>
            <a:r>
              <a:rPr lang="en-US" dirty="0" err="1" smtClean="0"/>
              <a:t>url</a:t>
            </a:r>
            <a:r>
              <a:rPr lang="en-US" dirty="0" smtClean="0"/>
              <a:t>("/examples/images/marker-right.gif");</a:t>
            </a:r>
          </a:p>
          <a:p>
            <a:r>
              <a:rPr lang="en-US" dirty="0" smtClean="0"/>
              <a:t>    }</a:t>
            </a:r>
          </a:p>
          <a:p>
            <a:r>
              <a:rPr lang="en-US" dirty="0" smtClean="0"/>
              <a:t>&lt;/style&gt;</a:t>
            </a:r>
          </a:p>
          <a:p>
            <a:r>
              <a:rPr lang="en-US" dirty="0" smtClean="0"/>
              <a:t>&lt;/head&gt;</a:t>
            </a:r>
          </a:p>
          <a:p>
            <a:r>
              <a:rPr lang="en-US" dirty="0" smtClean="0"/>
              <a:t>&lt;body&gt;        </a:t>
            </a:r>
          </a:p>
          <a:p>
            <a:r>
              <a:rPr lang="en-US" dirty="0" smtClean="0"/>
              <a:t>    &lt;h1&gt;This is a heading&lt;/h1&gt;</a:t>
            </a:r>
          </a:p>
          <a:p>
            <a:r>
              <a:rPr lang="en-US" dirty="0" smtClean="0"/>
              <a:t>    &lt;p&gt;&lt;strong&gt;Note:&lt;/strong&gt; Internet Explorer 7 and earlier version don't support the &lt;code&gt;content&lt;/code&gt; property. IE8 supports only if a &lt;code&gt;&lt;!DOCTYPE&gt;&lt;/code&gt; is specified.&lt;/p&gt;</a:t>
            </a:r>
          </a:p>
          <a:p>
            <a:r>
              <a:rPr lang="en-US" dirty="0" smtClean="0"/>
              <a:t>&lt;/body&gt;</a:t>
            </a:r>
          </a:p>
          <a:p>
            <a:r>
              <a:rPr lang="en-US" dirty="0" smtClean="0"/>
              <a:t>&lt;/html&gt;</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1"/>
          <p:cNvSpPr>
            <a:spLocks noChangeArrowheads="1"/>
          </p:cNvSpPr>
          <p:nvPr/>
        </p:nvSpPr>
        <p:spPr bwMode="auto">
          <a:xfrm>
            <a:off x="611560" y="836712"/>
            <a:ext cx="8136904" cy="36563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Pseudo-elements and CSS Classes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Generally we need to style only a certain paragraph of text or other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block-level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with these pseudo-elements. That's where declaring a class to the pseudo-element comes into play.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414141"/>
              </a:solidFill>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pseudo-elements can be combined with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CSS classes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to produce the effect particularly for the elements having that class.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style rules in the following example will display the first letter of all paragraphs with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class="article"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green and size of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xx-large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2696"/>
            <a:ext cx="8208912" cy="461665"/>
          </a:xfrm>
          <a:prstGeom prst="rect">
            <a:avLst/>
          </a:prstGeom>
        </p:spPr>
        <p:txBody>
          <a:bodyPr wrap="square">
            <a:spAutoFit/>
          </a:bodyPr>
          <a:lstStyle/>
          <a:p>
            <a:pPr algn="ctr" fontAlgn="base"/>
            <a:r>
              <a:rPr lang="en-US" sz="2400" b="1" dirty="0">
                <a:latin typeface="Century Gothic" pitchFamily="34" charset="0"/>
              </a:rPr>
              <a:t>CSS Syntax</a:t>
            </a:r>
          </a:p>
        </p:txBody>
      </p:sp>
      <p:sp>
        <p:nvSpPr>
          <p:cNvPr id="3" name="Rectangle 2"/>
          <p:cNvSpPr/>
          <p:nvPr/>
        </p:nvSpPr>
        <p:spPr>
          <a:xfrm>
            <a:off x="467544" y="1412776"/>
            <a:ext cx="8208912" cy="2554545"/>
          </a:xfrm>
          <a:prstGeom prst="rect">
            <a:avLst/>
          </a:prstGeom>
        </p:spPr>
        <p:txBody>
          <a:bodyPr wrap="square">
            <a:spAutoFit/>
          </a:bodyPr>
          <a:lstStyle/>
          <a:p>
            <a:pPr algn="ctr" fontAlgn="base"/>
            <a:r>
              <a:rPr lang="en-US" sz="2000" b="1" dirty="0">
                <a:latin typeface="Century Gothic" pitchFamily="34" charset="0"/>
              </a:rPr>
              <a:t>Understanding CSS </a:t>
            </a:r>
            <a:r>
              <a:rPr lang="en-US" sz="2000" b="1" dirty="0" smtClean="0">
                <a:latin typeface="Century Gothic" pitchFamily="34" charset="0"/>
              </a:rPr>
              <a:t>Syntax</a:t>
            </a:r>
          </a:p>
          <a:p>
            <a:pPr fontAlgn="base"/>
            <a:endParaRPr lang="en-US" sz="2000" b="1" dirty="0">
              <a:latin typeface="Century Gothic" pitchFamily="34" charset="0"/>
            </a:endParaRPr>
          </a:p>
          <a:p>
            <a:pPr fontAlgn="base"/>
            <a:r>
              <a:rPr lang="en-US" sz="2000" dirty="0">
                <a:latin typeface="Century Gothic" pitchFamily="34" charset="0"/>
              </a:rPr>
              <a:t>A CSS </a:t>
            </a:r>
            <a:r>
              <a:rPr lang="en-US" sz="2000" dirty="0" err="1">
                <a:latin typeface="Century Gothic" pitchFamily="34" charset="0"/>
              </a:rPr>
              <a:t>stylesheet</a:t>
            </a:r>
            <a:r>
              <a:rPr lang="en-US" sz="2000" dirty="0">
                <a:latin typeface="Century Gothic" pitchFamily="34" charset="0"/>
              </a:rPr>
              <a:t> consists of a set of rules that are interpreted by the web browser and then applied to the corresponding elements such as paragraphs, headings, etc. in the document</a:t>
            </a:r>
            <a:r>
              <a:rPr lang="en-US" sz="2000" dirty="0" smtClean="0">
                <a:latin typeface="Century Gothic" pitchFamily="34" charset="0"/>
              </a:rPr>
              <a:t>.</a:t>
            </a:r>
          </a:p>
          <a:p>
            <a:pPr fontAlgn="base"/>
            <a:endParaRPr lang="en-US" sz="2000" dirty="0">
              <a:latin typeface="Century Gothic" pitchFamily="34" charset="0"/>
            </a:endParaRPr>
          </a:p>
          <a:p>
            <a:pPr fontAlgn="base"/>
            <a:r>
              <a:rPr lang="en-US" sz="2000" dirty="0">
                <a:latin typeface="Century Gothic" pitchFamily="34" charset="0"/>
              </a:rPr>
              <a:t>A CSS rule have two main parts, a selector and one or more declarations:</a:t>
            </a:r>
          </a:p>
        </p:txBody>
      </p:sp>
      <p:pic>
        <p:nvPicPr>
          <p:cNvPr id="100354" name="Picture 2"/>
          <p:cNvPicPr>
            <a:picLocks noChangeAspect="1" noChangeArrowheads="1"/>
          </p:cNvPicPr>
          <p:nvPr/>
        </p:nvPicPr>
        <p:blipFill>
          <a:blip r:embed="rId2" cstate="print"/>
          <a:srcRect/>
          <a:stretch>
            <a:fillRect/>
          </a:stretch>
        </p:blipFill>
        <p:spPr bwMode="auto">
          <a:xfrm>
            <a:off x="1403648" y="4293096"/>
            <a:ext cx="5572125" cy="1752600"/>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836712"/>
            <a:ext cx="7776864" cy="5078313"/>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Using CSS Pseudo-element with Classes&lt;/title&gt;</a:t>
            </a:r>
          </a:p>
          <a:p>
            <a:r>
              <a:rPr lang="en-US" dirty="0" smtClean="0"/>
              <a:t>&lt;style&gt; </a:t>
            </a:r>
          </a:p>
          <a:p>
            <a:r>
              <a:rPr lang="en-US" dirty="0" smtClean="0"/>
              <a:t>    </a:t>
            </a:r>
            <a:r>
              <a:rPr lang="en-US" dirty="0" err="1" smtClean="0"/>
              <a:t>p.article</a:t>
            </a:r>
            <a:r>
              <a:rPr lang="en-US" dirty="0" smtClean="0"/>
              <a:t>::first-letter {</a:t>
            </a:r>
          </a:p>
          <a:p>
            <a:r>
              <a:rPr lang="en-US" dirty="0" smtClean="0"/>
              <a:t>        color: #00ff00;</a:t>
            </a:r>
          </a:p>
          <a:p>
            <a:r>
              <a:rPr lang="en-US" dirty="0" smtClean="0"/>
              <a:t>        font-size: xx-large;</a:t>
            </a:r>
          </a:p>
          <a:p>
            <a:r>
              <a:rPr lang="en-US" dirty="0" smtClean="0"/>
              <a:t>    }</a:t>
            </a:r>
          </a:p>
          <a:p>
            <a:r>
              <a:rPr lang="en-US" dirty="0" smtClean="0"/>
              <a:t>&lt;/style&gt;</a:t>
            </a:r>
          </a:p>
          <a:p>
            <a:r>
              <a:rPr lang="en-US" dirty="0" smtClean="0"/>
              <a:t>&lt;/head&gt;</a:t>
            </a:r>
          </a:p>
          <a:p>
            <a:r>
              <a:rPr lang="en-US" dirty="0" smtClean="0"/>
              <a:t>&lt;body&gt;        </a:t>
            </a:r>
          </a:p>
          <a:p>
            <a:r>
              <a:rPr lang="en-US" dirty="0" smtClean="0"/>
              <a:t>    &lt;p class="article"&gt;This a sample article.&lt;/p&gt;</a:t>
            </a:r>
          </a:p>
          <a:p>
            <a:r>
              <a:rPr lang="en-US" dirty="0" smtClean="0"/>
              <a:t>    &lt;p&gt;This a normal paragraph.&lt;/p&gt;</a:t>
            </a:r>
          </a:p>
          <a:p>
            <a:r>
              <a:rPr lang="en-US" dirty="0" smtClean="0"/>
              <a:t>&lt;/body&gt;</a:t>
            </a:r>
          </a:p>
          <a:p>
            <a:r>
              <a:rPr lang="en-US" dirty="0" smtClean="0"/>
              <a:t>&lt;/html&gt;	</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467544" y="476672"/>
            <a:ext cx="8064896" cy="400110"/>
          </a:xfrm>
          <a:prstGeom prst="rect">
            <a:avLst/>
          </a:prstGeom>
        </p:spPr>
        <p:txBody>
          <a:bodyPr wrap="square">
            <a:spAutoFit/>
          </a:bodyPr>
          <a:lstStyle/>
          <a:p>
            <a:pPr algn="ctr" fontAlgn="base"/>
            <a:r>
              <a:rPr lang="en-US" sz="2000" b="1" dirty="0" smtClean="0">
                <a:latin typeface="Century Gothic" pitchFamily="34" charset="0"/>
              </a:rPr>
              <a:t>CSS Media Types</a:t>
            </a:r>
            <a:endParaRPr lang="en-US" sz="2000" b="1" dirty="0">
              <a:latin typeface="Century Gothic" pitchFamily="34" charset="0"/>
            </a:endParaRPr>
          </a:p>
        </p:txBody>
      </p:sp>
      <p:sp>
        <p:nvSpPr>
          <p:cNvPr id="176130" name="Rectangle 2"/>
          <p:cNvSpPr>
            <a:spLocks noChangeArrowheads="1"/>
          </p:cNvSpPr>
          <p:nvPr/>
        </p:nvSpPr>
        <p:spPr bwMode="auto">
          <a:xfrm>
            <a:off x="467544" y="1042864"/>
            <a:ext cx="8208912" cy="5503024"/>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Introduction to Media Types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One of the most important features of style sheets is that, you can specify separate style sheets for different media types. This is one of the best ways to build printer friendly Web pages — Just assign a different style sheet for the "print" media type.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Some CSS properties are only designed for certain media. For example,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page-break-after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only applies to paged media. However there are several properties that may be shared by different media types, but may require different values for that property.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font-size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for example can be used for both screen and print media, but possibly with different values.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document usually needs a larger font on a computer screen as compared to the paper for better readability, also sans-serif fonts are considered easier to read on the screen, while serif fonts are popular for printing. Therefore it is necessary to specify that a style sheet, or a set of style rules, applies to certain media types.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467544" y="917793"/>
            <a:ext cx="8208912" cy="488747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Creating Media Dependent Style Sheets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Three methods are commonly used to specify the media dependencies for style sheets: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Method 1: Using the @media At-rules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@media</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rule is used to define different style rules for different media types in a single style sheet. It is usually followed by a comma-separated list of media types and the CSS declarations block containing the styles rules for target media.</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style declaration in the example below tells the browser to display body content in 14 pixels Arial font on the screen, but in case of printing it will be in a 12 points Times font. However the value of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line-height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set to 1.2 for both of them:</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04664"/>
            <a:ext cx="8208912" cy="5909310"/>
          </a:xfrm>
          <a:prstGeom prst="rect">
            <a:avLst/>
          </a:prstGeom>
        </p:spPr>
        <p:txBody>
          <a:bodyPr wrap="square">
            <a:spAutoFit/>
          </a:bodyPr>
          <a:lstStyle/>
          <a:p>
            <a:r>
              <a:rPr lang="en-US" sz="1400" dirty="0" smtClean="0"/>
              <a:t>&lt;!DOCTYPE html&gt;</a:t>
            </a:r>
          </a:p>
          <a:p>
            <a:r>
              <a:rPr lang="en-US" sz="1400" dirty="0" smtClean="0"/>
              <a:t>&lt;html </a:t>
            </a:r>
            <a:r>
              <a:rPr lang="en-US" sz="1400" dirty="0" err="1" smtClean="0"/>
              <a:t>lang</a:t>
            </a:r>
            <a:r>
              <a:rPr lang="en-US" sz="1400" dirty="0" smtClean="0"/>
              <a:t>="en"&gt;</a:t>
            </a:r>
          </a:p>
          <a:p>
            <a:r>
              <a:rPr lang="en-US" sz="1400" dirty="0" smtClean="0"/>
              <a:t>&lt;head&gt;</a:t>
            </a:r>
          </a:p>
          <a:p>
            <a:r>
              <a:rPr lang="en-US" sz="1400" dirty="0" smtClean="0"/>
              <a:t>&lt;meta </a:t>
            </a:r>
            <a:r>
              <a:rPr lang="en-US" sz="1400" dirty="0" err="1" smtClean="0"/>
              <a:t>charset</a:t>
            </a:r>
            <a:r>
              <a:rPr lang="en-US" sz="1400" dirty="0" smtClean="0"/>
              <a:t>="utf-8"&gt;</a:t>
            </a:r>
          </a:p>
          <a:p>
            <a:r>
              <a:rPr lang="en-US" sz="1400" dirty="0" smtClean="0"/>
              <a:t>&lt;title&gt;Example of CSS media types&lt;/title&gt;</a:t>
            </a:r>
          </a:p>
          <a:p>
            <a:r>
              <a:rPr lang="en-US" sz="1400" dirty="0" smtClean="0"/>
              <a:t>&lt;style&gt;</a:t>
            </a:r>
          </a:p>
          <a:p>
            <a:r>
              <a:rPr lang="en-US" sz="1400" dirty="0" smtClean="0"/>
              <a:t>	@media screen{</a:t>
            </a:r>
          </a:p>
          <a:p>
            <a:r>
              <a:rPr lang="en-US" sz="1400" dirty="0" smtClean="0"/>
              <a:t>        body {</a:t>
            </a:r>
          </a:p>
          <a:p>
            <a:r>
              <a:rPr lang="en-US" sz="1400" dirty="0" smtClean="0"/>
              <a:t>            color: #32cd32;</a:t>
            </a:r>
          </a:p>
          <a:p>
            <a:r>
              <a:rPr lang="en-US" sz="1400" dirty="0" smtClean="0"/>
              <a:t>			font-family: Arial, sans-serif;</a:t>
            </a:r>
          </a:p>
          <a:p>
            <a:r>
              <a:rPr lang="en-US" sz="1400" dirty="0" smtClean="0"/>
              <a:t>            font-size: 14px;</a:t>
            </a:r>
          </a:p>
          <a:p>
            <a:r>
              <a:rPr lang="en-US" sz="1400" dirty="0" smtClean="0"/>
              <a:t>        }</a:t>
            </a:r>
          </a:p>
          <a:p>
            <a:r>
              <a:rPr lang="en-US" sz="1400" dirty="0" smtClean="0"/>
              <a:t>    }</a:t>
            </a:r>
          </a:p>
          <a:p>
            <a:r>
              <a:rPr lang="en-US" sz="1400" dirty="0" smtClean="0"/>
              <a:t>    @media print {</a:t>
            </a:r>
          </a:p>
          <a:p>
            <a:r>
              <a:rPr lang="en-US" sz="1400" dirty="0" smtClean="0"/>
              <a:t>        body {</a:t>
            </a:r>
          </a:p>
          <a:p>
            <a:r>
              <a:rPr lang="en-US" sz="1400" dirty="0" smtClean="0"/>
              <a:t>            color: #ff6347;</a:t>
            </a:r>
          </a:p>
          <a:p>
            <a:r>
              <a:rPr lang="en-US" sz="1400" dirty="0" smtClean="0"/>
              <a:t>			font-family: Times, serif;</a:t>
            </a:r>
          </a:p>
          <a:p>
            <a:r>
              <a:rPr lang="en-US" sz="1400" dirty="0" smtClean="0"/>
              <a:t>            font-size: 12pt;</a:t>
            </a:r>
          </a:p>
          <a:p>
            <a:r>
              <a:rPr lang="en-US" sz="1400" dirty="0" smtClean="0"/>
              <a:t>        }</a:t>
            </a:r>
          </a:p>
          <a:p>
            <a:r>
              <a:rPr lang="en-US" sz="1400" dirty="0" smtClean="0"/>
              <a:t>    }</a:t>
            </a:r>
          </a:p>
          <a:p>
            <a:r>
              <a:rPr lang="en-US" sz="1400" dirty="0" smtClean="0"/>
              <a:t>    @media screen, print {</a:t>
            </a:r>
          </a:p>
          <a:p>
            <a:r>
              <a:rPr lang="en-US" sz="1400" dirty="0" smtClean="0"/>
              <a:t>        body {</a:t>
            </a:r>
          </a:p>
          <a:p>
            <a:r>
              <a:rPr lang="en-US" sz="1400" dirty="0" smtClean="0"/>
              <a:t>            line-height: 1.2;</a:t>
            </a:r>
          </a:p>
          <a:p>
            <a:r>
              <a:rPr lang="en-US" sz="1400" dirty="0" smtClean="0"/>
              <a:t>        }</a:t>
            </a:r>
          </a:p>
          <a:p>
            <a:r>
              <a:rPr lang="en-US" sz="1400" dirty="0" smtClean="0"/>
              <a:t>    }</a:t>
            </a:r>
          </a:p>
          <a:p>
            <a:r>
              <a:rPr lang="en-US" sz="1400" dirty="0" smtClean="0"/>
              <a:t>&lt;/style&gt;</a:t>
            </a:r>
          </a:p>
          <a:p>
            <a:r>
              <a:rPr lang="en-US" sz="1400" dirty="0" smtClean="0"/>
              <a:t>&lt;/head&gt;</a:t>
            </a:r>
            <a:endParaRPr lang="en-US" sz="14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2136339"/>
            <a:ext cx="7416824" cy="2031325"/>
          </a:xfrm>
          <a:prstGeom prst="rect">
            <a:avLst/>
          </a:prstGeom>
        </p:spPr>
        <p:txBody>
          <a:bodyPr wrap="square">
            <a:spAutoFit/>
          </a:bodyPr>
          <a:lstStyle/>
          <a:p>
            <a:r>
              <a:rPr lang="en-US" dirty="0" smtClean="0"/>
              <a:t>&lt;body&gt;</a:t>
            </a:r>
          </a:p>
          <a:p>
            <a:r>
              <a:rPr lang="en-US" dirty="0" smtClean="0"/>
              <a:t>    &lt;h1&gt;CSS Media Types&lt;/h1&gt;</a:t>
            </a:r>
          </a:p>
          <a:p>
            <a:r>
              <a:rPr lang="en-US" dirty="0" smtClean="0"/>
              <a:t>    &lt;p&gt;&lt;strong&gt;Note:&lt;/strong&gt; If you print (or print preview) this page the output of HTML code appears differently than it appears on the screen.&lt;/p&gt;</a:t>
            </a:r>
          </a:p>
          <a:p>
            <a:r>
              <a:rPr lang="en-US" dirty="0" smtClean="0"/>
              <a:t>&lt;/body&gt;</a:t>
            </a:r>
          </a:p>
          <a:p>
            <a:r>
              <a:rPr lang="en-US" dirty="0" smtClean="0"/>
              <a:t>&lt;/html&gt; </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1"/>
          <p:cNvSpPr>
            <a:spLocks noChangeArrowheads="1"/>
          </p:cNvSpPr>
          <p:nvPr/>
        </p:nvSpPr>
        <p:spPr bwMode="auto">
          <a:xfrm>
            <a:off x="467544" y="764704"/>
            <a:ext cx="8136904"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Method 2: Using the @import At-rules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@import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rule is another way of setting style information for a specific target media — Just specify the comma-separated media types after the URL of the imported style sheets.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755576" y="2564904"/>
            <a:ext cx="7776864" cy="3970318"/>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CSS @import rule&lt;/title&gt;</a:t>
            </a:r>
          </a:p>
          <a:p>
            <a:r>
              <a:rPr lang="en-US" dirty="0" smtClean="0"/>
              <a:t>&lt;style&gt;</a:t>
            </a:r>
          </a:p>
          <a:p>
            <a:r>
              <a:rPr lang="en-US" dirty="0" smtClean="0"/>
              <a:t>    @import </a:t>
            </a:r>
            <a:r>
              <a:rPr lang="en-US" dirty="0" err="1" smtClean="0"/>
              <a:t>url</a:t>
            </a:r>
            <a:r>
              <a:rPr lang="en-US" dirty="0" smtClean="0"/>
              <a:t>("/examples/</a:t>
            </a:r>
            <a:r>
              <a:rPr lang="en-US" dirty="0" err="1" smtClean="0"/>
              <a:t>css</a:t>
            </a:r>
            <a:r>
              <a:rPr lang="en-US" dirty="0" smtClean="0"/>
              <a:t>/screen.css") screen;</a:t>
            </a:r>
          </a:p>
          <a:p>
            <a:r>
              <a:rPr lang="en-US" dirty="0" smtClean="0"/>
              <a:t>    @import </a:t>
            </a:r>
            <a:r>
              <a:rPr lang="en-US" dirty="0" err="1" smtClean="0"/>
              <a:t>url</a:t>
            </a:r>
            <a:r>
              <a:rPr lang="en-US" dirty="0" smtClean="0"/>
              <a:t>("/examples/</a:t>
            </a:r>
            <a:r>
              <a:rPr lang="en-US" dirty="0" err="1" smtClean="0"/>
              <a:t>css</a:t>
            </a:r>
            <a:r>
              <a:rPr lang="en-US" dirty="0" smtClean="0"/>
              <a:t>/print.css") print;</a:t>
            </a:r>
          </a:p>
          <a:p>
            <a:r>
              <a:rPr lang="en-US" dirty="0" smtClean="0"/>
              <a:t>    body {</a:t>
            </a:r>
          </a:p>
          <a:p>
            <a:r>
              <a:rPr lang="en-US" dirty="0" smtClean="0"/>
              <a:t>        background: #f6f6f6;</a:t>
            </a:r>
          </a:p>
          <a:p>
            <a:r>
              <a:rPr lang="en-US" dirty="0" smtClean="0"/>
              <a:t>        line-height: 1.2;</a:t>
            </a:r>
          </a:p>
          <a:p>
            <a:r>
              <a:rPr lang="en-US" dirty="0" smtClean="0"/>
              <a:t>    }</a:t>
            </a:r>
          </a:p>
          <a:p>
            <a:r>
              <a:rPr lang="en-US" dirty="0" smtClean="0"/>
              <a:t>&lt;/style&gt;</a:t>
            </a:r>
          </a:p>
          <a:p>
            <a:r>
              <a:rPr lang="en-US" dirty="0" smtClean="0"/>
              <a:t>&lt;/head&gt;</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305342"/>
            <a:ext cx="7920880" cy="2862322"/>
          </a:xfrm>
          <a:prstGeom prst="rect">
            <a:avLst/>
          </a:prstGeom>
        </p:spPr>
        <p:txBody>
          <a:bodyPr wrap="square">
            <a:spAutoFit/>
          </a:bodyPr>
          <a:lstStyle/>
          <a:p>
            <a:r>
              <a:rPr lang="en-US" dirty="0" smtClean="0"/>
              <a:t>&lt;body&gt;</a:t>
            </a:r>
          </a:p>
          <a:p>
            <a:r>
              <a:rPr lang="en-US" dirty="0" smtClean="0"/>
              <a:t>	&lt;h1&gt;Media Dependent Style Sheets Using the @import At-rules&lt;/h1&gt;</a:t>
            </a:r>
          </a:p>
          <a:p>
            <a:r>
              <a:rPr lang="en-US" dirty="0" smtClean="0"/>
              <a:t>   	&lt;p&gt;If you print (or print preview) this page the output of HTML code appears differently than it appears on the screen. Because different style sheets are used for different media types i.e. screen.css for computer screen while print.css for print media.&lt;/p&gt;</a:t>
            </a:r>
          </a:p>
          <a:p>
            <a:r>
              <a:rPr lang="en-US" dirty="0" smtClean="0"/>
              <a:t>&lt;/body&gt;</a:t>
            </a:r>
          </a:p>
          <a:p>
            <a:r>
              <a:rPr lang="en-US" dirty="0" smtClean="0"/>
              <a:t>&lt;/html&gt;                                		</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539552" y="466800"/>
            <a:ext cx="8208912"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Method 3: Using the &lt;link&gt; 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media</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attribute on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&lt;link&gt;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is used to specify the target media for an external style sheet within the HTML document.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11043"/>
            <a:ext cx="8064896" cy="6186309"/>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    &lt;meta </a:t>
            </a:r>
            <a:r>
              <a:rPr lang="en-US" dirty="0" err="1" smtClean="0"/>
              <a:t>charset</a:t>
            </a:r>
            <a:r>
              <a:rPr lang="en-US" dirty="0" smtClean="0"/>
              <a:t>="utf-8"&gt;</a:t>
            </a:r>
          </a:p>
          <a:p>
            <a:r>
              <a:rPr lang="en-US" dirty="0" smtClean="0"/>
              <a:t>    &lt;title&gt;Example of HTML media attribute&lt;/title&gt;</a:t>
            </a:r>
          </a:p>
          <a:p>
            <a:r>
              <a:rPr lang="en-US" dirty="0" smtClean="0"/>
              <a:t>    &lt;link </a:t>
            </a:r>
            <a:r>
              <a:rPr lang="en-US" dirty="0" err="1" smtClean="0"/>
              <a:t>rel</a:t>
            </a:r>
            <a:r>
              <a:rPr lang="en-US" dirty="0" smtClean="0"/>
              <a:t>="</a:t>
            </a:r>
            <a:r>
              <a:rPr lang="en-US" dirty="0" err="1" smtClean="0"/>
              <a:t>stylesheet</a:t>
            </a:r>
            <a:r>
              <a:rPr lang="en-US" dirty="0" smtClean="0"/>
              <a:t>" media="all" </a:t>
            </a:r>
            <a:r>
              <a:rPr lang="en-US" dirty="0" err="1" smtClean="0"/>
              <a:t>href</a:t>
            </a:r>
            <a:r>
              <a:rPr lang="en-US" dirty="0" smtClean="0"/>
              <a:t>="/examples/</a:t>
            </a:r>
            <a:r>
              <a:rPr lang="en-US" dirty="0" err="1" smtClean="0"/>
              <a:t>css</a:t>
            </a:r>
            <a:r>
              <a:rPr lang="en-US" dirty="0" smtClean="0"/>
              <a:t>/common.css"&gt;</a:t>
            </a:r>
          </a:p>
          <a:p>
            <a:r>
              <a:rPr lang="en-US" dirty="0" smtClean="0"/>
              <a:t>    &lt;link </a:t>
            </a:r>
            <a:r>
              <a:rPr lang="en-US" dirty="0" err="1" smtClean="0"/>
              <a:t>rel</a:t>
            </a:r>
            <a:r>
              <a:rPr lang="en-US" dirty="0" smtClean="0"/>
              <a:t>="</a:t>
            </a:r>
            <a:r>
              <a:rPr lang="en-US" dirty="0" err="1" smtClean="0"/>
              <a:t>stylesheet</a:t>
            </a:r>
            <a:r>
              <a:rPr lang="en-US" dirty="0" smtClean="0"/>
              <a:t>" media="screen" </a:t>
            </a:r>
            <a:r>
              <a:rPr lang="en-US" dirty="0" err="1" smtClean="0"/>
              <a:t>href</a:t>
            </a:r>
            <a:r>
              <a:rPr lang="en-US" dirty="0" smtClean="0"/>
              <a:t>="/examples/</a:t>
            </a:r>
            <a:r>
              <a:rPr lang="en-US" dirty="0" err="1" smtClean="0"/>
              <a:t>css</a:t>
            </a:r>
            <a:r>
              <a:rPr lang="en-US" dirty="0" smtClean="0"/>
              <a:t>/screen.css"&gt;</a:t>
            </a:r>
          </a:p>
          <a:p>
            <a:r>
              <a:rPr lang="en-US" dirty="0" smtClean="0"/>
              <a:t>    &lt;link </a:t>
            </a:r>
            <a:r>
              <a:rPr lang="en-US" dirty="0" err="1" smtClean="0"/>
              <a:t>rel</a:t>
            </a:r>
            <a:r>
              <a:rPr lang="en-US" dirty="0" smtClean="0"/>
              <a:t>="</a:t>
            </a:r>
            <a:r>
              <a:rPr lang="en-US" dirty="0" err="1" smtClean="0"/>
              <a:t>stylesheet</a:t>
            </a:r>
            <a:r>
              <a:rPr lang="en-US" dirty="0" smtClean="0"/>
              <a:t>" media="print" </a:t>
            </a:r>
            <a:r>
              <a:rPr lang="en-US" dirty="0" err="1" smtClean="0"/>
              <a:t>href</a:t>
            </a:r>
            <a:r>
              <a:rPr lang="en-US" dirty="0" smtClean="0"/>
              <a:t>="/examples/</a:t>
            </a:r>
            <a:r>
              <a:rPr lang="en-US" dirty="0" err="1" smtClean="0"/>
              <a:t>css</a:t>
            </a:r>
            <a:r>
              <a:rPr lang="en-US" dirty="0" smtClean="0"/>
              <a:t>/print.css"&gt;</a:t>
            </a:r>
          </a:p>
          <a:p>
            <a:r>
              <a:rPr lang="en-US" dirty="0" smtClean="0"/>
              <a:t>&lt;/head&gt;</a:t>
            </a:r>
          </a:p>
          <a:p>
            <a:r>
              <a:rPr lang="en-US" dirty="0" smtClean="0"/>
              <a:t>&lt;body&gt;</a:t>
            </a:r>
          </a:p>
          <a:p>
            <a:r>
              <a:rPr lang="en-US" dirty="0" smtClean="0"/>
              <a:t>	&lt;h1&gt;Media Dependent Style Sheets Using the &lt;code&gt;&amp;</a:t>
            </a:r>
            <a:r>
              <a:rPr lang="en-US" dirty="0" err="1" smtClean="0"/>
              <a:t>lt;link&amp;gt</a:t>
            </a:r>
            <a:r>
              <a:rPr lang="en-US" dirty="0" smtClean="0"/>
              <a:t>;&lt;/code&gt; Element&lt;/h1&gt;</a:t>
            </a:r>
          </a:p>
          <a:p>
            <a:r>
              <a:rPr lang="en-US" dirty="0" smtClean="0"/>
              <a:t>   	&lt;p&gt;If you print (or print preview) this page the output of HTML code appears differently than it appears on the screen. Because different style sheets are used for different media types i.e. screen.css for computer screen while print.css for print media.&lt;/p&gt;</a:t>
            </a:r>
          </a:p>
          <a:p>
            <a:r>
              <a:rPr lang="en-US" dirty="0" smtClean="0"/>
              <a:t>&lt;/body&gt;</a:t>
            </a:r>
          </a:p>
          <a:p>
            <a:r>
              <a:rPr lang="en-US" dirty="0" smtClean="0"/>
              <a:t>&lt;/html&gt;</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467544" y="548680"/>
            <a:ext cx="8136904" cy="400110"/>
          </a:xfrm>
          <a:prstGeom prst="rect">
            <a:avLst/>
          </a:prstGeom>
        </p:spPr>
        <p:txBody>
          <a:bodyPr wrap="square">
            <a:spAutoFit/>
          </a:bodyPr>
          <a:lstStyle/>
          <a:p>
            <a:pPr algn="ctr" fontAlgn="base"/>
            <a:r>
              <a:rPr lang="en-US" sz="2000" b="1" dirty="0" smtClean="0">
                <a:latin typeface="Century Gothic" pitchFamily="34" charset="0"/>
              </a:rPr>
              <a:t>CSS Sprites</a:t>
            </a:r>
            <a:endParaRPr lang="en-US" sz="2000" b="1" dirty="0">
              <a:latin typeface="Century Gothic" pitchFamily="34" charset="0"/>
            </a:endParaRPr>
          </a:p>
        </p:txBody>
      </p:sp>
      <p:sp>
        <p:nvSpPr>
          <p:cNvPr id="184322" name="Rectangle 2"/>
          <p:cNvSpPr>
            <a:spLocks noChangeArrowheads="1"/>
          </p:cNvSpPr>
          <p:nvPr/>
        </p:nvSpPr>
        <p:spPr bwMode="auto">
          <a:xfrm>
            <a:off x="683568" y="888976"/>
            <a:ext cx="8064896" cy="3040811"/>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What is a Sprite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Sprites are two-dimensional images which are made up of combining small images into one larger image at defined X and Y coordinates.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To display a single image from the combined image, you could use the CSS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background-position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defining the exact position of the image to be displayed.</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76672"/>
            <a:ext cx="8208912" cy="461665"/>
          </a:xfrm>
          <a:prstGeom prst="rect">
            <a:avLst/>
          </a:prstGeom>
        </p:spPr>
        <p:txBody>
          <a:bodyPr wrap="square">
            <a:spAutoFit/>
          </a:bodyPr>
          <a:lstStyle/>
          <a:p>
            <a:pPr algn="ctr" fontAlgn="base"/>
            <a:r>
              <a:rPr lang="en-US" sz="2400" b="1" dirty="0">
                <a:latin typeface="Century Gothic" pitchFamily="34" charset="0"/>
              </a:rPr>
              <a:t>CSS Selectors</a:t>
            </a:r>
          </a:p>
        </p:txBody>
      </p:sp>
      <p:sp>
        <p:nvSpPr>
          <p:cNvPr id="3" name="Rectangle 2"/>
          <p:cNvSpPr/>
          <p:nvPr/>
        </p:nvSpPr>
        <p:spPr>
          <a:xfrm>
            <a:off x="467544" y="1305342"/>
            <a:ext cx="8136904" cy="4093428"/>
          </a:xfrm>
          <a:prstGeom prst="rect">
            <a:avLst/>
          </a:prstGeom>
        </p:spPr>
        <p:txBody>
          <a:bodyPr wrap="square">
            <a:spAutoFit/>
          </a:bodyPr>
          <a:lstStyle/>
          <a:p>
            <a:pPr fontAlgn="base"/>
            <a:r>
              <a:rPr lang="en-US" sz="2000" b="1" dirty="0">
                <a:latin typeface="Century Gothic" pitchFamily="34" charset="0"/>
              </a:rPr>
              <a:t>What is Selector</a:t>
            </a:r>
            <a:r>
              <a:rPr lang="en-US" sz="2000" b="1" dirty="0" smtClean="0">
                <a:latin typeface="Century Gothic" pitchFamily="34" charset="0"/>
              </a:rPr>
              <a:t>?</a:t>
            </a:r>
          </a:p>
          <a:p>
            <a:pPr fontAlgn="base"/>
            <a:endParaRPr lang="en-US" sz="2000" b="1" dirty="0">
              <a:latin typeface="Century Gothic" pitchFamily="34" charset="0"/>
            </a:endParaRPr>
          </a:p>
          <a:p>
            <a:pPr fontAlgn="base"/>
            <a:r>
              <a:rPr lang="en-US" sz="2000" dirty="0">
                <a:latin typeface="Century Gothic" pitchFamily="34" charset="0"/>
              </a:rPr>
              <a:t>A CSS selector is a pattern to match the elements on a web page</a:t>
            </a:r>
            <a:r>
              <a:rPr lang="en-US" sz="2000" dirty="0" smtClean="0">
                <a:latin typeface="Century Gothic" pitchFamily="34" charset="0"/>
              </a:rPr>
              <a:t>.</a:t>
            </a:r>
          </a:p>
          <a:p>
            <a:pPr fontAlgn="base"/>
            <a:r>
              <a:rPr lang="en-US" sz="2000" dirty="0" smtClean="0">
                <a:latin typeface="Century Gothic" pitchFamily="34" charset="0"/>
              </a:rPr>
              <a:t> </a:t>
            </a:r>
            <a:r>
              <a:rPr lang="en-US" sz="2000" dirty="0">
                <a:latin typeface="Century Gothic" pitchFamily="34" charset="0"/>
              </a:rPr>
              <a:t>The style rules associated with that selector will be applied to the elements that match the selector pattern</a:t>
            </a:r>
            <a:r>
              <a:rPr lang="en-US" sz="2000" dirty="0" smtClean="0">
                <a:latin typeface="Century Gothic" pitchFamily="34" charset="0"/>
              </a:rPr>
              <a:t>.</a:t>
            </a:r>
          </a:p>
          <a:p>
            <a:pPr fontAlgn="base"/>
            <a:endParaRPr lang="en-US" sz="2000" dirty="0">
              <a:latin typeface="Century Gothic" pitchFamily="34" charset="0"/>
            </a:endParaRPr>
          </a:p>
          <a:p>
            <a:pPr fontAlgn="base"/>
            <a:r>
              <a:rPr lang="en-US" sz="2000" dirty="0">
                <a:latin typeface="Century Gothic" pitchFamily="34" charset="0"/>
              </a:rPr>
              <a:t>Selectors are one of the most important aspects of CSS as they allow you to target specific elements on your web page in various ways so that they can be styled</a:t>
            </a:r>
            <a:r>
              <a:rPr lang="en-US" sz="2000" dirty="0" smtClean="0">
                <a:latin typeface="Century Gothic" pitchFamily="34" charset="0"/>
              </a:rPr>
              <a:t>.</a:t>
            </a:r>
          </a:p>
          <a:p>
            <a:pPr fontAlgn="base"/>
            <a:endParaRPr lang="en-US" sz="2000" dirty="0">
              <a:latin typeface="Century Gothic" pitchFamily="34" charset="0"/>
            </a:endParaRPr>
          </a:p>
          <a:p>
            <a:pPr fontAlgn="base"/>
            <a:r>
              <a:rPr lang="en-US" sz="2000" dirty="0">
                <a:latin typeface="Century Gothic" pitchFamily="34" charset="0"/>
              </a:rPr>
              <a:t>Several types of selectors are available in CSS, let's take a closer look at them:</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92696"/>
            <a:ext cx="7920880" cy="3170099"/>
          </a:xfrm>
          <a:prstGeom prst="rect">
            <a:avLst/>
          </a:prstGeom>
        </p:spPr>
        <p:txBody>
          <a:bodyPr wrap="square">
            <a:spAutoFit/>
          </a:bodyPr>
          <a:lstStyle/>
          <a:p>
            <a:pPr fontAlgn="base"/>
            <a:r>
              <a:rPr lang="en-US" sz="2000" b="1" dirty="0" smtClean="0">
                <a:latin typeface="Century Gothic" pitchFamily="34" charset="0"/>
              </a:rPr>
              <a:t>Advantage of Using CSS Image </a:t>
            </a:r>
            <a:r>
              <a:rPr lang="en-US" sz="2000" b="1" dirty="0" smtClean="0">
                <a:latin typeface="Century Gothic" pitchFamily="34" charset="0"/>
              </a:rPr>
              <a:t>Sprite</a:t>
            </a:r>
          </a:p>
          <a:p>
            <a:pPr fontAlgn="base"/>
            <a:endParaRPr lang="en-US" sz="2000" b="1" dirty="0" smtClean="0">
              <a:latin typeface="Century Gothic" pitchFamily="34" charset="0"/>
            </a:endParaRPr>
          </a:p>
          <a:p>
            <a:pPr fontAlgn="base"/>
            <a:r>
              <a:rPr lang="en-US" sz="2000" dirty="0" smtClean="0">
                <a:latin typeface="Century Gothic" pitchFamily="34" charset="0"/>
              </a:rPr>
              <a:t>A web page with many images, particularly many small images, such as icons, buttons, etc. can take a long time to load and generates multiple server requests</a:t>
            </a:r>
            <a:r>
              <a:rPr lang="en-US" sz="2000" dirty="0" smtClean="0">
                <a:latin typeface="Century Gothic" pitchFamily="34" charset="0"/>
              </a:rPr>
              <a:t>.</a:t>
            </a:r>
          </a:p>
          <a:p>
            <a:pPr fontAlgn="base"/>
            <a:endParaRPr lang="en-US" sz="2000" dirty="0" smtClean="0">
              <a:latin typeface="Century Gothic" pitchFamily="34" charset="0"/>
            </a:endParaRPr>
          </a:p>
          <a:p>
            <a:pPr fontAlgn="base"/>
            <a:r>
              <a:rPr lang="en-US" sz="2000" dirty="0" smtClean="0">
                <a:latin typeface="Century Gothic" pitchFamily="34" charset="0"/>
              </a:rPr>
              <a:t>Using the image sprites instead of separate images will significantly reduce the number of HTTP requests a browser makes to the server, which can be very effective for improving the loading time of web pages and overall site performance.</a:t>
            </a:r>
            <a:endParaRPr lang="en-US" sz="2000" dirty="0">
              <a:latin typeface="Century Gothic" pitchFamily="34"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052736"/>
            <a:ext cx="8064896" cy="2862322"/>
          </a:xfrm>
          <a:prstGeom prst="rect">
            <a:avLst/>
          </a:prstGeom>
        </p:spPr>
        <p:txBody>
          <a:bodyPr wrap="square">
            <a:spAutoFit/>
          </a:bodyPr>
          <a:lstStyle/>
          <a:p>
            <a:pPr fontAlgn="base"/>
            <a:r>
              <a:rPr lang="en-US" dirty="0" smtClean="0"/>
              <a:t>Checkout the following examples and you will see one visible difference; when you place the mouse pointer over the browser icons in non-sprite version for the first time the hover image will appear after some time, it happens because the hover image is loaded from the server on mouse hover, since the normal and hover images are two different images</a:t>
            </a:r>
            <a:r>
              <a:rPr lang="en-US" dirty="0" smtClean="0"/>
              <a:t>.</a:t>
            </a:r>
          </a:p>
          <a:p>
            <a:pPr fontAlgn="base"/>
            <a:endParaRPr lang="en-US" dirty="0" smtClean="0"/>
          </a:p>
          <a:p>
            <a:pPr fontAlgn="base"/>
            <a:r>
              <a:rPr lang="en-US" dirty="0" smtClean="0"/>
              <a:t>Whereas in sprite version, since all images are combined in a single image the hover image is displayed immediately on mouse hover that results in smooth hover effect.</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2" cstate="print"/>
          <a:srcRect/>
          <a:stretch>
            <a:fillRect/>
          </a:stretch>
        </p:blipFill>
        <p:spPr bwMode="auto">
          <a:xfrm>
            <a:off x="1403648" y="1196752"/>
            <a:ext cx="6512192" cy="4274021"/>
          </a:xfrm>
          <a:prstGeom prst="rect">
            <a:avLst/>
          </a:prstGeom>
          <a:noFill/>
          <a:ln w="9525">
            <a:noFill/>
            <a:miter lim="800000"/>
            <a:headEnd/>
            <a:tailEnd/>
          </a:ln>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2" cstate="print"/>
          <a:srcRect/>
          <a:stretch>
            <a:fillRect/>
          </a:stretch>
        </p:blipFill>
        <p:spPr bwMode="auto">
          <a:xfrm>
            <a:off x="1187624" y="1052736"/>
            <a:ext cx="7128792" cy="4938457"/>
          </a:xfrm>
          <a:prstGeom prst="rect">
            <a:avLst/>
          </a:prstGeom>
          <a:noFill/>
          <a:ln w="9525">
            <a:noFill/>
            <a:miter lim="800000"/>
            <a:headEnd/>
            <a:tailEnd/>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2136339"/>
            <a:ext cx="7776864" cy="1938992"/>
          </a:xfrm>
          <a:prstGeom prst="rect">
            <a:avLst/>
          </a:prstGeom>
        </p:spPr>
        <p:txBody>
          <a:bodyPr wrap="square">
            <a:spAutoFit/>
          </a:bodyPr>
          <a:lstStyle/>
          <a:p>
            <a:r>
              <a:rPr lang="en-US" sz="2000" dirty="0" smtClean="0">
                <a:latin typeface="Century Gothic" pitchFamily="34" charset="0"/>
              </a:rPr>
              <a:t>Using CSS sprite technique demonstrated in the: [</a:t>
            </a:r>
            <a:r>
              <a:rPr lang="en-US" sz="2000" dirty="0" smtClean="0">
                <a:latin typeface="Century Gothic" pitchFamily="34" charset="0"/>
                <a:hlinkClick r:id="rId2"/>
              </a:rPr>
              <a:t>EXAMPLE - B</a:t>
            </a:r>
            <a:r>
              <a:rPr lang="en-US" sz="2000" dirty="0" smtClean="0">
                <a:latin typeface="Century Gothic" pitchFamily="34" charset="0"/>
              </a:rPr>
              <a:t>]; we were able to reduce the number of HTTP requests by 9 and the total file size of the image(s) by 38.2 KB as compared to the [</a:t>
            </a:r>
            <a:r>
              <a:rPr lang="en-US" sz="2000" dirty="0" smtClean="0">
                <a:latin typeface="Century Gothic" pitchFamily="34" charset="0"/>
                <a:hlinkClick r:id="rId2"/>
              </a:rPr>
              <a:t>EXAMPLE - A</a:t>
            </a:r>
            <a:r>
              <a:rPr lang="en-US" sz="2000" dirty="0" smtClean="0">
                <a:latin typeface="Century Gothic" pitchFamily="34" charset="0"/>
              </a:rPr>
              <a:t>];. That's a pretty huge improvement for such a small example. Imagine what you could do on a complete website.</a:t>
            </a:r>
            <a:endParaRPr lang="en-US" sz="2000" dirty="0">
              <a:latin typeface="Century Gothic" pitchFamily="34"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764704"/>
            <a:ext cx="8064896" cy="1477328"/>
          </a:xfrm>
          <a:prstGeom prst="rect">
            <a:avLst/>
          </a:prstGeom>
        </p:spPr>
        <p:txBody>
          <a:bodyPr wrap="square">
            <a:spAutoFit/>
          </a:bodyPr>
          <a:lstStyle/>
          <a:p>
            <a:pPr fontAlgn="base"/>
            <a:r>
              <a:rPr lang="en-US" b="1" dirty="0" smtClean="0"/>
              <a:t>Making the Image </a:t>
            </a:r>
            <a:r>
              <a:rPr lang="en-US" b="1" dirty="0" smtClean="0"/>
              <a:t>Sprite</a:t>
            </a:r>
          </a:p>
          <a:p>
            <a:pPr fontAlgn="base"/>
            <a:endParaRPr lang="en-US" b="1" dirty="0" smtClean="0"/>
          </a:p>
          <a:p>
            <a:pPr fontAlgn="base"/>
            <a:r>
              <a:rPr lang="en-US" dirty="0" smtClean="0"/>
              <a:t>We made this sprite image by combining 10 separate images in a single image (</a:t>
            </a:r>
            <a:r>
              <a:rPr lang="en-US" dirty="0" smtClean="0">
                <a:hlinkClick r:id="rId2"/>
              </a:rPr>
              <a:t>mySprite.png</a:t>
            </a:r>
            <a:r>
              <a:rPr lang="en-US" dirty="0" smtClean="0"/>
              <a:t>). You can create your own sprite using any image editing tool you like.</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18" name="Picture 2"/>
          <p:cNvPicPr>
            <a:picLocks noChangeAspect="1" noChangeArrowheads="1"/>
          </p:cNvPicPr>
          <p:nvPr/>
        </p:nvPicPr>
        <p:blipFill>
          <a:blip r:embed="rId2" cstate="print"/>
          <a:srcRect/>
          <a:stretch>
            <a:fillRect/>
          </a:stretch>
        </p:blipFill>
        <p:spPr bwMode="auto">
          <a:xfrm>
            <a:off x="1766888" y="581025"/>
            <a:ext cx="5610225" cy="5695950"/>
          </a:xfrm>
          <a:prstGeom prst="rect">
            <a:avLst/>
          </a:prstGeom>
          <a:noFill/>
          <a:ln w="9525">
            <a:noFill/>
            <a:miter lim="800000"/>
            <a:headEnd/>
            <a:tailEnd/>
          </a:ln>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1"/>
          <p:cNvSpPr>
            <a:spLocks noChangeArrowheads="1"/>
          </p:cNvSpPr>
          <p:nvPr/>
        </p:nvSpPr>
        <p:spPr bwMode="auto">
          <a:xfrm>
            <a:off x="683568" y="836712"/>
            <a:ext cx="8064896"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Display an Icon from Image Sprite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Finally, utilizing CSS, we can display just the part of an image sprite we need.</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First of all, we will create the class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.sprite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that will load our sprite image. This is to avoid repetition, because all items share the same background-image.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20688"/>
            <a:ext cx="7992888" cy="5693866"/>
          </a:xfrm>
          <a:prstGeom prst="rect">
            <a:avLst/>
          </a:prstGeom>
        </p:spPr>
        <p:txBody>
          <a:bodyPr wrap="square">
            <a:spAutoFit/>
          </a:bodyPr>
          <a:lstStyle/>
          <a:p>
            <a:r>
              <a:rPr lang="en-US" sz="1600" dirty="0" smtClean="0"/>
              <a:t>&lt;!DOCTYPE html&gt;</a:t>
            </a:r>
          </a:p>
          <a:p>
            <a:r>
              <a:rPr lang="en-US" sz="1600" dirty="0" smtClean="0"/>
              <a:t>&lt;html </a:t>
            </a:r>
            <a:r>
              <a:rPr lang="en-US" sz="1600" dirty="0" err="1" smtClean="0"/>
              <a:t>lang</a:t>
            </a:r>
            <a:r>
              <a:rPr lang="en-US" sz="1600" dirty="0" smtClean="0"/>
              <a:t>="en"&gt;</a:t>
            </a:r>
          </a:p>
          <a:p>
            <a:r>
              <a:rPr lang="en-US" sz="1600" dirty="0" smtClean="0"/>
              <a:t>&lt;head&gt;</a:t>
            </a:r>
          </a:p>
          <a:p>
            <a:r>
              <a:rPr lang="en-US" sz="1600" dirty="0" smtClean="0"/>
              <a:t>&lt;meta </a:t>
            </a:r>
            <a:r>
              <a:rPr lang="en-US" sz="1600" dirty="0" err="1" smtClean="0"/>
              <a:t>charset</a:t>
            </a:r>
            <a:r>
              <a:rPr lang="en-US" sz="1600" dirty="0" smtClean="0"/>
              <a:t>="utf-8"&gt;</a:t>
            </a:r>
          </a:p>
          <a:p>
            <a:r>
              <a:rPr lang="en-US" sz="1600" dirty="0" smtClean="0"/>
              <a:t>&lt;title&gt;Example of CSS Sprite&lt;/title&gt;</a:t>
            </a:r>
          </a:p>
          <a:p>
            <a:r>
              <a:rPr lang="en-US" sz="1600" dirty="0" smtClean="0"/>
              <a:t>&lt;style&gt;</a:t>
            </a:r>
          </a:p>
          <a:p>
            <a:r>
              <a:rPr lang="en-US" sz="1600" dirty="0" smtClean="0"/>
              <a:t>    .sprite {</a:t>
            </a:r>
          </a:p>
          <a:p>
            <a:r>
              <a:rPr lang="en-US" sz="1600" dirty="0" smtClean="0"/>
              <a:t>        background: </a:t>
            </a:r>
            <a:r>
              <a:rPr lang="en-US" sz="1600" dirty="0" err="1" smtClean="0"/>
              <a:t>url</a:t>
            </a:r>
            <a:r>
              <a:rPr lang="en-US" sz="1600" dirty="0" smtClean="0"/>
              <a:t>("/examples/images/mySprite.png") no-repeat;</a:t>
            </a:r>
          </a:p>
          <a:p>
            <a:r>
              <a:rPr lang="en-US" sz="1600" dirty="0" smtClean="0"/>
              <a:t>    }</a:t>
            </a:r>
          </a:p>
          <a:p>
            <a:r>
              <a:rPr lang="en-US" sz="1600" dirty="0" smtClean="0"/>
              <a:t>    .</a:t>
            </a:r>
            <a:r>
              <a:rPr lang="en-US" sz="1600" dirty="0" err="1" smtClean="0"/>
              <a:t>ie</a:t>
            </a:r>
            <a:r>
              <a:rPr lang="en-US" sz="1600" dirty="0" smtClean="0"/>
              <a:t> {</a:t>
            </a:r>
          </a:p>
          <a:p>
            <a:r>
              <a:rPr lang="en-US" sz="1600" dirty="0" smtClean="0"/>
              <a:t>        width: 50px; /* Icon width */</a:t>
            </a:r>
          </a:p>
          <a:p>
            <a:r>
              <a:rPr lang="en-US" sz="1600" dirty="0" smtClean="0"/>
              <a:t>        height: 50px; /* Icon height */</a:t>
            </a:r>
          </a:p>
          <a:p>
            <a:r>
              <a:rPr lang="en-US" sz="1600" dirty="0" smtClean="0"/>
              <a:t>        display: inline-block; /* Display icon as inline block */</a:t>
            </a:r>
          </a:p>
          <a:p>
            <a:r>
              <a:rPr lang="en-US" sz="1600" dirty="0" smtClean="0"/>
              <a:t>        background-position: 0 -200px; /* Icon background position in sprite */</a:t>
            </a:r>
          </a:p>
          <a:p>
            <a:r>
              <a:rPr lang="en-US" sz="1600" dirty="0" smtClean="0"/>
              <a:t>    }</a:t>
            </a:r>
          </a:p>
          <a:p>
            <a:r>
              <a:rPr lang="en-US" sz="1600" dirty="0" smtClean="0"/>
              <a:t>&lt;/style&gt;</a:t>
            </a:r>
          </a:p>
          <a:p>
            <a:r>
              <a:rPr lang="en-US" sz="1600" dirty="0" smtClean="0"/>
              <a:t>&lt;/head&gt;</a:t>
            </a:r>
          </a:p>
          <a:p>
            <a:r>
              <a:rPr lang="en-US" sz="1600" dirty="0" smtClean="0"/>
              <a:t>&lt;body&gt;</a:t>
            </a:r>
          </a:p>
          <a:p>
            <a:r>
              <a:rPr lang="en-US" sz="1600" dirty="0" smtClean="0"/>
              <a:t>	&lt;span class="sprite </a:t>
            </a:r>
            <a:r>
              <a:rPr lang="en-US" sz="1600" dirty="0" err="1" smtClean="0"/>
              <a:t>ie</a:t>
            </a:r>
            <a:r>
              <a:rPr lang="en-US" sz="1600" dirty="0" smtClean="0"/>
              <a:t>"&gt;&lt;/span&gt;</a:t>
            </a:r>
          </a:p>
          <a:p>
            <a:r>
              <a:rPr lang="en-US" sz="1600" dirty="0" smtClean="0"/>
              <a:t>&lt;/body&gt;</a:t>
            </a:r>
          </a:p>
          <a:p>
            <a:r>
              <a:rPr lang="en-US" sz="1600" dirty="0" smtClean="0"/>
              <a:t>&lt;/html&gt;</a:t>
            </a:r>
            <a:endParaRPr lang="en-US" sz="16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836712"/>
            <a:ext cx="8208912" cy="5632311"/>
          </a:xfrm>
          <a:prstGeom prst="rect">
            <a:avLst/>
          </a:prstGeom>
        </p:spPr>
        <p:txBody>
          <a:bodyPr wrap="square">
            <a:spAutoFit/>
          </a:bodyPr>
          <a:lstStyle/>
          <a:p>
            <a:pPr fontAlgn="base"/>
            <a:r>
              <a:rPr lang="en-US" sz="2000" b="1" dirty="0" smtClean="0">
                <a:latin typeface="Century Gothic" pitchFamily="34" charset="0"/>
              </a:rPr>
              <a:t>Media Queries and Responsive Web </a:t>
            </a:r>
            <a:r>
              <a:rPr lang="en-US" sz="2000" b="1" dirty="0" smtClean="0">
                <a:latin typeface="Century Gothic" pitchFamily="34" charset="0"/>
              </a:rPr>
              <a:t>Design</a:t>
            </a:r>
          </a:p>
          <a:p>
            <a:pPr fontAlgn="base"/>
            <a:endParaRPr lang="en-US" sz="2000" b="1" dirty="0" smtClean="0">
              <a:latin typeface="Century Gothic" pitchFamily="34" charset="0"/>
            </a:endParaRPr>
          </a:p>
          <a:p>
            <a:pPr fontAlgn="base"/>
            <a:r>
              <a:rPr lang="en-US" sz="2000" dirty="0" smtClean="0">
                <a:latin typeface="Century Gothic" pitchFamily="34" charset="0"/>
              </a:rPr>
              <a:t>Media queries allow you to customize the presentation of your web pages for a specific range of devices like mobile phones, tablets, desktops, etc. without any change in markups. A media query consists of a media type and zero or more expressions that match the type and conditions of a particular media features such as device width or screen resolution.</a:t>
            </a:r>
          </a:p>
          <a:p>
            <a:pPr fontAlgn="base"/>
            <a:r>
              <a:rPr lang="en-US" sz="2000" dirty="0" smtClean="0">
                <a:latin typeface="Century Gothic" pitchFamily="34" charset="0"/>
              </a:rPr>
              <a:t>Since media query is a logical expression it can be resolve to either true or false. The result of the query will be true if the media type specified in the media query matches the type of device the document is being displayed on, as well as all expressions in the media query are satisfied. When a media query is true, the related style sheet or style rules are applied to the target device. Here's a simple example of the media query for standard devices.</a:t>
            </a:r>
          </a:p>
          <a:p>
            <a:r>
              <a:rPr lang="en-US" sz="2000" dirty="0" smtClean="0">
                <a:latin typeface="Century Gothic" pitchFamily="34" charset="0"/>
              </a:rPr>
              <a:t/>
            </a:r>
            <a:br>
              <a:rPr lang="en-US" sz="2000" dirty="0" smtClean="0">
                <a:latin typeface="Century Gothic" pitchFamily="34" charset="0"/>
              </a:rPr>
            </a:br>
            <a:endParaRPr lang="en-US" sz="2000" dirty="0">
              <a:latin typeface="Century Gothic"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ChangeArrowheads="1"/>
          </p:cNvSpPr>
          <p:nvPr/>
        </p:nvSpPr>
        <p:spPr bwMode="auto">
          <a:xfrm>
            <a:off x="539552" y="672952"/>
            <a:ext cx="7992888" cy="304081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Universal Selector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universal selector, denoted by an asterisk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matches every single element on the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universal selector may be omitted if other conditions exist on the element. This selector is often used to remove the default margins and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paddings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from the elements for quick testing purpose.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404664"/>
            <a:ext cx="7992888" cy="6186309"/>
          </a:xfrm>
          <a:prstGeom prst="rect">
            <a:avLst/>
          </a:prstGeom>
        </p:spPr>
        <p:txBody>
          <a:bodyPr wrap="square">
            <a:spAutoFit/>
          </a:bodyPr>
          <a:lstStyle/>
          <a:p>
            <a:r>
              <a:rPr lang="en-US" sz="1600" dirty="0" smtClean="0"/>
              <a:t>&lt;!DOCTYPE html&gt;</a:t>
            </a:r>
          </a:p>
          <a:p>
            <a:r>
              <a:rPr lang="en-US" sz="1600" dirty="0" smtClean="0"/>
              <a:t>&lt;html </a:t>
            </a:r>
            <a:r>
              <a:rPr lang="en-US" sz="1600" dirty="0" err="1" smtClean="0"/>
              <a:t>lang</a:t>
            </a:r>
            <a:r>
              <a:rPr lang="en-US" sz="1600" dirty="0" smtClean="0"/>
              <a:t>="en"&gt;</a:t>
            </a:r>
          </a:p>
          <a:p>
            <a:r>
              <a:rPr lang="en-US" sz="1600" dirty="0" smtClean="0"/>
              <a:t>&lt;head&gt;</a:t>
            </a:r>
          </a:p>
          <a:p>
            <a:r>
              <a:rPr lang="en-US" sz="1600" dirty="0" smtClean="0"/>
              <a:t>&lt;meta </a:t>
            </a:r>
            <a:r>
              <a:rPr lang="en-US" sz="1600" dirty="0" err="1" smtClean="0"/>
              <a:t>charset</a:t>
            </a:r>
            <a:r>
              <a:rPr lang="en-US" sz="1600" dirty="0" smtClean="0"/>
              <a:t>="utf-8"&gt;</a:t>
            </a:r>
          </a:p>
          <a:p>
            <a:r>
              <a:rPr lang="en-US" sz="1600" dirty="0" smtClean="0"/>
              <a:t>&lt;title&gt;Example of CSS Media Queries&lt;/title&gt;</a:t>
            </a:r>
          </a:p>
          <a:p>
            <a:r>
              <a:rPr lang="en-US" sz="1600" dirty="0" smtClean="0"/>
              <a:t>&lt;style&gt;</a:t>
            </a:r>
          </a:p>
          <a:p>
            <a:r>
              <a:rPr lang="en-US" sz="1600" dirty="0" smtClean="0"/>
              <a:t>    /* </a:t>
            </a:r>
            <a:r>
              <a:rPr lang="en-US" sz="1600" dirty="0" err="1" smtClean="0"/>
              <a:t>Smartphones</a:t>
            </a:r>
            <a:r>
              <a:rPr lang="en-US" sz="1600" dirty="0" smtClean="0"/>
              <a:t> (portrait and landscape) ---------- */</a:t>
            </a:r>
          </a:p>
          <a:p>
            <a:r>
              <a:rPr lang="en-US" sz="1600" dirty="0" smtClean="0"/>
              <a:t>    @media screen and (min-width: 320px) and (max-width: 480px){</a:t>
            </a:r>
          </a:p>
          <a:p>
            <a:r>
              <a:rPr lang="en-US" sz="1600" dirty="0" smtClean="0"/>
              <a:t>        body{</a:t>
            </a:r>
          </a:p>
          <a:p>
            <a:r>
              <a:rPr lang="en-US" sz="1600" dirty="0" smtClean="0"/>
              <a:t>			background: #7ce7e1;</a:t>
            </a:r>
          </a:p>
          <a:p>
            <a:r>
              <a:rPr lang="en-US" sz="1600" dirty="0" smtClean="0"/>
              <a:t>		}</a:t>
            </a:r>
          </a:p>
          <a:p>
            <a:r>
              <a:rPr lang="en-US" sz="1600" dirty="0" smtClean="0"/>
              <a:t>    }</a:t>
            </a:r>
          </a:p>
          <a:p>
            <a:r>
              <a:rPr lang="en-US" sz="1600" dirty="0" smtClean="0"/>
              <a:t>    /* </a:t>
            </a:r>
            <a:r>
              <a:rPr lang="en-US" sz="1600" dirty="0" err="1" smtClean="0"/>
              <a:t>Smartphones</a:t>
            </a:r>
            <a:r>
              <a:rPr lang="en-US" sz="1600" dirty="0" smtClean="0"/>
              <a:t> (portrait) ---------- */</a:t>
            </a:r>
          </a:p>
          <a:p>
            <a:r>
              <a:rPr lang="en-US" sz="1600" dirty="0" smtClean="0"/>
              <a:t>    @media screen and (max-width: 320px){</a:t>
            </a:r>
          </a:p>
          <a:p>
            <a:r>
              <a:rPr lang="en-US" sz="1600" dirty="0" smtClean="0"/>
              <a:t>        body{</a:t>
            </a:r>
          </a:p>
          <a:p>
            <a:r>
              <a:rPr lang="en-US" sz="1600" dirty="0" smtClean="0"/>
              <a:t>			background: #ffd280;</a:t>
            </a:r>
          </a:p>
          <a:p>
            <a:r>
              <a:rPr lang="en-US" sz="1600" dirty="0" smtClean="0"/>
              <a:t>		}</a:t>
            </a:r>
          </a:p>
          <a:p>
            <a:r>
              <a:rPr lang="en-US" sz="1600" dirty="0" smtClean="0"/>
              <a:t>    }</a:t>
            </a:r>
          </a:p>
          <a:p>
            <a:r>
              <a:rPr lang="en-US" sz="1600" dirty="0" smtClean="0"/>
              <a:t>    /* </a:t>
            </a:r>
            <a:r>
              <a:rPr lang="en-US" sz="1600" dirty="0" err="1" smtClean="0"/>
              <a:t>Smartphones</a:t>
            </a:r>
            <a:r>
              <a:rPr lang="en-US" sz="1600" dirty="0" smtClean="0"/>
              <a:t> (landscape) ---------- */</a:t>
            </a:r>
          </a:p>
          <a:p>
            <a:r>
              <a:rPr lang="en-US" sz="1600" dirty="0" smtClean="0"/>
              <a:t>    @media screen and (min-width: 321px){</a:t>
            </a:r>
          </a:p>
          <a:p>
            <a:r>
              <a:rPr lang="en-US" sz="1600" dirty="0" smtClean="0"/>
              <a:t>        body{</a:t>
            </a:r>
          </a:p>
          <a:p>
            <a:r>
              <a:rPr lang="en-US" sz="1600" dirty="0" smtClean="0"/>
              <a:t>			background: #9ddfbb;</a:t>
            </a:r>
          </a:p>
          <a:p>
            <a:r>
              <a:rPr lang="en-US" sz="1600" dirty="0" smtClean="0"/>
              <a:t>		}</a:t>
            </a:r>
          </a:p>
          <a:p>
            <a:r>
              <a:rPr lang="en-US" sz="1600" dirty="0" smtClean="0"/>
              <a:t>    }</a:t>
            </a:r>
            <a:endParaRPr lang="en-US" sz="16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04664"/>
            <a:ext cx="7344816" cy="6001643"/>
          </a:xfrm>
          <a:prstGeom prst="rect">
            <a:avLst/>
          </a:prstGeom>
        </p:spPr>
        <p:txBody>
          <a:bodyPr wrap="square">
            <a:spAutoFit/>
          </a:bodyPr>
          <a:lstStyle/>
          <a:p>
            <a:r>
              <a:rPr lang="en-US" sz="1200" dirty="0" smtClean="0"/>
              <a:t>/* tablets, </a:t>
            </a:r>
            <a:r>
              <a:rPr lang="en-US" sz="1200" dirty="0" err="1" smtClean="0"/>
              <a:t>iPads</a:t>
            </a:r>
            <a:r>
              <a:rPr lang="en-US" sz="1200" dirty="0" smtClean="0"/>
              <a:t> (portrait and landscape) ---------- */</a:t>
            </a:r>
          </a:p>
          <a:p>
            <a:r>
              <a:rPr lang="en-US" sz="1200" dirty="0" smtClean="0"/>
              <a:t>    @media screen and (min-width: 768px) and (max-width: 1024px){</a:t>
            </a:r>
          </a:p>
          <a:p>
            <a:r>
              <a:rPr lang="en-US" sz="1200" dirty="0" smtClean="0"/>
              <a:t>        body{</a:t>
            </a:r>
          </a:p>
          <a:p>
            <a:r>
              <a:rPr lang="en-US" sz="1200" dirty="0" smtClean="0"/>
              <a:t>			background: #ffb497;</a:t>
            </a:r>
          </a:p>
          <a:p>
            <a:r>
              <a:rPr lang="en-US" sz="1200" dirty="0" smtClean="0"/>
              <a:t>		}</a:t>
            </a:r>
          </a:p>
          <a:p>
            <a:r>
              <a:rPr lang="en-US" sz="1200" dirty="0" smtClean="0"/>
              <a:t>    }</a:t>
            </a:r>
          </a:p>
          <a:p>
            <a:r>
              <a:rPr lang="en-US" sz="1200" dirty="0" smtClean="0"/>
              <a:t>    /* tablets, </a:t>
            </a:r>
            <a:r>
              <a:rPr lang="en-US" sz="1200" dirty="0" err="1" smtClean="0"/>
              <a:t>iPads</a:t>
            </a:r>
            <a:r>
              <a:rPr lang="en-US" sz="1200" dirty="0" smtClean="0"/>
              <a:t> (portrait) ---------- */</a:t>
            </a:r>
          </a:p>
          <a:p>
            <a:r>
              <a:rPr lang="en-US" sz="1200" dirty="0" smtClean="0"/>
              <a:t>    @media screen and (min-width: 768px){</a:t>
            </a:r>
          </a:p>
          <a:p>
            <a:r>
              <a:rPr lang="en-US" sz="1200" dirty="0" smtClean="0"/>
              <a:t>        body{</a:t>
            </a:r>
          </a:p>
          <a:p>
            <a:r>
              <a:rPr lang="en-US" sz="1200" dirty="0" smtClean="0"/>
              <a:t>			background: #f0e68c;</a:t>
            </a:r>
          </a:p>
          <a:p>
            <a:r>
              <a:rPr lang="en-US" sz="1200" dirty="0" smtClean="0"/>
              <a:t>		}</a:t>
            </a:r>
          </a:p>
          <a:p>
            <a:r>
              <a:rPr lang="en-US" sz="1200" dirty="0" smtClean="0"/>
              <a:t>    }</a:t>
            </a:r>
          </a:p>
          <a:p>
            <a:r>
              <a:rPr lang="en-US" sz="1200" dirty="0" smtClean="0"/>
              <a:t>    /* tablets, </a:t>
            </a:r>
            <a:r>
              <a:rPr lang="en-US" sz="1200" dirty="0" err="1" smtClean="0"/>
              <a:t>iPads</a:t>
            </a:r>
            <a:r>
              <a:rPr lang="en-US" sz="1200" dirty="0" smtClean="0"/>
              <a:t> (landscape) ---------- */</a:t>
            </a:r>
          </a:p>
          <a:p>
            <a:r>
              <a:rPr lang="en-US" sz="1200" dirty="0" smtClean="0"/>
              <a:t>    @media screen and (min-width: 1024px){</a:t>
            </a:r>
          </a:p>
          <a:p>
            <a:r>
              <a:rPr lang="en-US" sz="1200" dirty="0" smtClean="0"/>
              <a:t>        body{</a:t>
            </a:r>
          </a:p>
          <a:p>
            <a:r>
              <a:rPr lang="en-US" sz="1200" dirty="0" smtClean="0"/>
              <a:t>			background: #d6b3f4;</a:t>
            </a:r>
          </a:p>
          <a:p>
            <a:r>
              <a:rPr lang="en-US" sz="1200" dirty="0" smtClean="0"/>
              <a:t>		}</a:t>
            </a:r>
          </a:p>
          <a:p>
            <a:r>
              <a:rPr lang="en-US" sz="1200" dirty="0" smtClean="0"/>
              <a:t>    }</a:t>
            </a:r>
          </a:p>
          <a:p>
            <a:r>
              <a:rPr lang="en-US" sz="1200" dirty="0" smtClean="0"/>
              <a:t>    /* Desktops and laptops ---------- */</a:t>
            </a:r>
          </a:p>
          <a:p>
            <a:r>
              <a:rPr lang="en-US" sz="1200" dirty="0" smtClean="0"/>
              <a:t>    @media screen and (min-width: 1224px){</a:t>
            </a:r>
          </a:p>
          <a:p>
            <a:r>
              <a:rPr lang="en-US" sz="1200" dirty="0" smtClean="0"/>
              <a:t>        body{</a:t>
            </a:r>
          </a:p>
          <a:p>
            <a:r>
              <a:rPr lang="en-US" sz="1200" dirty="0" smtClean="0"/>
              <a:t>			background: #d8ff9d;</a:t>
            </a:r>
          </a:p>
          <a:p>
            <a:r>
              <a:rPr lang="en-US" sz="1200" dirty="0" smtClean="0"/>
              <a:t>		}</a:t>
            </a:r>
          </a:p>
          <a:p>
            <a:r>
              <a:rPr lang="en-US" sz="1200" dirty="0" smtClean="0"/>
              <a:t>    }</a:t>
            </a:r>
          </a:p>
          <a:p>
            <a:r>
              <a:rPr lang="en-US" sz="1200" dirty="0" smtClean="0"/>
              <a:t>    /* Large screens ---------- */</a:t>
            </a:r>
          </a:p>
          <a:p>
            <a:r>
              <a:rPr lang="en-US" sz="1200" dirty="0" smtClean="0"/>
              <a:t>    @media screen and (min-width: 1824px){</a:t>
            </a:r>
          </a:p>
          <a:p>
            <a:r>
              <a:rPr lang="en-US" sz="1200" dirty="0" smtClean="0"/>
              <a:t>        body{</a:t>
            </a:r>
          </a:p>
          <a:p>
            <a:r>
              <a:rPr lang="en-US" sz="1200" dirty="0" smtClean="0"/>
              <a:t>			background: #ffc0cb;</a:t>
            </a:r>
          </a:p>
          <a:p>
            <a:r>
              <a:rPr lang="en-US" sz="1200" dirty="0" smtClean="0"/>
              <a:t>		}</a:t>
            </a:r>
          </a:p>
          <a:p>
            <a:r>
              <a:rPr lang="en-US" sz="1200" dirty="0" smtClean="0"/>
              <a:t>    }</a:t>
            </a:r>
          </a:p>
          <a:p>
            <a:r>
              <a:rPr lang="en-US" sz="1200" dirty="0" smtClean="0"/>
              <a:t>&lt;/style&gt;</a:t>
            </a:r>
          </a:p>
          <a:p>
            <a:r>
              <a:rPr lang="en-US" sz="1200" dirty="0" smtClean="0"/>
              <a:t>&lt;/head&gt;</a:t>
            </a:r>
            <a:endParaRPr lang="en-US" sz="1200"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582341"/>
            <a:ext cx="7848872" cy="2585323"/>
          </a:xfrm>
          <a:prstGeom prst="rect">
            <a:avLst/>
          </a:prstGeom>
        </p:spPr>
        <p:txBody>
          <a:bodyPr wrap="square">
            <a:spAutoFit/>
          </a:bodyPr>
          <a:lstStyle/>
          <a:p>
            <a:r>
              <a:rPr lang="en-US" dirty="0" smtClean="0"/>
              <a:t>&lt;body&gt;</a:t>
            </a:r>
          </a:p>
          <a:p>
            <a:r>
              <a:rPr lang="en-US" dirty="0" smtClean="0"/>
              <a:t>    &lt;h1&gt;CSS Media Queries&lt;/h1&gt;</a:t>
            </a:r>
          </a:p>
          <a:p>
            <a:r>
              <a:rPr lang="en-US" dirty="0" smtClean="0"/>
              <a:t>    &lt;p&gt;The background of the output area is different in different media or devices.&lt;/p&gt;</a:t>
            </a:r>
          </a:p>
          <a:p>
            <a:r>
              <a:rPr lang="en-US" dirty="0" smtClean="0"/>
              <a:t>    &lt;p&gt;&lt;strong&gt;Alternative:&lt;/strong&gt; You can also see the effect of this media query by opening the output in a new window and resize it to different sizes.&lt;/p&gt;</a:t>
            </a:r>
          </a:p>
          <a:p>
            <a:r>
              <a:rPr lang="en-US" dirty="0" smtClean="0"/>
              <a:t>&lt;/body&gt;</a:t>
            </a:r>
          </a:p>
          <a:p>
            <a:r>
              <a:rPr lang="en-US" dirty="0" smtClean="0"/>
              <a:t>&lt;/html&gt;</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751344"/>
            <a:ext cx="7992888" cy="4401205"/>
          </a:xfrm>
          <a:prstGeom prst="rect">
            <a:avLst/>
          </a:prstGeom>
        </p:spPr>
        <p:txBody>
          <a:bodyPr wrap="square">
            <a:spAutoFit/>
          </a:bodyPr>
          <a:lstStyle/>
          <a:p>
            <a:pPr fontAlgn="base"/>
            <a:r>
              <a:rPr lang="en-US" sz="2000" b="1" dirty="0" smtClean="0">
                <a:latin typeface="Century Gothic" pitchFamily="34" charset="0"/>
              </a:rPr>
              <a:t>Changing Column Width Based on Screen </a:t>
            </a:r>
            <a:r>
              <a:rPr lang="en-US" sz="2000" b="1" dirty="0" smtClean="0">
                <a:latin typeface="Century Gothic" pitchFamily="34" charset="0"/>
              </a:rPr>
              <a:t>Size</a:t>
            </a:r>
          </a:p>
          <a:p>
            <a:pPr fontAlgn="base"/>
            <a:endParaRPr lang="en-US" sz="2000" b="1" dirty="0" smtClean="0">
              <a:latin typeface="Century Gothic" pitchFamily="34" charset="0"/>
            </a:endParaRPr>
          </a:p>
          <a:p>
            <a:pPr fontAlgn="base"/>
            <a:r>
              <a:rPr lang="en-US" sz="2000" dirty="0" smtClean="0">
                <a:latin typeface="Century Gothic" pitchFamily="34" charset="0"/>
              </a:rPr>
              <a:t>You can use the CSS media query for changing the web page width and related elements to offer the best viewing experience for the user on different devices</a:t>
            </a:r>
            <a:r>
              <a:rPr lang="en-US" sz="2000" dirty="0" smtClean="0">
                <a:latin typeface="Century Gothic" pitchFamily="34" charset="0"/>
              </a:rPr>
              <a:t>.</a:t>
            </a:r>
          </a:p>
          <a:p>
            <a:pPr fontAlgn="base"/>
            <a:endParaRPr lang="en-US" sz="2000" dirty="0" smtClean="0">
              <a:latin typeface="Century Gothic" pitchFamily="34" charset="0"/>
            </a:endParaRPr>
          </a:p>
          <a:p>
            <a:pPr fontAlgn="base"/>
            <a:r>
              <a:rPr lang="en-US" sz="2000" dirty="0" smtClean="0">
                <a:latin typeface="Century Gothic" pitchFamily="34" charset="0"/>
              </a:rPr>
              <a:t>The following style rules will automatically change the width of the container element based on the screen or viewport size. For example, if the viewport width is less than 768 pixels it will cover the 100% of the viewport width, if it is greater than the 768 pixels but less than the 1024 pixels it will be 750 pixels wide, and so on.</a:t>
            </a:r>
          </a:p>
          <a:p>
            <a:r>
              <a:rPr lang="en-US" sz="2000" dirty="0" smtClean="0">
                <a:latin typeface="Century Gothic" pitchFamily="34" charset="0"/>
              </a:rPr>
              <a:t/>
            </a:r>
            <a:br>
              <a:rPr lang="en-US" sz="2000" dirty="0" smtClean="0">
                <a:latin typeface="Century Gothic" pitchFamily="34" charset="0"/>
              </a:rPr>
            </a:br>
            <a:endParaRPr lang="en-US" sz="2000" dirty="0">
              <a:latin typeface="Century Gothic" pitchFamily="34"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319291"/>
            <a:ext cx="8208912" cy="6494085"/>
          </a:xfrm>
          <a:prstGeom prst="rect">
            <a:avLst/>
          </a:prstGeom>
        </p:spPr>
        <p:txBody>
          <a:bodyPr wrap="square">
            <a:spAutoFit/>
          </a:bodyPr>
          <a:lstStyle/>
          <a:p>
            <a:r>
              <a:rPr lang="en-US" sz="1600" dirty="0" smtClean="0"/>
              <a:t>&lt;!DOCTYPE html&gt;</a:t>
            </a:r>
          </a:p>
          <a:p>
            <a:r>
              <a:rPr lang="en-US" sz="1600" dirty="0" smtClean="0"/>
              <a:t>&lt;html </a:t>
            </a:r>
            <a:r>
              <a:rPr lang="en-US" sz="1600" dirty="0" err="1" smtClean="0"/>
              <a:t>lang</a:t>
            </a:r>
            <a:r>
              <a:rPr lang="en-US" sz="1600" dirty="0" smtClean="0"/>
              <a:t>="en"&gt;</a:t>
            </a:r>
          </a:p>
          <a:p>
            <a:r>
              <a:rPr lang="en-US" sz="1600" dirty="0" smtClean="0"/>
              <a:t>&lt;head&gt;</a:t>
            </a:r>
          </a:p>
          <a:p>
            <a:r>
              <a:rPr lang="en-US" sz="1600" dirty="0" smtClean="0"/>
              <a:t>&lt;meta </a:t>
            </a:r>
            <a:r>
              <a:rPr lang="en-US" sz="1600" dirty="0" err="1" smtClean="0"/>
              <a:t>charset</a:t>
            </a:r>
            <a:r>
              <a:rPr lang="en-US" sz="1600" dirty="0" smtClean="0"/>
              <a:t>="utf-8"&gt;</a:t>
            </a:r>
          </a:p>
          <a:p>
            <a:r>
              <a:rPr lang="en-US" sz="1600" dirty="0" smtClean="0"/>
              <a:t>&lt;title&gt;Example of Changing Element's Width Using CSS Media Queries&lt;/title&gt;</a:t>
            </a:r>
          </a:p>
          <a:p>
            <a:r>
              <a:rPr lang="en-US" sz="1600" dirty="0" smtClean="0"/>
              <a:t>&lt;style&gt; </a:t>
            </a:r>
          </a:p>
          <a:p>
            <a:r>
              <a:rPr lang="en-US" sz="1600" dirty="0" smtClean="0"/>
              <a:t>.container {</a:t>
            </a:r>
          </a:p>
          <a:p>
            <a:r>
              <a:rPr lang="en-US" sz="1600" dirty="0" smtClean="0"/>
              <a:t>	margin: 0 auto;</a:t>
            </a:r>
          </a:p>
          <a:p>
            <a:r>
              <a:rPr lang="en-US" sz="1600" dirty="0" smtClean="0"/>
              <a:t>    background: #</a:t>
            </a:r>
            <a:r>
              <a:rPr lang="en-US" sz="1600" dirty="0" err="1" smtClean="0"/>
              <a:t>ceceff</a:t>
            </a:r>
            <a:r>
              <a:rPr lang="en-US" sz="1600" dirty="0" smtClean="0"/>
              <a:t>;</a:t>
            </a:r>
          </a:p>
          <a:p>
            <a:r>
              <a:rPr lang="en-US" sz="1600" dirty="0" smtClean="0"/>
              <a:t>    box-sizing: border-box;</a:t>
            </a:r>
          </a:p>
          <a:p>
            <a:r>
              <a:rPr lang="en-US" sz="1600" dirty="0" smtClean="0"/>
              <a:t>}</a:t>
            </a:r>
          </a:p>
          <a:p>
            <a:r>
              <a:rPr lang="en-US" sz="1600" dirty="0" smtClean="0"/>
              <a:t>/* Mobile phones (portrait and landscape) ---------- */</a:t>
            </a:r>
          </a:p>
          <a:p>
            <a:r>
              <a:rPr lang="en-US" sz="1600" dirty="0" smtClean="0"/>
              <a:t>@media screen and (max-width: 767px){</a:t>
            </a:r>
          </a:p>
          <a:p>
            <a:r>
              <a:rPr lang="en-US" sz="1600" dirty="0" smtClean="0"/>
              <a:t>    .container {</a:t>
            </a:r>
          </a:p>
          <a:p>
            <a:r>
              <a:rPr lang="en-US" sz="1600" dirty="0" smtClean="0"/>
              <a:t>        width: 100%;</a:t>
            </a:r>
          </a:p>
          <a:p>
            <a:r>
              <a:rPr lang="en-US" sz="1600" dirty="0" smtClean="0"/>
              <a:t>        padding: 5px 10px;</a:t>
            </a:r>
          </a:p>
          <a:p>
            <a:r>
              <a:rPr lang="en-US" sz="1600" dirty="0" smtClean="0"/>
              <a:t>    }</a:t>
            </a:r>
          </a:p>
          <a:p>
            <a:r>
              <a:rPr lang="en-US" sz="1600" dirty="0" smtClean="0"/>
              <a:t>}</a:t>
            </a:r>
          </a:p>
          <a:p>
            <a:r>
              <a:rPr lang="en-US" sz="1600" dirty="0" smtClean="0"/>
              <a:t>/* Tablets and </a:t>
            </a:r>
            <a:r>
              <a:rPr lang="en-US" sz="1600" dirty="0" err="1" smtClean="0"/>
              <a:t>iPads</a:t>
            </a:r>
            <a:r>
              <a:rPr lang="en-US" sz="1600" dirty="0" smtClean="0"/>
              <a:t> (portrait and landscape) ---------- */</a:t>
            </a:r>
          </a:p>
          <a:p>
            <a:r>
              <a:rPr lang="en-US" sz="1600" dirty="0" smtClean="0"/>
              <a:t>@media screen and (min-width: 768px) and (max-width: 1023px){</a:t>
            </a:r>
          </a:p>
          <a:p>
            <a:r>
              <a:rPr lang="en-US" sz="1600" dirty="0" smtClean="0"/>
              <a:t>    .container {</a:t>
            </a:r>
          </a:p>
          <a:p>
            <a:r>
              <a:rPr lang="en-US" sz="1600" dirty="0" smtClean="0"/>
              <a:t>        width: 750px;</a:t>
            </a:r>
          </a:p>
          <a:p>
            <a:r>
              <a:rPr lang="en-US" sz="1600" dirty="0" smtClean="0"/>
              <a:t>        padding: 5px 10px;</a:t>
            </a:r>
          </a:p>
          <a:p>
            <a:r>
              <a:rPr lang="en-US" sz="1600" dirty="0" smtClean="0"/>
              <a:t>    }</a:t>
            </a:r>
          </a:p>
          <a:p>
            <a:r>
              <a:rPr lang="en-US" sz="1600" dirty="0" smtClean="0"/>
              <a:t>}</a:t>
            </a:r>
            <a:endParaRPr lang="en-US" sz="1600"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12845"/>
            <a:ext cx="7920880" cy="4524315"/>
          </a:xfrm>
          <a:prstGeom prst="rect">
            <a:avLst/>
          </a:prstGeom>
        </p:spPr>
        <p:txBody>
          <a:bodyPr wrap="square">
            <a:spAutoFit/>
          </a:bodyPr>
          <a:lstStyle/>
          <a:p>
            <a:r>
              <a:rPr lang="en-US" dirty="0" smtClean="0"/>
              <a:t>/* Low resolution desktops and laptops ---------- */</a:t>
            </a:r>
          </a:p>
          <a:p>
            <a:r>
              <a:rPr lang="en-US" dirty="0" smtClean="0"/>
              <a:t>@media screen and (min-width: 1024px) {</a:t>
            </a:r>
          </a:p>
          <a:p>
            <a:r>
              <a:rPr lang="en-US" dirty="0" smtClean="0"/>
              <a:t>    .container {</a:t>
            </a:r>
          </a:p>
          <a:p>
            <a:r>
              <a:rPr lang="en-US" dirty="0" smtClean="0"/>
              <a:t>        width: 980px;</a:t>
            </a:r>
          </a:p>
          <a:p>
            <a:r>
              <a:rPr lang="en-US" dirty="0" smtClean="0"/>
              <a:t>        padding: 5px 15px;</a:t>
            </a:r>
          </a:p>
          <a:p>
            <a:r>
              <a:rPr lang="en-US" dirty="0" smtClean="0"/>
              <a:t>    }</a:t>
            </a:r>
          </a:p>
          <a:p>
            <a:r>
              <a:rPr lang="en-US" dirty="0" smtClean="0"/>
              <a:t>}</a:t>
            </a:r>
          </a:p>
          <a:p>
            <a:r>
              <a:rPr lang="en-US" dirty="0" smtClean="0"/>
              <a:t>/* High resolution desktops and laptops ---------- */</a:t>
            </a:r>
          </a:p>
          <a:p>
            <a:r>
              <a:rPr lang="en-US" dirty="0" smtClean="0"/>
              <a:t>@media screen and (min-width: 1280px) {</a:t>
            </a:r>
          </a:p>
          <a:p>
            <a:r>
              <a:rPr lang="en-US" dirty="0" smtClean="0"/>
              <a:t>    .container {</a:t>
            </a:r>
          </a:p>
          <a:p>
            <a:r>
              <a:rPr lang="en-US" dirty="0" smtClean="0"/>
              <a:t>        width: 1200px;</a:t>
            </a:r>
          </a:p>
          <a:p>
            <a:r>
              <a:rPr lang="en-US" dirty="0" smtClean="0"/>
              <a:t>        padding: 5px 20px;</a:t>
            </a:r>
          </a:p>
          <a:p>
            <a:r>
              <a:rPr lang="en-US" dirty="0" smtClean="0"/>
              <a:t>    }</a:t>
            </a:r>
          </a:p>
          <a:p>
            <a:r>
              <a:rPr lang="en-US" dirty="0" smtClean="0"/>
              <a:t>}</a:t>
            </a:r>
          </a:p>
          <a:p>
            <a:r>
              <a:rPr lang="en-US" dirty="0" smtClean="0"/>
              <a:t>&lt;/style&gt;</a:t>
            </a:r>
          </a:p>
          <a:p>
            <a:r>
              <a:rPr lang="en-US" dirty="0" smtClean="0"/>
              <a:t>&lt;/head&gt;</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052736"/>
            <a:ext cx="7704856" cy="4524315"/>
          </a:xfrm>
          <a:prstGeom prst="rect">
            <a:avLst/>
          </a:prstGeom>
        </p:spPr>
        <p:txBody>
          <a:bodyPr wrap="square">
            <a:spAutoFit/>
          </a:bodyPr>
          <a:lstStyle/>
          <a:p>
            <a:r>
              <a:rPr lang="en-US" dirty="0" smtClean="0"/>
              <a:t>&lt;body&gt;</a:t>
            </a:r>
          </a:p>
          <a:p>
            <a:r>
              <a:rPr lang="en-US" dirty="0" smtClean="0"/>
              <a:t>	&lt;div class="container"&gt;</a:t>
            </a:r>
          </a:p>
          <a:p>
            <a:r>
              <a:rPr lang="en-US" dirty="0" smtClean="0"/>
              <a:t>		&lt;p&gt;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Nam </a:t>
            </a:r>
            <a:r>
              <a:rPr lang="en-US" dirty="0" err="1" smtClean="0"/>
              <a:t>eu</a:t>
            </a:r>
            <a:r>
              <a:rPr lang="en-US" dirty="0" smtClean="0"/>
              <a:t> </a:t>
            </a:r>
            <a:r>
              <a:rPr lang="en-US" dirty="0" err="1" smtClean="0"/>
              <a:t>sem</a:t>
            </a:r>
            <a:r>
              <a:rPr lang="en-US" dirty="0" smtClean="0"/>
              <a:t> </a:t>
            </a:r>
            <a:r>
              <a:rPr lang="en-US" dirty="0" err="1" smtClean="0"/>
              <a:t>tempor</a:t>
            </a:r>
            <a:r>
              <a:rPr lang="en-US" dirty="0" smtClean="0"/>
              <a:t>, </a:t>
            </a:r>
            <a:r>
              <a:rPr lang="en-US" dirty="0" err="1" smtClean="0"/>
              <a:t>varius</a:t>
            </a:r>
            <a:r>
              <a:rPr lang="en-US" dirty="0" smtClean="0"/>
              <a:t> quam at, </a:t>
            </a:r>
            <a:r>
              <a:rPr lang="en-US" dirty="0" err="1" smtClean="0"/>
              <a:t>luctus</a:t>
            </a:r>
            <a:r>
              <a:rPr lang="en-US" dirty="0" smtClean="0"/>
              <a:t> dui. </a:t>
            </a:r>
            <a:r>
              <a:rPr lang="en-US" dirty="0" err="1" smtClean="0"/>
              <a:t>Mauris</a:t>
            </a:r>
            <a:r>
              <a:rPr lang="en-US" dirty="0" smtClean="0"/>
              <a:t> magna </a:t>
            </a:r>
            <a:r>
              <a:rPr lang="en-US" dirty="0" err="1" smtClean="0"/>
              <a:t>metus</a:t>
            </a:r>
            <a:r>
              <a:rPr lang="en-US" dirty="0" smtClean="0"/>
              <a:t>, </a:t>
            </a:r>
            <a:r>
              <a:rPr lang="en-US" dirty="0" err="1" smtClean="0"/>
              <a:t>dapibus</a:t>
            </a:r>
            <a:r>
              <a:rPr lang="en-US" dirty="0" smtClean="0"/>
              <a:t> </a:t>
            </a:r>
            <a:r>
              <a:rPr lang="en-US" dirty="0" err="1" smtClean="0"/>
              <a:t>nec</a:t>
            </a:r>
            <a:r>
              <a:rPr lang="en-US" dirty="0" smtClean="0"/>
              <a:t> </a:t>
            </a:r>
            <a:r>
              <a:rPr lang="en-US" dirty="0" err="1" smtClean="0"/>
              <a:t>turpis</a:t>
            </a:r>
            <a:r>
              <a:rPr lang="en-US" dirty="0" smtClean="0"/>
              <a:t> </a:t>
            </a:r>
            <a:r>
              <a:rPr lang="en-US" dirty="0" err="1" smtClean="0"/>
              <a:t>vel</a:t>
            </a:r>
            <a:r>
              <a:rPr lang="en-US" dirty="0" smtClean="0"/>
              <a:t>, </a:t>
            </a:r>
            <a:r>
              <a:rPr lang="en-US" dirty="0" err="1" smtClean="0"/>
              <a:t>semper</a:t>
            </a:r>
            <a:r>
              <a:rPr lang="en-US" dirty="0" smtClean="0"/>
              <a:t> </a:t>
            </a:r>
            <a:r>
              <a:rPr lang="en-US" dirty="0" err="1" smtClean="0"/>
              <a:t>malesuada</a:t>
            </a:r>
            <a:r>
              <a:rPr lang="en-US" dirty="0" smtClean="0"/>
              <a:t> ante. </a:t>
            </a:r>
            <a:r>
              <a:rPr lang="en-US" dirty="0" err="1" smtClean="0"/>
              <a:t>Vestibulum</a:t>
            </a:r>
            <a:r>
              <a:rPr lang="en-US" dirty="0" smtClean="0"/>
              <a:t> id </a:t>
            </a:r>
            <a:r>
              <a:rPr lang="en-US" dirty="0" err="1" smtClean="0"/>
              <a:t>metus</a:t>
            </a:r>
            <a:r>
              <a:rPr lang="en-US" dirty="0" smtClean="0"/>
              <a:t> ac </a:t>
            </a:r>
            <a:r>
              <a:rPr lang="en-US" dirty="0" err="1" smtClean="0"/>
              <a:t>nisl</a:t>
            </a:r>
            <a:r>
              <a:rPr lang="en-US" dirty="0" smtClean="0"/>
              <a:t> </a:t>
            </a:r>
            <a:r>
              <a:rPr lang="en-US" dirty="0" err="1" smtClean="0"/>
              <a:t>bibendum</a:t>
            </a:r>
            <a:r>
              <a:rPr lang="en-US" dirty="0" smtClean="0"/>
              <a:t> </a:t>
            </a:r>
            <a:r>
              <a:rPr lang="en-US" dirty="0" err="1" smtClean="0"/>
              <a:t>scelerisque</a:t>
            </a:r>
            <a:r>
              <a:rPr lang="en-US" dirty="0" smtClean="0"/>
              <a:t> non </a:t>
            </a:r>
            <a:r>
              <a:rPr lang="en-US" dirty="0" err="1" smtClean="0"/>
              <a:t>non</a:t>
            </a:r>
            <a:r>
              <a:rPr lang="en-US" dirty="0" smtClean="0"/>
              <a:t> </a:t>
            </a:r>
            <a:r>
              <a:rPr lang="en-US" dirty="0" err="1" smtClean="0"/>
              <a:t>purus</a:t>
            </a:r>
            <a:r>
              <a:rPr lang="en-US" dirty="0" smtClean="0"/>
              <a:t>. </a:t>
            </a:r>
            <a:r>
              <a:rPr lang="en-US" dirty="0" err="1" smtClean="0"/>
              <a:t>Suspendisse</a:t>
            </a:r>
            <a:r>
              <a:rPr lang="en-US" dirty="0" smtClean="0"/>
              <a:t> </a:t>
            </a:r>
            <a:r>
              <a:rPr lang="en-US" dirty="0" err="1" smtClean="0"/>
              <a:t>varius</a:t>
            </a:r>
            <a:r>
              <a:rPr lang="en-US" dirty="0" smtClean="0"/>
              <a:t> </a:t>
            </a:r>
            <a:r>
              <a:rPr lang="en-US" dirty="0" err="1" smtClean="0"/>
              <a:t>nibh</a:t>
            </a:r>
            <a:r>
              <a:rPr lang="en-US" dirty="0" smtClean="0"/>
              <a:t> non </a:t>
            </a:r>
            <a:r>
              <a:rPr lang="en-US" dirty="0" err="1" smtClean="0"/>
              <a:t>aliquet</a:t>
            </a:r>
            <a:r>
              <a:rPr lang="en-US" dirty="0" smtClean="0"/>
              <a:t> </a:t>
            </a:r>
            <a:r>
              <a:rPr lang="en-US" dirty="0" err="1" smtClean="0"/>
              <a:t>sagittis</a:t>
            </a:r>
            <a:r>
              <a:rPr lang="en-US" dirty="0" smtClean="0"/>
              <a:t>. In </a:t>
            </a:r>
            <a:r>
              <a:rPr lang="en-US" dirty="0" err="1" smtClean="0"/>
              <a:t>tincidunt</a:t>
            </a:r>
            <a:r>
              <a:rPr lang="en-US" dirty="0" smtClean="0"/>
              <a:t> </a:t>
            </a:r>
            <a:r>
              <a:rPr lang="en-US" dirty="0" err="1" smtClean="0"/>
              <a:t>orci</a:t>
            </a:r>
            <a:r>
              <a:rPr lang="en-US" dirty="0" smtClean="0"/>
              <a:t> sit </a:t>
            </a:r>
            <a:r>
              <a:rPr lang="en-US" dirty="0" err="1" smtClean="0"/>
              <a:t>amet</a:t>
            </a:r>
            <a:r>
              <a:rPr lang="en-US" dirty="0" smtClean="0"/>
              <a:t> </a:t>
            </a:r>
            <a:r>
              <a:rPr lang="en-US" dirty="0" err="1" smtClean="0"/>
              <a:t>elementum</a:t>
            </a:r>
            <a:r>
              <a:rPr lang="en-US" dirty="0" smtClean="0"/>
              <a:t> </a:t>
            </a:r>
            <a:r>
              <a:rPr lang="en-US" dirty="0" err="1" smtClean="0"/>
              <a:t>vestibulum</a:t>
            </a:r>
            <a:r>
              <a:rPr lang="en-US" dirty="0" smtClean="0"/>
              <a:t>. </a:t>
            </a:r>
            <a:r>
              <a:rPr lang="en-US" dirty="0" err="1" smtClean="0"/>
              <a:t>Vivamus</a:t>
            </a:r>
            <a:r>
              <a:rPr lang="en-US" dirty="0" smtClean="0"/>
              <a:t> </a:t>
            </a:r>
            <a:r>
              <a:rPr lang="en-US" dirty="0" err="1" smtClean="0"/>
              <a:t>fermentum</a:t>
            </a:r>
            <a:r>
              <a:rPr lang="en-US" dirty="0" smtClean="0"/>
              <a:t> in </a:t>
            </a:r>
            <a:r>
              <a:rPr lang="en-US" dirty="0" err="1" smtClean="0"/>
              <a:t>arcu</a:t>
            </a:r>
            <a:r>
              <a:rPr lang="en-US" dirty="0" smtClean="0"/>
              <a:t> in </a:t>
            </a:r>
            <a:r>
              <a:rPr lang="en-US" dirty="0" err="1" smtClean="0"/>
              <a:t>aliquam</a:t>
            </a:r>
            <a:r>
              <a:rPr lang="en-US" dirty="0" smtClean="0"/>
              <a:t>. </a:t>
            </a:r>
            <a:r>
              <a:rPr lang="en-US" dirty="0" err="1" smtClean="0"/>
              <a:t>Quisque</a:t>
            </a:r>
            <a:r>
              <a:rPr lang="en-US" dirty="0" smtClean="0"/>
              <a:t> </a:t>
            </a:r>
            <a:r>
              <a:rPr lang="en-US" dirty="0" err="1" smtClean="0"/>
              <a:t>aliquam</a:t>
            </a:r>
            <a:r>
              <a:rPr lang="en-US" dirty="0" smtClean="0"/>
              <a:t> </a:t>
            </a:r>
            <a:r>
              <a:rPr lang="en-US" dirty="0" err="1" smtClean="0"/>
              <a:t>porta</a:t>
            </a:r>
            <a:r>
              <a:rPr lang="en-US" dirty="0" smtClean="0"/>
              <a:t> </a:t>
            </a:r>
            <a:r>
              <a:rPr lang="en-US" dirty="0" err="1" smtClean="0"/>
              <a:t>odio</a:t>
            </a:r>
            <a:r>
              <a:rPr lang="en-US" dirty="0" smtClean="0"/>
              <a:t> in </a:t>
            </a:r>
            <a:r>
              <a:rPr lang="en-US" dirty="0" err="1" smtClean="0"/>
              <a:t>fringilla</a:t>
            </a:r>
            <a:r>
              <a:rPr lang="en-US" dirty="0" smtClean="0"/>
              <a:t>. </a:t>
            </a:r>
            <a:r>
              <a:rPr lang="en-US" dirty="0" err="1" smtClean="0"/>
              <a:t>Vivamus</a:t>
            </a:r>
            <a:r>
              <a:rPr lang="en-US" dirty="0" smtClean="0"/>
              <a:t> </a:t>
            </a:r>
            <a:r>
              <a:rPr lang="en-US" dirty="0" err="1" smtClean="0"/>
              <a:t>nisl</a:t>
            </a:r>
            <a:r>
              <a:rPr lang="en-US" dirty="0" smtClean="0"/>
              <a:t> </a:t>
            </a:r>
            <a:r>
              <a:rPr lang="en-US" dirty="0" err="1" smtClean="0"/>
              <a:t>leo</a:t>
            </a:r>
            <a:r>
              <a:rPr lang="en-US" dirty="0" smtClean="0"/>
              <a:t>, </a:t>
            </a:r>
            <a:r>
              <a:rPr lang="en-US" dirty="0" err="1" smtClean="0"/>
              <a:t>blandit</a:t>
            </a:r>
            <a:r>
              <a:rPr lang="en-US" dirty="0" smtClean="0"/>
              <a:t> at </a:t>
            </a:r>
            <a:r>
              <a:rPr lang="en-US" dirty="0" err="1" smtClean="0"/>
              <a:t>bibendum</a:t>
            </a:r>
            <a:r>
              <a:rPr lang="en-US" dirty="0" smtClean="0"/>
              <a:t> </a:t>
            </a:r>
            <a:r>
              <a:rPr lang="en-US" dirty="0" err="1" smtClean="0"/>
              <a:t>eu</a:t>
            </a:r>
            <a:r>
              <a:rPr lang="en-US" dirty="0" smtClean="0"/>
              <a:t>, </a:t>
            </a:r>
            <a:r>
              <a:rPr lang="en-US" dirty="0" err="1" smtClean="0"/>
              <a:t>tristique</a:t>
            </a:r>
            <a:r>
              <a:rPr lang="en-US" dirty="0" smtClean="0"/>
              <a:t> </a:t>
            </a:r>
            <a:r>
              <a:rPr lang="en-US" dirty="0" err="1" smtClean="0"/>
              <a:t>eget</a:t>
            </a:r>
            <a:r>
              <a:rPr lang="en-US" dirty="0" smtClean="0"/>
              <a:t> </a:t>
            </a:r>
            <a:r>
              <a:rPr lang="en-US" dirty="0" err="1" smtClean="0"/>
              <a:t>risus</a:t>
            </a:r>
            <a:r>
              <a:rPr lang="en-US" dirty="0" smtClean="0"/>
              <a:t>. Integer </a:t>
            </a:r>
            <a:r>
              <a:rPr lang="en-US" dirty="0" err="1" smtClean="0"/>
              <a:t>aliquet</a:t>
            </a:r>
            <a:r>
              <a:rPr lang="en-US" dirty="0" smtClean="0"/>
              <a:t> quam </a:t>
            </a:r>
            <a:r>
              <a:rPr lang="en-US" dirty="0" err="1" smtClean="0"/>
              <a:t>ut</a:t>
            </a:r>
            <a:r>
              <a:rPr lang="en-US" dirty="0" smtClean="0"/>
              <a:t> </a:t>
            </a:r>
            <a:r>
              <a:rPr lang="en-US" dirty="0" err="1" smtClean="0"/>
              <a:t>elit</a:t>
            </a:r>
            <a:r>
              <a:rPr lang="en-US" dirty="0" smtClean="0"/>
              <a:t> </a:t>
            </a:r>
            <a:r>
              <a:rPr lang="en-US" dirty="0" err="1" smtClean="0"/>
              <a:t>suscipit</a:t>
            </a:r>
            <a:r>
              <a:rPr lang="en-US" dirty="0" smtClean="0"/>
              <a:t>, id </a:t>
            </a:r>
            <a:r>
              <a:rPr lang="en-US" dirty="0" err="1" smtClean="0"/>
              <a:t>interdum</a:t>
            </a:r>
            <a:r>
              <a:rPr lang="en-US" dirty="0" smtClean="0"/>
              <a:t> </a:t>
            </a:r>
            <a:r>
              <a:rPr lang="en-US" dirty="0" err="1" smtClean="0"/>
              <a:t>neque</a:t>
            </a:r>
            <a:r>
              <a:rPr lang="en-US" dirty="0" smtClean="0"/>
              <a:t> </a:t>
            </a:r>
            <a:r>
              <a:rPr lang="en-US" dirty="0" err="1" smtClean="0"/>
              <a:t>porttitor</a:t>
            </a:r>
            <a:r>
              <a:rPr lang="en-US" dirty="0" smtClean="0"/>
              <a:t>. Integer </a:t>
            </a:r>
            <a:r>
              <a:rPr lang="en-US" dirty="0" err="1" smtClean="0"/>
              <a:t>faucibus</a:t>
            </a:r>
            <a:r>
              <a:rPr lang="en-US" dirty="0" smtClean="0"/>
              <a:t> </a:t>
            </a:r>
            <a:r>
              <a:rPr lang="en-US" dirty="0" err="1" smtClean="0"/>
              <a:t>ligula</a:t>
            </a:r>
            <a:r>
              <a:rPr lang="en-US" dirty="0" smtClean="0"/>
              <a:t>.&lt;/p&gt;</a:t>
            </a:r>
          </a:p>
          <a:p>
            <a:r>
              <a:rPr lang="en-US" dirty="0" smtClean="0"/>
              <a:t>.&lt;/</a:t>
            </a:r>
            <a:r>
              <a:rPr lang="en-US" dirty="0" smtClean="0"/>
              <a:t>p&gt;</a:t>
            </a:r>
          </a:p>
          <a:p>
            <a:r>
              <a:rPr lang="en-US" dirty="0" smtClean="0"/>
              <a:t>	&lt;/div&gt;</a:t>
            </a:r>
          </a:p>
          <a:p>
            <a:r>
              <a:rPr lang="en-US" dirty="0" smtClean="0"/>
              <a:t>&lt;/body&gt;</a:t>
            </a:r>
          </a:p>
          <a:p>
            <a:r>
              <a:rPr lang="en-US" dirty="0" smtClean="0"/>
              <a:t>&lt;/html&gt;                                		</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720840"/>
            <a:ext cx="7920880" cy="2862322"/>
          </a:xfrm>
          <a:prstGeom prst="rect">
            <a:avLst/>
          </a:prstGeom>
        </p:spPr>
        <p:txBody>
          <a:bodyPr wrap="square">
            <a:spAutoFit/>
          </a:bodyPr>
          <a:lstStyle/>
          <a:p>
            <a:pPr fontAlgn="base"/>
            <a:r>
              <a:rPr lang="en-US" sz="2000" b="1" dirty="0" smtClean="0">
                <a:latin typeface="Century Gothic" pitchFamily="34" charset="0"/>
              </a:rPr>
              <a:t>Changing Layouts Based on Screen </a:t>
            </a:r>
            <a:r>
              <a:rPr lang="en-US" sz="2000" b="1" dirty="0" smtClean="0">
                <a:latin typeface="Century Gothic" pitchFamily="34" charset="0"/>
              </a:rPr>
              <a:t>Size</a:t>
            </a:r>
          </a:p>
          <a:p>
            <a:pPr fontAlgn="base"/>
            <a:endParaRPr lang="en-US" sz="2000" b="1" dirty="0" smtClean="0">
              <a:latin typeface="Century Gothic" pitchFamily="34" charset="0"/>
            </a:endParaRPr>
          </a:p>
          <a:p>
            <a:pPr fontAlgn="base"/>
            <a:r>
              <a:rPr lang="en-US" sz="2000" dirty="0" smtClean="0">
                <a:latin typeface="Century Gothic" pitchFamily="34" charset="0"/>
              </a:rPr>
              <a:t>You can also use the CSS media query for making your multi-column website layout more adaptable and responsive for devices through little customization</a:t>
            </a:r>
            <a:r>
              <a:rPr lang="en-US" sz="2000" dirty="0" smtClean="0">
                <a:latin typeface="Century Gothic" pitchFamily="34" charset="0"/>
              </a:rPr>
              <a:t>.</a:t>
            </a:r>
          </a:p>
          <a:p>
            <a:pPr fontAlgn="base"/>
            <a:endParaRPr lang="en-US" sz="2000" dirty="0" smtClean="0">
              <a:latin typeface="Century Gothic" pitchFamily="34" charset="0"/>
            </a:endParaRPr>
          </a:p>
          <a:p>
            <a:pPr fontAlgn="base"/>
            <a:r>
              <a:rPr lang="en-US" sz="2000" dirty="0" smtClean="0">
                <a:latin typeface="Century Gothic" pitchFamily="34" charset="0"/>
              </a:rPr>
              <a:t>The following style rule will create a two column layout if the viewport size is greater than or equal to 768 pixels, but if less than that it'll be rendered as one column layout.</a:t>
            </a:r>
            <a:endParaRPr lang="en-US" sz="2000" dirty="0">
              <a:latin typeface="Century Gothic" pitchFamily="34"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9505056" cy="6340197"/>
          </a:xfrm>
          <a:prstGeom prst="rect">
            <a:avLst/>
          </a:prstGeom>
        </p:spPr>
        <p:txBody>
          <a:bodyPr wrap="square">
            <a:spAutoFit/>
          </a:bodyPr>
          <a:lstStyle/>
          <a:p>
            <a:r>
              <a:rPr lang="en-US" sz="1400" dirty="0" smtClean="0"/>
              <a:t>&lt;!DOCTYPE html&gt;</a:t>
            </a:r>
          </a:p>
          <a:p>
            <a:r>
              <a:rPr lang="en-US" sz="1400" dirty="0" smtClean="0"/>
              <a:t>&lt;html </a:t>
            </a:r>
            <a:r>
              <a:rPr lang="en-US" sz="1400" dirty="0" err="1" smtClean="0"/>
              <a:t>lang</a:t>
            </a:r>
            <a:r>
              <a:rPr lang="en-US" sz="1400" dirty="0" smtClean="0"/>
              <a:t>="en"&gt;</a:t>
            </a:r>
          </a:p>
          <a:p>
            <a:r>
              <a:rPr lang="en-US" sz="1400" dirty="0" smtClean="0"/>
              <a:t>&lt;head&gt;</a:t>
            </a:r>
          </a:p>
          <a:p>
            <a:r>
              <a:rPr lang="en-US" sz="1400" dirty="0" smtClean="0"/>
              <a:t>&lt;meta </a:t>
            </a:r>
            <a:r>
              <a:rPr lang="en-US" sz="1400" dirty="0" err="1" smtClean="0"/>
              <a:t>charset</a:t>
            </a:r>
            <a:r>
              <a:rPr lang="en-US" sz="1400" dirty="0" smtClean="0"/>
              <a:t>="utf-8"&gt;</a:t>
            </a:r>
          </a:p>
          <a:p>
            <a:r>
              <a:rPr lang="en-US" sz="1400" dirty="0" smtClean="0"/>
              <a:t>&lt;title&gt;Example of Making Responsive Layout Using CSS Media Queries&lt;/title&gt;</a:t>
            </a:r>
          </a:p>
          <a:p>
            <a:r>
              <a:rPr lang="en-US" sz="1400" dirty="0" smtClean="0"/>
              <a:t>&lt;style&gt; </a:t>
            </a:r>
          </a:p>
          <a:p>
            <a:r>
              <a:rPr lang="en-US" sz="1400" dirty="0" smtClean="0"/>
              <a:t>.column {</a:t>
            </a:r>
          </a:p>
          <a:p>
            <a:r>
              <a:rPr lang="en-US" sz="1400" dirty="0" smtClean="0"/>
              <a:t>    width: 48%;</a:t>
            </a:r>
          </a:p>
          <a:p>
            <a:r>
              <a:rPr lang="en-US" sz="1400" dirty="0" smtClean="0"/>
              <a:t>    padding: 0 15px;</a:t>
            </a:r>
          </a:p>
          <a:p>
            <a:r>
              <a:rPr lang="en-US" sz="1400" dirty="0" smtClean="0"/>
              <a:t>    box-sizing: border-box;</a:t>
            </a:r>
          </a:p>
          <a:p>
            <a:r>
              <a:rPr lang="en-US" sz="1400" dirty="0" smtClean="0"/>
              <a:t>    background: #97ddff;</a:t>
            </a:r>
          </a:p>
          <a:p>
            <a:r>
              <a:rPr lang="en-US" sz="1400" dirty="0" smtClean="0"/>
              <a:t>    float: left;</a:t>
            </a:r>
          </a:p>
          <a:p>
            <a:r>
              <a:rPr lang="en-US" sz="1400" dirty="0" smtClean="0"/>
              <a:t>}</a:t>
            </a:r>
          </a:p>
          <a:p>
            <a:r>
              <a:rPr lang="en-US" sz="1400" dirty="0" smtClean="0"/>
              <a:t>.container .</a:t>
            </a:r>
            <a:r>
              <a:rPr lang="en-US" sz="1400" dirty="0" err="1" smtClean="0"/>
              <a:t>column:first</a:t>
            </a:r>
            <a:r>
              <a:rPr lang="en-US" sz="1400" dirty="0" smtClean="0"/>
              <a:t>-child{</a:t>
            </a:r>
          </a:p>
          <a:p>
            <a:r>
              <a:rPr lang="en-US" sz="1400" dirty="0" smtClean="0"/>
              <a:t>    margin-right: 4%;</a:t>
            </a:r>
          </a:p>
          <a:p>
            <a:r>
              <a:rPr lang="en-US" sz="1400" dirty="0" smtClean="0"/>
              <a:t>}</a:t>
            </a:r>
          </a:p>
          <a:p>
            <a:r>
              <a:rPr lang="en-US" sz="1400" dirty="0" smtClean="0"/>
              <a:t>@media screen and (max-width: 767px){</a:t>
            </a:r>
          </a:p>
          <a:p>
            <a:r>
              <a:rPr lang="en-US" sz="1400" dirty="0" smtClean="0"/>
              <a:t>    .column {</a:t>
            </a:r>
          </a:p>
          <a:p>
            <a:r>
              <a:rPr lang="en-US" sz="1400" dirty="0" smtClean="0"/>
              <a:t>        width: 100%;</a:t>
            </a:r>
          </a:p>
          <a:p>
            <a:r>
              <a:rPr lang="en-US" sz="1400" dirty="0" smtClean="0"/>
              <a:t>        padding: 5px 20px;</a:t>
            </a:r>
          </a:p>
          <a:p>
            <a:r>
              <a:rPr lang="en-US" sz="1400" dirty="0" smtClean="0"/>
              <a:t>        float: none;</a:t>
            </a:r>
          </a:p>
          <a:p>
            <a:r>
              <a:rPr lang="en-US" sz="1400" dirty="0" smtClean="0"/>
              <a:t>    }</a:t>
            </a:r>
          </a:p>
          <a:p>
            <a:r>
              <a:rPr lang="en-US" sz="1400" dirty="0" smtClean="0"/>
              <a:t>    .container .</a:t>
            </a:r>
            <a:r>
              <a:rPr lang="en-US" sz="1400" dirty="0" err="1" smtClean="0"/>
              <a:t>column:first</a:t>
            </a:r>
            <a:r>
              <a:rPr lang="en-US" sz="1400" dirty="0" smtClean="0"/>
              <a:t>-child{</a:t>
            </a:r>
          </a:p>
          <a:p>
            <a:r>
              <a:rPr lang="en-US" sz="1400" dirty="0" smtClean="0"/>
              <a:t>        margin-right: 0;</a:t>
            </a:r>
          </a:p>
          <a:p>
            <a:r>
              <a:rPr lang="en-US" sz="1400" dirty="0" smtClean="0"/>
              <a:t>        margin-bottom: 20px;</a:t>
            </a:r>
          </a:p>
          <a:p>
            <a:r>
              <a:rPr lang="en-US" sz="1400" dirty="0" smtClean="0"/>
              <a:t>    }</a:t>
            </a:r>
          </a:p>
          <a:p>
            <a:r>
              <a:rPr lang="en-US" sz="1400" dirty="0" smtClean="0"/>
              <a:t>}</a:t>
            </a:r>
          </a:p>
          <a:p>
            <a:r>
              <a:rPr lang="en-US" sz="1400" dirty="0" smtClean="0"/>
              <a:t>&lt;/style&gt;</a:t>
            </a:r>
          </a:p>
          <a:p>
            <a:r>
              <a:rPr lang="en-US" sz="1400" dirty="0" smtClean="0"/>
              <a:t>&lt;/head&gt;</a:t>
            </a:r>
            <a:endParaRPr lang="en-US" sz="1400"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980728"/>
            <a:ext cx="7542584" cy="4247317"/>
          </a:xfrm>
          <a:prstGeom prst="rect">
            <a:avLst/>
          </a:prstGeom>
        </p:spPr>
        <p:txBody>
          <a:bodyPr wrap="square">
            <a:spAutoFit/>
          </a:bodyPr>
          <a:lstStyle/>
          <a:p>
            <a:r>
              <a:rPr lang="en-US" dirty="0" smtClean="0"/>
              <a:t>&lt;body&gt;</a:t>
            </a:r>
          </a:p>
          <a:p>
            <a:r>
              <a:rPr lang="en-US" dirty="0" smtClean="0"/>
              <a:t>	&lt;div class="container"&gt;</a:t>
            </a:r>
          </a:p>
          <a:p>
            <a:r>
              <a:rPr lang="en-US" dirty="0" smtClean="0"/>
              <a:t>		&lt;div class="column"&gt;</a:t>
            </a:r>
          </a:p>
          <a:p>
            <a:r>
              <a:rPr lang="en-US" dirty="0" smtClean="0"/>
              <a:t>            &lt;p&gt;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Nam </a:t>
            </a:r>
            <a:r>
              <a:rPr lang="en-US" dirty="0" err="1" smtClean="0"/>
              <a:t>eu</a:t>
            </a:r>
            <a:r>
              <a:rPr lang="en-US" dirty="0" smtClean="0"/>
              <a:t> </a:t>
            </a:r>
            <a:r>
              <a:rPr lang="en-US" dirty="0" err="1" smtClean="0"/>
              <a:t>sem</a:t>
            </a:r>
            <a:r>
              <a:rPr lang="en-US" dirty="0" smtClean="0"/>
              <a:t> </a:t>
            </a:r>
            <a:r>
              <a:rPr lang="en-US" dirty="0" err="1" smtClean="0"/>
              <a:t>tempor</a:t>
            </a:r>
            <a:r>
              <a:rPr lang="en-US" dirty="0" smtClean="0"/>
              <a:t>, </a:t>
            </a:r>
            <a:r>
              <a:rPr lang="en-US" dirty="0" err="1" smtClean="0"/>
              <a:t>varius</a:t>
            </a:r>
            <a:r>
              <a:rPr lang="en-US" dirty="0" smtClean="0"/>
              <a:t> quam at, </a:t>
            </a:r>
            <a:r>
              <a:rPr lang="en-US" dirty="0" err="1" smtClean="0"/>
              <a:t>luctus</a:t>
            </a:r>
            <a:r>
              <a:rPr lang="en-US" dirty="0" smtClean="0"/>
              <a:t> dui. </a:t>
            </a:r>
            <a:r>
              <a:rPr lang="en-US" dirty="0" err="1" smtClean="0"/>
              <a:t>Mauris</a:t>
            </a:r>
            <a:r>
              <a:rPr lang="en-US" dirty="0" smtClean="0"/>
              <a:t> magna </a:t>
            </a:r>
            <a:r>
              <a:rPr lang="en-US" dirty="0" err="1" smtClean="0"/>
              <a:t>metus</a:t>
            </a:r>
            <a:r>
              <a:rPr lang="en-US" dirty="0" smtClean="0"/>
              <a:t>, </a:t>
            </a:r>
            <a:r>
              <a:rPr lang="en-US" dirty="0" err="1" smtClean="0"/>
              <a:t>dapibus</a:t>
            </a:r>
            <a:r>
              <a:rPr lang="en-US" dirty="0" smtClean="0"/>
              <a:t> </a:t>
            </a:r>
            <a:r>
              <a:rPr lang="en-US" dirty="0" err="1" smtClean="0"/>
              <a:t>nec</a:t>
            </a:r>
            <a:r>
              <a:rPr lang="en-US" dirty="0" smtClean="0"/>
              <a:t> </a:t>
            </a:r>
            <a:r>
              <a:rPr lang="en-US" dirty="0" err="1" smtClean="0"/>
              <a:t>turpis</a:t>
            </a:r>
            <a:r>
              <a:rPr lang="en-US" dirty="0" smtClean="0"/>
              <a:t> </a:t>
            </a:r>
            <a:r>
              <a:rPr lang="en-US" dirty="0" err="1" smtClean="0"/>
              <a:t>vel</a:t>
            </a:r>
            <a:r>
              <a:rPr lang="en-US" dirty="0" smtClean="0"/>
              <a:t>, </a:t>
            </a:r>
            <a:r>
              <a:rPr lang="en-US" dirty="0" err="1" smtClean="0"/>
              <a:t>semper</a:t>
            </a:r>
            <a:r>
              <a:rPr lang="en-US" dirty="0" smtClean="0"/>
              <a:t> </a:t>
            </a:r>
            <a:r>
              <a:rPr lang="en-US" dirty="0" smtClean="0"/>
              <a:t>p</a:t>
            </a:r>
            <a:r>
              <a:rPr lang="en-US" dirty="0" smtClean="0"/>
              <a:t>&gt;</a:t>
            </a:r>
          </a:p>
          <a:p>
            <a:r>
              <a:rPr lang="en-US" dirty="0" smtClean="0"/>
              <a:t>        &lt;/div&gt;</a:t>
            </a:r>
          </a:p>
          <a:p>
            <a:r>
              <a:rPr lang="en-US" dirty="0" smtClean="0"/>
              <a:t>		&lt;div class="column"&gt;</a:t>
            </a:r>
          </a:p>
          <a:p>
            <a:r>
              <a:rPr lang="en-US" dirty="0" smtClean="0"/>
              <a:t>            &lt;p&gt;</a:t>
            </a:r>
            <a:r>
              <a:rPr lang="en-US" dirty="0" err="1" smtClean="0"/>
              <a:t>Quis</a:t>
            </a:r>
            <a:r>
              <a:rPr lang="en-US" dirty="0" smtClean="0"/>
              <a:t> quam </a:t>
            </a:r>
            <a:r>
              <a:rPr lang="en-US" dirty="0" err="1" smtClean="0"/>
              <a:t>ut</a:t>
            </a:r>
            <a:r>
              <a:rPr lang="en-US" dirty="0" smtClean="0"/>
              <a:t> magna </a:t>
            </a:r>
            <a:r>
              <a:rPr lang="en-US" dirty="0" err="1" smtClean="0"/>
              <a:t>consequat</a:t>
            </a:r>
            <a:r>
              <a:rPr lang="en-US" dirty="0" smtClean="0"/>
              <a:t> </a:t>
            </a:r>
            <a:r>
              <a:rPr lang="en-US" dirty="0" err="1" smtClean="0"/>
              <a:t>faucibus</a:t>
            </a:r>
            <a:r>
              <a:rPr lang="en-US" dirty="0" smtClean="0"/>
              <a:t>. </a:t>
            </a:r>
            <a:r>
              <a:rPr lang="en-US" dirty="0" err="1" smtClean="0"/>
              <a:t>Pellentesque</a:t>
            </a:r>
            <a:r>
              <a:rPr lang="en-US" dirty="0" smtClean="0"/>
              <a:t> </a:t>
            </a:r>
            <a:r>
              <a:rPr lang="en-US" dirty="0" err="1" smtClean="0"/>
              <a:t>eget</a:t>
            </a:r>
            <a:r>
              <a:rPr lang="en-US" dirty="0" smtClean="0"/>
              <a:t> nisi a mi </a:t>
            </a:r>
            <a:r>
              <a:rPr lang="en-US" dirty="0" err="1" smtClean="0"/>
              <a:t>suscipit</a:t>
            </a:r>
            <a:r>
              <a:rPr lang="en-US" dirty="0" smtClean="0"/>
              <a:t> </a:t>
            </a:r>
            <a:r>
              <a:rPr lang="en-US" dirty="0" err="1" smtClean="0"/>
              <a:t>tincidunt</a:t>
            </a:r>
            <a:r>
              <a:rPr lang="en-US" dirty="0" smtClean="0"/>
              <a:t>. </a:t>
            </a:r>
            <a:r>
              <a:rPr lang="en-US" dirty="0" err="1" smtClean="0"/>
              <a:t>Ut</a:t>
            </a:r>
            <a:r>
              <a:rPr lang="en-US" dirty="0" smtClean="0"/>
              <a:t> tempus dictum </a:t>
            </a:r>
            <a:r>
              <a:rPr lang="en-US" dirty="0" err="1" smtClean="0"/>
              <a:t>risus</a:t>
            </a:r>
            <a:r>
              <a:rPr lang="en-US" dirty="0" smtClean="0"/>
              <a:t>. </a:t>
            </a:r>
            <a:r>
              <a:rPr lang="en-US" dirty="0" err="1" smtClean="0"/>
              <a:t>Pellentesque</a:t>
            </a:r>
            <a:r>
              <a:rPr lang="en-US" dirty="0" smtClean="0"/>
              <a:t> </a:t>
            </a:r>
            <a:r>
              <a:rPr lang="en-US" dirty="0" err="1" smtClean="0"/>
              <a:t>viverra</a:t>
            </a:r>
            <a:r>
              <a:rPr lang="en-US" dirty="0" smtClean="0"/>
              <a:t> </a:t>
            </a:r>
            <a:r>
              <a:rPr lang="en-US" dirty="0" err="1" smtClean="0"/>
              <a:t>sagittis</a:t>
            </a:r>
            <a:r>
              <a:rPr lang="en-US" dirty="0" smtClean="0"/>
              <a:t> quam at </a:t>
            </a:r>
            <a:r>
              <a:rPr lang="en-US" dirty="0" err="1" smtClean="0"/>
              <a:t>mattis</a:t>
            </a:r>
            <a:r>
              <a:rPr lang="en-US" dirty="0" smtClean="0"/>
              <a:t>. </a:t>
            </a:r>
            <a:r>
              <a:rPr lang="en-US" dirty="0" smtClean="0"/>
              <a:t>p</a:t>
            </a:r>
            <a:r>
              <a:rPr lang="en-US" dirty="0" smtClean="0"/>
              <a:t>&gt;</a:t>
            </a:r>
          </a:p>
          <a:p>
            <a:r>
              <a:rPr lang="en-US" dirty="0" smtClean="0"/>
              <a:t>        &lt;/div&gt;</a:t>
            </a:r>
          </a:p>
          <a:p>
            <a:r>
              <a:rPr lang="en-US" dirty="0" smtClean="0"/>
              <a:t>	&lt;/div&gt;</a:t>
            </a:r>
          </a:p>
          <a:p>
            <a:r>
              <a:rPr lang="en-US" dirty="0" smtClean="0"/>
              <a:t>&lt;/body&gt;</a:t>
            </a:r>
          </a:p>
          <a:p>
            <a:r>
              <a:rPr lang="en-US" dirty="0" smtClean="0"/>
              <a:t>&lt;/html&gt;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920880" cy="5324535"/>
          </a:xfrm>
          <a:prstGeom prst="rect">
            <a:avLst/>
          </a:prstGeom>
        </p:spPr>
        <p:txBody>
          <a:bodyPr wrap="square">
            <a:spAutoFit/>
          </a:bodyPr>
          <a:lstStyle/>
          <a:p>
            <a:r>
              <a:rPr lang="en-US" sz="2000" dirty="0" smtClean="0">
                <a:latin typeface="Century Gothic" pitchFamily="34" charset="0"/>
              </a:rPr>
              <a:t>&lt;!DOCTYPE html&gt;</a:t>
            </a:r>
          </a:p>
          <a:p>
            <a:r>
              <a:rPr lang="en-US" sz="2000" dirty="0" smtClean="0">
                <a:latin typeface="Century Gothic" pitchFamily="34" charset="0"/>
              </a:rPr>
              <a:t>&lt;html </a:t>
            </a:r>
            <a:r>
              <a:rPr lang="en-US" sz="2000" dirty="0" err="1" smtClean="0">
                <a:latin typeface="Century Gothic" pitchFamily="34" charset="0"/>
              </a:rPr>
              <a:t>lang</a:t>
            </a:r>
            <a:r>
              <a:rPr lang="en-US" sz="2000" dirty="0" smtClean="0">
                <a:latin typeface="Century Gothic" pitchFamily="34" charset="0"/>
              </a:rPr>
              <a:t>="en"&gt;</a:t>
            </a:r>
          </a:p>
          <a:p>
            <a:r>
              <a:rPr lang="en-US" sz="2000" dirty="0" smtClean="0">
                <a:latin typeface="Century Gothic" pitchFamily="34" charset="0"/>
              </a:rPr>
              <a:t>&lt;head&gt;</a:t>
            </a:r>
          </a:p>
          <a:p>
            <a:r>
              <a:rPr lang="en-US" sz="2000" dirty="0" smtClean="0">
                <a:latin typeface="Century Gothic" pitchFamily="34" charset="0"/>
              </a:rPr>
              <a:t>  &lt;meta </a:t>
            </a:r>
            <a:r>
              <a:rPr lang="en-US" sz="2000" dirty="0" err="1" smtClean="0">
                <a:latin typeface="Century Gothic" pitchFamily="34" charset="0"/>
              </a:rPr>
              <a:t>charset</a:t>
            </a:r>
            <a:r>
              <a:rPr lang="en-US" sz="2000" dirty="0" smtClean="0">
                <a:latin typeface="Century Gothic" pitchFamily="34" charset="0"/>
              </a:rPr>
              <a:t>="utf-8"&gt;</a:t>
            </a:r>
          </a:p>
          <a:p>
            <a:r>
              <a:rPr lang="en-US" sz="2000" dirty="0" smtClean="0">
                <a:latin typeface="Century Gothic" pitchFamily="34" charset="0"/>
              </a:rPr>
              <a:t>  &lt;title&gt;Example of CSS universal selector&lt;/title&gt;</a:t>
            </a:r>
          </a:p>
          <a:p>
            <a:r>
              <a:rPr lang="en-US" sz="2000" dirty="0" smtClean="0">
                <a:latin typeface="Century Gothic" pitchFamily="34" charset="0"/>
              </a:rPr>
              <a:t>  &lt;style&gt;</a:t>
            </a:r>
          </a:p>
          <a:p>
            <a:r>
              <a:rPr lang="en-US" sz="2000" dirty="0" smtClean="0">
                <a:latin typeface="Century Gothic" pitchFamily="34" charset="0"/>
              </a:rPr>
              <a:t>    * {</a:t>
            </a:r>
          </a:p>
          <a:p>
            <a:r>
              <a:rPr lang="en-US" sz="2000" dirty="0" smtClean="0">
                <a:latin typeface="Century Gothic" pitchFamily="34" charset="0"/>
              </a:rPr>
              <a:t>        margin: 0;</a:t>
            </a:r>
          </a:p>
          <a:p>
            <a:r>
              <a:rPr lang="en-US" sz="2000" dirty="0" smtClean="0">
                <a:latin typeface="Century Gothic" pitchFamily="34" charset="0"/>
              </a:rPr>
              <a:t>        padding: 0;</a:t>
            </a:r>
          </a:p>
          <a:p>
            <a:r>
              <a:rPr lang="en-US" sz="2000" dirty="0" smtClean="0">
                <a:latin typeface="Century Gothic" pitchFamily="34" charset="0"/>
              </a:rPr>
              <a:t>    }</a:t>
            </a:r>
          </a:p>
          <a:p>
            <a:r>
              <a:rPr lang="en-US" sz="2000" dirty="0" smtClean="0">
                <a:latin typeface="Century Gothic" pitchFamily="34" charset="0"/>
              </a:rPr>
              <a:t>  &lt;/style&gt;</a:t>
            </a:r>
          </a:p>
          <a:p>
            <a:r>
              <a:rPr lang="en-US" sz="2000" dirty="0" smtClean="0">
                <a:latin typeface="Century Gothic" pitchFamily="34" charset="0"/>
              </a:rPr>
              <a:t>&lt;/head&gt;</a:t>
            </a:r>
          </a:p>
          <a:p>
            <a:r>
              <a:rPr lang="en-US" sz="2000" dirty="0" smtClean="0">
                <a:latin typeface="Century Gothic" pitchFamily="34" charset="0"/>
              </a:rPr>
              <a:t>&lt;body&gt;</a:t>
            </a:r>
          </a:p>
          <a:p>
            <a:r>
              <a:rPr lang="en-US" sz="2000" dirty="0" smtClean="0">
                <a:latin typeface="Century Gothic" pitchFamily="34" charset="0"/>
              </a:rPr>
              <a:t>  &lt;h1&gt;This is heading&lt;/h1&gt;</a:t>
            </a:r>
          </a:p>
          <a:p>
            <a:r>
              <a:rPr lang="en-US" sz="2000" dirty="0" smtClean="0">
                <a:latin typeface="Century Gothic" pitchFamily="34" charset="0"/>
              </a:rPr>
              <a:t>  &lt;p&gt;This is a paragraph.&lt;/p&gt;</a:t>
            </a:r>
          </a:p>
          <a:p>
            <a:r>
              <a:rPr lang="en-US" sz="2000" dirty="0" smtClean="0">
                <a:latin typeface="Century Gothic" pitchFamily="34" charset="0"/>
              </a:rPr>
              <a:t>&lt;/body&gt;</a:t>
            </a:r>
          </a:p>
          <a:p>
            <a:r>
              <a:rPr lang="en-US" sz="2000" dirty="0" smtClean="0">
                <a:latin typeface="Century Gothic" pitchFamily="34" charset="0"/>
              </a:rPr>
              <a:t>&lt;/html&gt;</a:t>
            </a:r>
            <a:endParaRPr lang="en-US" sz="2000" dirty="0">
              <a:latin typeface="Century Gothic" pitchFamily="34" charset="0"/>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8136904" cy="400110"/>
          </a:xfrm>
          <a:prstGeom prst="rect">
            <a:avLst/>
          </a:prstGeom>
        </p:spPr>
        <p:txBody>
          <a:bodyPr wrap="square">
            <a:spAutoFit/>
          </a:bodyPr>
          <a:lstStyle/>
          <a:p>
            <a:pPr algn="ctr" fontAlgn="base"/>
            <a:r>
              <a:rPr lang="en-US" sz="2000" b="1" dirty="0" smtClean="0">
                <a:latin typeface="Century Gothic" pitchFamily="34" charset="0"/>
              </a:rPr>
              <a:t>CSS Opacity</a:t>
            </a:r>
            <a:endParaRPr lang="en-US" sz="2000" b="1" dirty="0">
              <a:latin typeface="Century Gothic" pitchFamily="34" charset="0"/>
            </a:endParaRPr>
          </a:p>
        </p:txBody>
      </p:sp>
      <p:sp>
        <p:nvSpPr>
          <p:cNvPr id="3" name="Rectangle 2"/>
          <p:cNvSpPr/>
          <p:nvPr/>
        </p:nvSpPr>
        <p:spPr>
          <a:xfrm>
            <a:off x="611560" y="1196752"/>
            <a:ext cx="8280920" cy="5078313"/>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CSS Opacity&lt;/title&gt;</a:t>
            </a:r>
          </a:p>
          <a:p>
            <a:r>
              <a:rPr lang="en-US" dirty="0" smtClean="0"/>
              <a:t>&lt;style&gt;</a:t>
            </a:r>
          </a:p>
          <a:p>
            <a:r>
              <a:rPr lang="en-US" dirty="0" smtClean="0"/>
              <a:t>	p {</a:t>
            </a:r>
          </a:p>
          <a:p>
            <a:r>
              <a:rPr lang="en-US" dirty="0" smtClean="0"/>
              <a:t>		opacity: 0.7;</a:t>
            </a:r>
          </a:p>
          <a:p>
            <a:r>
              <a:rPr lang="en-US" dirty="0" smtClean="0"/>
              <a:t>		padding: 10px;</a:t>
            </a:r>
          </a:p>
          <a:p>
            <a:r>
              <a:rPr lang="en-US" dirty="0" smtClean="0"/>
              <a:t>		background: #00ff00;</a:t>
            </a:r>
          </a:p>
          <a:p>
            <a:r>
              <a:rPr lang="en-US" dirty="0" smtClean="0"/>
              <a:t>	}</a:t>
            </a:r>
          </a:p>
          <a:p>
            <a:r>
              <a:rPr lang="en-US" dirty="0" smtClean="0"/>
              <a:t>&lt;/style&gt;</a:t>
            </a:r>
          </a:p>
          <a:p>
            <a:r>
              <a:rPr lang="en-US" dirty="0" smtClean="0"/>
              <a:t>&lt;/head&gt;</a:t>
            </a:r>
          </a:p>
          <a:p>
            <a:r>
              <a:rPr lang="en-US" dirty="0" smtClean="0"/>
              <a:t>&lt;body&gt;</a:t>
            </a:r>
          </a:p>
          <a:p>
            <a:r>
              <a:rPr lang="en-US" dirty="0" smtClean="0"/>
              <a:t>    &lt;p&gt;This paragraph is 70% opaque (or 30% transparent). Play with &lt;code&gt;opacity&lt;/code&gt; value to see how it works.&lt;/p&gt;</a:t>
            </a:r>
          </a:p>
          <a:p>
            <a:r>
              <a:rPr lang="en-US" dirty="0" smtClean="0"/>
              <a:t>&lt;/body&gt;</a:t>
            </a:r>
          </a:p>
          <a:p>
            <a:r>
              <a:rPr lang="en-US" dirty="0" smtClean="0"/>
              <a:t>&lt;/html&gt;</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548680"/>
            <a:ext cx="8352928" cy="400110"/>
          </a:xfrm>
          <a:prstGeom prst="rect">
            <a:avLst/>
          </a:prstGeom>
        </p:spPr>
        <p:txBody>
          <a:bodyPr wrap="square">
            <a:spAutoFit/>
          </a:bodyPr>
          <a:lstStyle/>
          <a:p>
            <a:pPr algn="ctr" fontAlgn="base"/>
            <a:r>
              <a:rPr lang="en-US" sz="2000" b="1" dirty="0" smtClean="0">
                <a:latin typeface="Century Gothic" pitchFamily="34" charset="0"/>
              </a:rPr>
              <a:t>CSS3 Gradients</a:t>
            </a:r>
            <a:endParaRPr lang="en-US" sz="2000" b="1" dirty="0">
              <a:latin typeface="Century Gothic" pitchFamily="34" charset="0"/>
            </a:endParaRPr>
          </a:p>
        </p:txBody>
      </p:sp>
      <p:sp>
        <p:nvSpPr>
          <p:cNvPr id="3" name="Rectangle 2"/>
          <p:cNvSpPr/>
          <p:nvPr/>
        </p:nvSpPr>
        <p:spPr>
          <a:xfrm>
            <a:off x="899592" y="1443841"/>
            <a:ext cx="7704856" cy="3477875"/>
          </a:xfrm>
          <a:prstGeom prst="rect">
            <a:avLst/>
          </a:prstGeom>
        </p:spPr>
        <p:txBody>
          <a:bodyPr wrap="square">
            <a:spAutoFit/>
          </a:bodyPr>
          <a:lstStyle/>
          <a:p>
            <a:pPr fontAlgn="base"/>
            <a:r>
              <a:rPr lang="en-US" sz="2000" b="1" dirty="0" smtClean="0">
                <a:latin typeface="Century Gothic" pitchFamily="34" charset="0"/>
              </a:rPr>
              <a:t>Using CSS3 </a:t>
            </a:r>
            <a:r>
              <a:rPr lang="en-US" sz="2000" b="1" dirty="0" smtClean="0">
                <a:latin typeface="Century Gothic" pitchFamily="34" charset="0"/>
              </a:rPr>
              <a:t>Gradients</a:t>
            </a:r>
          </a:p>
          <a:p>
            <a:pPr fontAlgn="base"/>
            <a:endParaRPr lang="en-US" sz="2000" b="1" dirty="0" smtClean="0">
              <a:latin typeface="Century Gothic" pitchFamily="34" charset="0"/>
            </a:endParaRPr>
          </a:p>
          <a:p>
            <a:pPr fontAlgn="base"/>
            <a:r>
              <a:rPr lang="en-US" sz="2000" dirty="0" smtClean="0">
                <a:latin typeface="Century Gothic" pitchFamily="34" charset="0"/>
              </a:rPr>
              <a:t>The CSS3 gradient feature provides a flexible solution to generate smooth transitions between two or more colors. Earlier, to achieve such effect we had to use the images</a:t>
            </a:r>
            <a:r>
              <a:rPr lang="en-US" sz="2000" dirty="0" smtClean="0">
                <a:latin typeface="Century Gothic" pitchFamily="34" charset="0"/>
              </a:rPr>
              <a:t>.</a:t>
            </a:r>
          </a:p>
          <a:p>
            <a:pPr fontAlgn="base"/>
            <a:r>
              <a:rPr lang="en-US" sz="2000" dirty="0" smtClean="0">
                <a:latin typeface="Century Gothic" pitchFamily="34" charset="0"/>
              </a:rPr>
              <a:t> </a:t>
            </a:r>
          </a:p>
          <a:p>
            <a:pPr fontAlgn="base"/>
            <a:r>
              <a:rPr lang="en-US" sz="2000" dirty="0" smtClean="0">
                <a:latin typeface="Century Gothic" pitchFamily="34" charset="0"/>
              </a:rPr>
              <a:t>Using </a:t>
            </a:r>
            <a:r>
              <a:rPr lang="en-US" sz="2000" dirty="0" smtClean="0">
                <a:latin typeface="Century Gothic" pitchFamily="34" charset="0"/>
              </a:rPr>
              <a:t>CSS3 gradients you can reduce the download time and saves the bandwidth usages. The elements with gradients can be scaled up or down to any extent without losing the quality, also the output will render much faster because it is generated by the browser.</a:t>
            </a:r>
            <a:endParaRPr lang="en-US" sz="2000" dirty="0">
              <a:latin typeface="Century Gothic" pitchFamily="34"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305342"/>
            <a:ext cx="8280920" cy="3477875"/>
          </a:xfrm>
          <a:prstGeom prst="rect">
            <a:avLst/>
          </a:prstGeom>
        </p:spPr>
        <p:txBody>
          <a:bodyPr wrap="square">
            <a:spAutoFit/>
          </a:bodyPr>
          <a:lstStyle/>
          <a:p>
            <a:pPr fontAlgn="base"/>
            <a:r>
              <a:rPr lang="en-US" sz="2000" b="1" dirty="0" smtClean="0">
                <a:latin typeface="Century Gothic" pitchFamily="34" charset="0"/>
              </a:rPr>
              <a:t>Creating CSS3 Linear </a:t>
            </a:r>
            <a:r>
              <a:rPr lang="en-US" sz="2000" b="1" dirty="0" smtClean="0">
                <a:latin typeface="Century Gothic" pitchFamily="34" charset="0"/>
              </a:rPr>
              <a:t>Gradients</a:t>
            </a:r>
          </a:p>
          <a:p>
            <a:pPr fontAlgn="base"/>
            <a:endParaRPr lang="en-US" sz="2000" b="1" dirty="0" smtClean="0">
              <a:latin typeface="Century Gothic" pitchFamily="34" charset="0"/>
            </a:endParaRPr>
          </a:p>
          <a:p>
            <a:pPr fontAlgn="base"/>
            <a:r>
              <a:rPr lang="en-US" sz="2000" dirty="0" smtClean="0">
                <a:latin typeface="Century Gothic" pitchFamily="34" charset="0"/>
              </a:rPr>
              <a:t>To create a linear gradient you must define at least two color stops. However to create more complex gradient effects you can define more color stops. Color stops are the colors you want to render smooth transitions among. You can also set a starting point and a direction (or an angle) along which the gradient effect is applied. The basic syntax of creating the linear gradients using the keywords can be given with</a:t>
            </a:r>
            <a:r>
              <a:rPr lang="en-US" sz="2000" dirty="0" smtClean="0">
                <a:latin typeface="Century Gothic" pitchFamily="34" charset="0"/>
              </a:rPr>
              <a:t>:</a:t>
            </a:r>
          </a:p>
          <a:p>
            <a:pPr fontAlgn="base"/>
            <a:endParaRPr lang="en-US" sz="2000" dirty="0" smtClean="0">
              <a:latin typeface="Century Gothic" pitchFamily="34" charset="0"/>
            </a:endParaRPr>
          </a:p>
          <a:p>
            <a:r>
              <a:rPr lang="en-US" sz="2000" dirty="0" smtClean="0">
                <a:latin typeface="Century Gothic" pitchFamily="34" charset="0"/>
              </a:rPr>
              <a:t>linear-gradient(direction, color-stop1, color-stop2, ...)</a:t>
            </a:r>
            <a:endParaRPr lang="en-US" sz="2000" dirty="0">
              <a:latin typeface="Century Gothic" pitchFamily="34"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80728"/>
            <a:ext cx="7920880" cy="1754326"/>
          </a:xfrm>
          <a:prstGeom prst="rect">
            <a:avLst/>
          </a:prstGeom>
        </p:spPr>
        <p:txBody>
          <a:bodyPr wrap="square">
            <a:spAutoFit/>
          </a:bodyPr>
          <a:lstStyle/>
          <a:p>
            <a:r>
              <a:rPr lang="en-US" dirty="0" smtClean="0"/>
              <a:t>.gradient </a:t>
            </a:r>
            <a:r>
              <a:rPr lang="en-US" dirty="0" smtClean="0"/>
              <a:t>{</a:t>
            </a:r>
          </a:p>
          <a:p>
            <a:r>
              <a:rPr lang="en-US" dirty="0" smtClean="0"/>
              <a:t> </a:t>
            </a:r>
            <a:r>
              <a:rPr lang="en-US" dirty="0" smtClean="0"/>
              <a:t>/* Fallback for browsers that don't support gradients */ background: red; /* For Safari 5.1 to 6.0 */ background: -</a:t>
            </a:r>
            <a:r>
              <a:rPr lang="en-US" dirty="0" err="1" smtClean="0"/>
              <a:t>webkit</a:t>
            </a:r>
            <a:r>
              <a:rPr lang="en-US" dirty="0" smtClean="0"/>
              <a:t>-linear-gradient(left, red, yellow); /* For Internet Explorer 10 */ background: -ms-linear-gradient(left, red, yellow); /* Standard syntax */ background: linear-gradient(to right, red, yellow); }</a:t>
            </a:r>
            <a:endParaRPr lang="en-US" dirty="0"/>
          </a:p>
        </p:txBody>
      </p:sp>
      <p:sp>
        <p:nvSpPr>
          <p:cNvPr id="3" name="Rectangle 2"/>
          <p:cNvSpPr/>
          <p:nvPr/>
        </p:nvSpPr>
        <p:spPr>
          <a:xfrm>
            <a:off x="683568" y="3789040"/>
            <a:ext cx="7848872" cy="646331"/>
          </a:xfrm>
          <a:prstGeom prst="rect">
            <a:avLst/>
          </a:prstGeom>
        </p:spPr>
        <p:txBody>
          <a:bodyPr wrap="square">
            <a:spAutoFit/>
          </a:bodyPr>
          <a:lstStyle/>
          <a:p>
            <a:r>
              <a:rPr lang="en-US" dirty="0" smtClean="0"/>
              <a:t>background: -</a:t>
            </a:r>
            <a:r>
              <a:rPr lang="en-US" dirty="0" err="1" smtClean="0"/>
              <a:t>webkit</a:t>
            </a:r>
            <a:r>
              <a:rPr lang="en-US" dirty="0" smtClean="0"/>
              <a:t>-radial-gradient(left bottom, circle farthest-side, red, yellow, lime);</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1"/>
          <p:cNvSpPr>
            <a:spLocks noChangeArrowheads="1"/>
          </p:cNvSpPr>
          <p:nvPr/>
        </p:nvSpPr>
        <p:spPr bwMode="auto">
          <a:xfrm>
            <a:off x="683568" y="610816"/>
            <a:ext cx="7920880" cy="536681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0"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CSS3 box-shadow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box-shadow</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can be used to add shadow to the element's boxes. You can even apply more than one shadow effects using a comma-separated list of shadows. The basic syntax of creating a box shadow can be given with:</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81280"/>
                </a:solidFill>
                <a:effectLst/>
                <a:latin typeface="Century Gothic" pitchFamily="34" charset="0"/>
                <a:cs typeface="Arial" pitchFamily="34" charset="0"/>
              </a:rPr>
              <a:t>box-shadow:</a:t>
            </a:r>
            <a:r>
              <a:rPr kumimoji="0" lang="en-US" sz="2000" b="0" i="0" u="none" strike="noStrike" cap="none" normalizeH="0" baseline="0" dirty="0" smtClean="0">
                <a:ln>
                  <a:noFill/>
                </a:ln>
                <a:solidFill>
                  <a:srgbClr val="2F4959"/>
                </a:solidFill>
                <a:effectLst/>
                <a:latin typeface="Century Gothic" pitchFamily="34" charset="0"/>
                <a:cs typeface="Arial" pitchFamily="34" charset="0"/>
              </a:rPr>
              <a:t> offset-x offset-y blur-radius color;</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components of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box-shadow</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have the following meaning:</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offset-x</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Sets the horizontal offset of the shadow.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offset-y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Sets the vertical offset of the shadow.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blur-radius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Sets the blur radius. The larger the value, the bigger the blur and more the shadow's edge will be blurred. Negative values are not allowed.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Sets the color of the shadow. If the color value is omitted or not specified, it takes the value of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12845"/>
            <a:ext cx="7704856" cy="5078313"/>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&lt;meta </a:t>
            </a:r>
            <a:r>
              <a:rPr lang="en-US" dirty="0" err="1" smtClean="0"/>
              <a:t>charset</a:t>
            </a:r>
            <a:r>
              <a:rPr lang="en-US" dirty="0" smtClean="0"/>
              <a:t>="utf-8"&gt;</a:t>
            </a:r>
          </a:p>
          <a:p>
            <a:r>
              <a:rPr lang="en-US" dirty="0" smtClean="0"/>
              <a:t>&lt;title&gt;Example of CSS3 Box Shadow Effect&lt;/title&gt;</a:t>
            </a:r>
          </a:p>
          <a:p>
            <a:r>
              <a:rPr lang="en-US" dirty="0" smtClean="0"/>
              <a:t>&lt;style&gt;      </a:t>
            </a:r>
          </a:p>
          <a:p>
            <a:r>
              <a:rPr lang="en-US" dirty="0" smtClean="0"/>
              <a:t>    .box{</a:t>
            </a:r>
          </a:p>
          <a:p>
            <a:r>
              <a:rPr lang="en-US" dirty="0" smtClean="0"/>
              <a:t>		width: 200px;</a:t>
            </a:r>
          </a:p>
          <a:p>
            <a:r>
              <a:rPr lang="en-US" dirty="0" smtClean="0"/>
              <a:t>		height: 150px;</a:t>
            </a:r>
          </a:p>
          <a:p>
            <a:r>
              <a:rPr lang="en-US" dirty="0" smtClean="0"/>
              <a:t>		background: #</a:t>
            </a:r>
            <a:r>
              <a:rPr lang="en-US" dirty="0" err="1" smtClean="0"/>
              <a:t>ccc</a:t>
            </a:r>
            <a:r>
              <a:rPr lang="en-US" dirty="0" smtClean="0"/>
              <a:t>;</a:t>
            </a:r>
          </a:p>
          <a:p>
            <a:r>
              <a:rPr lang="en-US" dirty="0" smtClean="0"/>
              <a:t>		box-shadow: 5px </a:t>
            </a:r>
            <a:r>
              <a:rPr lang="en-US" dirty="0" err="1" smtClean="0"/>
              <a:t>5px</a:t>
            </a:r>
            <a:r>
              <a:rPr lang="en-US" dirty="0" smtClean="0"/>
              <a:t> 10px #999;</a:t>
            </a:r>
          </a:p>
          <a:p>
            <a:r>
              <a:rPr lang="en-US" dirty="0" smtClean="0"/>
              <a:t>	}</a:t>
            </a:r>
          </a:p>
          <a:p>
            <a:r>
              <a:rPr lang="en-US" dirty="0" smtClean="0"/>
              <a:t>&lt;/style&gt;</a:t>
            </a:r>
          </a:p>
          <a:p>
            <a:r>
              <a:rPr lang="en-US" dirty="0" smtClean="0"/>
              <a:t>&lt;/head&gt;</a:t>
            </a:r>
          </a:p>
          <a:p>
            <a:r>
              <a:rPr lang="en-US" dirty="0" smtClean="0"/>
              <a:t>&lt;body&gt;</a:t>
            </a:r>
          </a:p>
          <a:p>
            <a:r>
              <a:rPr lang="en-US" dirty="0" smtClean="0"/>
              <a:t>    &lt;div class="box"&gt;&lt;/div&gt;</a:t>
            </a:r>
          </a:p>
          <a:p>
            <a:r>
              <a:rPr lang="en-US" dirty="0" smtClean="0"/>
              <a:t>&lt;/body&gt;</a:t>
            </a:r>
          </a:p>
          <a:p>
            <a:r>
              <a:rPr lang="en-US" dirty="0" smtClean="0"/>
              <a:t>&lt;/html&gt; </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7992888" cy="400110"/>
          </a:xfrm>
          <a:prstGeom prst="rect">
            <a:avLst/>
          </a:prstGeom>
        </p:spPr>
        <p:txBody>
          <a:bodyPr wrap="square">
            <a:spAutoFit/>
          </a:bodyPr>
          <a:lstStyle/>
          <a:p>
            <a:pPr algn="ctr" fontAlgn="base"/>
            <a:r>
              <a:rPr lang="en-US" sz="2000" b="1" dirty="0" smtClean="0">
                <a:latin typeface="Century Gothic" pitchFamily="34" charset="0"/>
              </a:rPr>
              <a:t>CSS3 Multi-Column Layouts</a:t>
            </a:r>
            <a:endParaRPr lang="en-US" sz="2000" b="1" dirty="0">
              <a:latin typeface="Century Gothic" pitchFamily="34" charset="0"/>
            </a:endParaRPr>
          </a:p>
        </p:txBody>
      </p:sp>
      <p:sp>
        <p:nvSpPr>
          <p:cNvPr id="3" name="Rectangle 2"/>
          <p:cNvSpPr/>
          <p:nvPr/>
        </p:nvSpPr>
        <p:spPr>
          <a:xfrm>
            <a:off x="539552" y="1484784"/>
            <a:ext cx="8064896" cy="2554545"/>
          </a:xfrm>
          <a:prstGeom prst="rect">
            <a:avLst/>
          </a:prstGeom>
        </p:spPr>
        <p:txBody>
          <a:bodyPr wrap="square">
            <a:spAutoFit/>
          </a:bodyPr>
          <a:lstStyle/>
          <a:p>
            <a:pPr fontAlgn="base"/>
            <a:r>
              <a:rPr lang="en-US" sz="2000" b="1" dirty="0" smtClean="0">
                <a:latin typeface="Century Gothic" pitchFamily="34" charset="0"/>
              </a:rPr>
              <a:t>Creating Multi-Column </a:t>
            </a:r>
            <a:r>
              <a:rPr lang="en-US" sz="2000" b="1" dirty="0" smtClean="0">
                <a:latin typeface="Century Gothic" pitchFamily="34" charset="0"/>
              </a:rPr>
              <a:t>Layouts</a:t>
            </a:r>
          </a:p>
          <a:p>
            <a:pPr fontAlgn="base"/>
            <a:endParaRPr lang="en-US" sz="2000" b="1" dirty="0" smtClean="0">
              <a:latin typeface="Century Gothic" pitchFamily="34" charset="0"/>
            </a:endParaRPr>
          </a:p>
          <a:p>
            <a:pPr fontAlgn="base"/>
            <a:r>
              <a:rPr lang="en-US" sz="2000" dirty="0" smtClean="0">
                <a:latin typeface="Century Gothic" pitchFamily="34" charset="0"/>
              </a:rPr>
              <a:t>The CSS3 has introduced the multi-column layout module for creating multiple column layouts in an easy and efficient way. Now you can create layouts like you see in magazines and newspapers without using the floating boxes. Here is a simple example of splitting some text into three columns using the CSS3 multiple column layout feature.</a:t>
            </a:r>
            <a:endParaRPr lang="en-US" sz="2000" dirty="0">
              <a:latin typeface="Century Gothic" pitchFamily="34" charset="0"/>
            </a:endParaRPr>
          </a:p>
        </p:txBody>
      </p:sp>
      <p:sp>
        <p:nvSpPr>
          <p:cNvPr id="4" name="Rectangle 3"/>
          <p:cNvSpPr/>
          <p:nvPr/>
        </p:nvSpPr>
        <p:spPr>
          <a:xfrm>
            <a:off x="1763688" y="4437112"/>
            <a:ext cx="4572000" cy="1477328"/>
          </a:xfrm>
          <a:prstGeom prst="rect">
            <a:avLst/>
          </a:prstGeom>
        </p:spPr>
        <p:txBody>
          <a:bodyPr>
            <a:spAutoFit/>
          </a:bodyPr>
          <a:lstStyle/>
          <a:p>
            <a:r>
              <a:rPr lang="en-US" dirty="0" smtClean="0"/>
              <a:t>p { -</a:t>
            </a:r>
            <a:r>
              <a:rPr lang="en-US" dirty="0" err="1" smtClean="0"/>
              <a:t>webkit</a:t>
            </a:r>
            <a:r>
              <a:rPr lang="en-US" dirty="0" smtClean="0"/>
              <a:t>-column-count: 3; /* Chrome, Safari, Opera */ -</a:t>
            </a:r>
            <a:r>
              <a:rPr lang="en-US" dirty="0" err="1" smtClean="0"/>
              <a:t>moz</a:t>
            </a:r>
            <a:r>
              <a:rPr lang="en-US" dirty="0" smtClean="0"/>
              <a:t>-column-count: 3; /* Firefox */ column-count: 3; /* Standard syntax */ }</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1"/>
          <p:cNvSpPr>
            <a:spLocks noChangeArrowheads="1"/>
          </p:cNvSpPr>
          <p:nvPr/>
        </p:nvSpPr>
        <p:spPr bwMode="auto">
          <a:xfrm>
            <a:off x="611560" y="620688"/>
            <a:ext cx="7992888" cy="2117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Column Count or Width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CSS properties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column-count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column-width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control whether and how many columns will appear.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column-count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sets the number of columns inside the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multicol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whereas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column-width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sets the desired width of the columns.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2702417" y="3244334"/>
            <a:ext cx="3739165" cy="369332"/>
          </a:xfrm>
          <a:prstGeom prst="rect">
            <a:avLst/>
          </a:prstGeom>
        </p:spPr>
        <p:txBody>
          <a:bodyPr wrap="none">
            <a:spAutoFit/>
          </a:bodyPr>
          <a:lstStyle/>
          <a:p>
            <a:r>
              <a:rPr lang="en-US" dirty="0" smtClean="0"/>
              <a:t>-</a:t>
            </a:r>
            <a:r>
              <a:rPr lang="en-US" dirty="0" err="1" smtClean="0"/>
              <a:t>webkit</a:t>
            </a:r>
            <a:r>
              <a:rPr lang="en-US" dirty="0" smtClean="0"/>
              <a:t>-column-width: 150px;</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1"/>
          <p:cNvSpPr>
            <a:spLocks noChangeArrowheads="1"/>
          </p:cNvSpPr>
          <p:nvPr/>
        </p:nvSpPr>
        <p:spPr bwMode="auto">
          <a:xfrm>
            <a:off x="611560" y="413519"/>
            <a:ext cx="8136904"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Column Gap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control the gap between columns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column-gap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The same gap is applied between each column. The default gap is normal which is equivalent to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1em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115616" y="3105835"/>
            <a:ext cx="5742384" cy="923330"/>
          </a:xfrm>
          <a:prstGeom prst="rect">
            <a:avLst/>
          </a:prstGeom>
        </p:spPr>
        <p:txBody>
          <a:bodyPr wrap="square">
            <a:spAutoFit/>
          </a:bodyPr>
          <a:lstStyle/>
          <a:p>
            <a:r>
              <a:rPr lang="en-US" dirty="0" smtClean="0"/>
              <a:t>-</a:t>
            </a:r>
            <a:r>
              <a:rPr lang="en-US" dirty="0" err="1" smtClean="0"/>
              <a:t>webkit</a:t>
            </a:r>
            <a:r>
              <a:rPr lang="en-US" dirty="0" smtClean="0"/>
              <a:t>-column-count: 3</a:t>
            </a:r>
            <a:r>
              <a:rPr lang="en-US" dirty="0" smtClean="0"/>
              <a:t>;</a:t>
            </a:r>
          </a:p>
          <a:p>
            <a:endParaRPr lang="en-US" dirty="0" smtClean="0"/>
          </a:p>
          <a:p>
            <a:r>
              <a:rPr lang="en-US" dirty="0" smtClean="0"/>
              <a:t> </a:t>
            </a:r>
            <a:r>
              <a:rPr lang="en-US" dirty="0" smtClean="0"/>
              <a:t>-</a:t>
            </a:r>
            <a:r>
              <a:rPr lang="en-US" dirty="0" err="1" smtClean="0"/>
              <a:t>webkit</a:t>
            </a:r>
            <a:r>
              <a:rPr lang="en-US" dirty="0" smtClean="0"/>
              <a:t>-column-gap: 100px;</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1"/>
          <p:cNvSpPr>
            <a:spLocks noChangeArrowheads="1"/>
          </p:cNvSpPr>
          <p:nvPr/>
        </p:nvSpPr>
        <p:spPr bwMode="auto">
          <a:xfrm>
            <a:off x="539552" y="548680"/>
            <a:ext cx="7956376"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Column Rules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also add a line between the columns i.e. the rule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column-rule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It is a shorthand property for setting width, style, and color of the rule in a single declaration.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column-rule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takes the same values as border and outline.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475656" y="3212976"/>
            <a:ext cx="4572000" cy="1477328"/>
          </a:xfrm>
          <a:prstGeom prst="rect">
            <a:avLst/>
          </a:prstGeom>
        </p:spPr>
        <p:txBody>
          <a:bodyPr>
            <a:spAutoFit/>
          </a:bodyPr>
          <a:lstStyle/>
          <a:p>
            <a:r>
              <a:rPr lang="en-US" dirty="0" smtClean="0"/>
              <a:t>-</a:t>
            </a:r>
            <a:r>
              <a:rPr lang="en-US" dirty="0" err="1" smtClean="0"/>
              <a:t>webkit</a:t>
            </a:r>
            <a:r>
              <a:rPr lang="en-US" dirty="0" smtClean="0"/>
              <a:t>-column-count: 3</a:t>
            </a:r>
            <a:r>
              <a:rPr lang="en-US" dirty="0" smtClean="0"/>
              <a:t>;</a:t>
            </a:r>
          </a:p>
          <a:p>
            <a:endParaRPr lang="en-US" dirty="0" smtClean="0"/>
          </a:p>
          <a:p>
            <a:r>
              <a:rPr lang="en-US" dirty="0" smtClean="0"/>
              <a:t> </a:t>
            </a:r>
            <a:r>
              <a:rPr lang="en-US" dirty="0" smtClean="0"/>
              <a:t>-</a:t>
            </a:r>
            <a:r>
              <a:rPr lang="en-US" dirty="0" err="1" smtClean="0"/>
              <a:t>webkit</a:t>
            </a:r>
            <a:r>
              <a:rPr lang="en-US" dirty="0" smtClean="0"/>
              <a:t>-column-gap: 100px</a:t>
            </a:r>
            <a:r>
              <a:rPr lang="en-US" dirty="0" smtClean="0"/>
              <a:t>;</a:t>
            </a:r>
          </a:p>
          <a:p>
            <a:endParaRPr lang="en-US" dirty="0" smtClean="0"/>
          </a:p>
          <a:p>
            <a:r>
              <a:rPr lang="en-US" dirty="0" smtClean="0"/>
              <a:t> </a:t>
            </a:r>
            <a:r>
              <a:rPr lang="en-US" dirty="0" smtClean="0"/>
              <a:t>-</a:t>
            </a:r>
            <a:r>
              <a:rPr lang="en-US" dirty="0" err="1" smtClean="0"/>
              <a:t>webkit</a:t>
            </a:r>
            <a:r>
              <a:rPr lang="en-US" dirty="0" smtClean="0"/>
              <a:t>-column-rule: 2px solid red;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556792"/>
            <a:ext cx="8496944" cy="2308324"/>
          </a:xfrm>
          <a:prstGeom prst="rect">
            <a:avLst/>
          </a:prstGeom>
        </p:spPr>
        <p:txBody>
          <a:bodyPr wrap="square">
            <a:spAutoFit/>
          </a:bodyPr>
          <a:lstStyle/>
          <a:p>
            <a:r>
              <a:rPr lang="en-US" sz="2400" b="1" dirty="0">
                <a:latin typeface="Century Gothic" pitchFamily="34" charset="0"/>
              </a:rPr>
              <a:t>CSS stands for Cascading Style Sheets. </a:t>
            </a:r>
            <a:endParaRPr lang="en-US" sz="2400" b="1" dirty="0" smtClean="0">
              <a:latin typeface="Century Gothic" pitchFamily="34" charset="0"/>
            </a:endParaRPr>
          </a:p>
          <a:p>
            <a:endParaRPr lang="en-US" sz="2400" b="1" dirty="0" smtClean="0">
              <a:latin typeface="Century Gothic" pitchFamily="34" charset="0"/>
            </a:endParaRPr>
          </a:p>
          <a:p>
            <a:r>
              <a:rPr lang="en-US" sz="2400" dirty="0" smtClean="0">
                <a:latin typeface="Century Gothic" pitchFamily="34" charset="0"/>
              </a:rPr>
              <a:t>CSS </a:t>
            </a:r>
            <a:r>
              <a:rPr lang="en-US" sz="2400" dirty="0">
                <a:latin typeface="Century Gothic" pitchFamily="34" charset="0"/>
              </a:rPr>
              <a:t>is a standard style sheet language used for describing the presentation </a:t>
            </a:r>
            <a:endParaRPr lang="en-US" sz="2400" dirty="0" smtClean="0">
              <a:latin typeface="Century Gothic" pitchFamily="34" charset="0"/>
            </a:endParaRPr>
          </a:p>
          <a:p>
            <a:endParaRPr lang="en-US" sz="2400" dirty="0" smtClean="0">
              <a:latin typeface="Century Gothic" pitchFamily="34" charset="0"/>
            </a:endParaRPr>
          </a:p>
          <a:p>
            <a:r>
              <a:rPr lang="en-US" sz="2400" dirty="0" smtClean="0">
                <a:latin typeface="Century Gothic" pitchFamily="34" charset="0"/>
              </a:rPr>
              <a:t>(</a:t>
            </a:r>
            <a:r>
              <a:rPr lang="en-US" sz="2400" dirty="0">
                <a:latin typeface="Century Gothic" pitchFamily="34" charset="0"/>
              </a:rPr>
              <a:t>i.e. the layout and formatting) of the web pages.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980728"/>
            <a:ext cx="8136904" cy="2246769"/>
          </a:xfrm>
          <a:prstGeom prst="rect">
            <a:avLst/>
          </a:prstGeom>
        </p:spPr>
        <p:txBody>
          <a:bodyPr wrap="square">
            <a:spAutoFit/>
          </a:bodyPr>
          <a:lstStyle/>
          <a:p>
            <a:pPr algn="ctr" fontAlgn="base"/>
            <a:r>
              <a:rPr lang="en-US" sz="2000" b="1" dirty="0">
                <a:latin typeface="Century Gothic" pitchFamily="34" charset="0"/>
              </a:rPr>
              <a:t>Element Type </a:t>
            </a:r>
            <a:r>
              <a:rPr lang="en-US" sz="2000" b="1" dirty="0" smtClean="0">
                <a:latin typeface="Century Gothic" pitchFamily="34" charset="0"/>
              </a:rPr>
              <a:t>Selectors</a:t>
            </a:r>
          </a:p>
          <a:p>
            <a:pPr fontAlgn="base"/>
            <a:endParaRPr lang="en-US" sz="2000" b="1" dirty="0">
              <a:latin typeface="Century Gothic" pitchFamily="34" charset="0"/>
            </a:endParaRPr>
          </a:p>
          <a:p>
            <a:pPr fontAlgn="base"/>
            <a:r>
              <a:rPr lang="en-US" sz="2000" dirty="0">
                <a:latin typeface="Century Gothic" pitchFamily="34" charset="0"/>
              </a:rPr>
              <a:t>An element type selector matches all instance of the element in the document with the corresponding element type name. Let's try out an example to see how it actually works:</a:t>
            </a:r>
          </a:p>
          <a:p>
            <a:r>
              <a:rPr lang="en-US" sz="2000" dirty="0">
                <a:latin typeface="Century Gothic" pitchFamily="34" charset="0"/>
              </a:rPr>
              <a:t/>
            </a:r>
            <a:br>
              <a:rPr lang="en-US" sz="2000" dirty="0">
                <a:latin typeface="Century Gothic" pitchFamily="34" charset="0"/>
              </a:rPr>
            </a:br>
            <a:endParaRPr lang="en-US" sz="2000" dirty="0">
              <a:latin typeface="Century Gothic" pitchFamily="34" charset="0"/>
            </a:endParaRPr>
          </a:p>
        </p:txBody>
      </p:sp>
      <p:sp>
        <p:nvSpPr>
          <p:cNvPr id="3" name="Rectangle 2"/>
          <p:cNvSpPr/>
          <p:nvPr/>
        </p:nvSpPr>
        <p:spPr>
          <a:xfrm>
            <a:off x="971600" y="3284984"/>
            <a:ext cx="6192688" cy="1631216"/>
          </a:xfrm>
          <a:prstGeom prst="rect">
            <a:avLst/>
          </a:prstGeom>
        </p:spPr>
        <p:txBody>
          <a:bodyPr wrap="square">
            <a:spAutoFit/>
          </a:bodyPr>
          <a:lstStyle/>
          <a:p>
            <a:r>
              <a:rPr lang="en-US" sz="2000" dirty="0">
                <a:latin typeface="Century Gothic" pitchFamily="34" charset="0"/>
              </a:rPr>
              <a:t>p </a:t>
            </a:r>
            <a:r>
              <a:rPr lang="en-US" sz="2000" dirty="0" smtClean="0">
                <a:latin typeface="Century Gothic" pitchFamily="34" charset="0"/>
              </a:rPr>
              <a:t>{</a:t>
            </a:r>
          </a:p>
          <a:p>
            <a:endParaRPr lang="en-US" sz="2000" dirty="0" smtClean="0">
              <a:latin typeface="Century Gothic" pitchFamily="34" charset="0"/>
            </a:endParaRPr>
          </a:p>
          <a:p>
            <a:r>
              <a:rPr lang="en-US" sz="2000" dirty="0" smtClean="0">
                <a:latin typeface="Century Gothic" pitchFamily="34" charset="0"/>
              </a:rPr>
              <a:t> </a:t>
            </a:r>
            <a:r>
              <a:rPr lang="en-US" sz="2000" dirty="0">
                <a:latin typeface="Century Gothic" pitchFamily="34" charset="0"/>
              </a:rPr>
              <a:t>color: blue</a:t>
            </a:r>
            <a:r>
              <a:rPr lang="en-US" sz="2000" dirty="0" smtClean="0">
                <a:latin typeface="Century Gothic" pitchFamily="34" charset="0"/>
              </a:rPr>
              <a:t>;</a:t>
            </a:r>
          </a:p>
          <a:p>
            <a:r>
              <a:rPr lang="en-US" sz="2000" dirty="0" smtClean="0">
                <a:latin typeface="Century Gothic" pitchFamily="34" charset="0"/>
              </a:rPr>
              <a:t> </a:t>
            </a: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p:cNvSpPr>
            <a:spLocks noChangeArrowheads="1"/>
          </p:cNvSpPr>
          <p:nvPr/>
        </p:nvSpPr>
        <p:spPr bwMode="auto">
          <a:xfrm>
            <a:off x="611560" y="620688"/>
            <a:ext cx="7920880"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Id Selectors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id selector is used to define style rules for a </a:t>
            </a:r>
            <a:r>
              <a:rPr kumimoji="0" lang="en-US" sz="2000" b="0" i="1" u="none" strike="noStrike" cap="none" normalizeH="0" baseline="0" dirty="0" smtClean="0">
                <a:ln>
                  <a:noFill/>
                </a:ln>
                <a:solidFill>
                  <a:srgbClr val="414141"/>
                </a:solidFill>
                <a:effectLst/>
                <a:latin typeface="Century Gothic" pitchFamily="34" charset="0"/>
                <a:cs typeface="Arial" pitchFamily="34" charset="0"/>
              </a:rPr>
              <a:t>single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t>
            </a:r>
            <a:r>
              <a:rPr kumimoji="0" lang="en-US" sz="2000" b="0" i="1" u="none" strike="noStrike" cap="none" normalizeH="0" baseline="0" dirty="0" smtClean="0">
                <a:ln>
                  <a:noFill/>
                </a:ln>
                <a:solidFill>
                  <a:srgbClr val="414141"/>
                </a:solidFill>
                <a:effectLst/>
                <a:latin typeface="Century Gothic" pitchFamily="34" charset="0"/>
                <a:cs typeface="Arial" pitchFamily="34" charset="0"/>
              </a:rPr>
              <a:t>unique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id selector is defined with a hash sign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immediately followed by the id value.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043608" y="3645024"/>
            <a:ext cx="6984776" cy="1631216"/>
          </a:xfrm>
          <a:prstGeom prst="rect">
            <a:avLst/>
          </a:prstGeom>
        </p:spPr>
        <p:txBody>
          <a:bodyPr wrap="square">
            <a:spAutoFit/>
          </a:bodyPr>
          <a:lstStyle/>
          <a:p>
            <a:r>
              <a:rPr lang="en-US" sz="2000" dirty="0">
                <a:latin typeface="Century Gothic" pitchFamily="34" charset="0"/>
              </a:rPr>
              <a:t>#error { </a:t>
            </a:r>
            <a:endParaRPr lang="en-US" sz="2000" dirty="0" smtClean="0">
              <a:latin typeface="Century Gothic" pitchFamily="34" charset="0"/>
            </a:endParaRPr>
          </a:p>
          <a:p>
            <a:endParaRPr lang="en-US" sz="2000" dirty="0" smtClean="0">
              <a:latin typeface="Century Gothic" pitchFamily="34" charset="0"/>
            </a:endParaRPr>
          </a:p>
          <a:p>
            <a:r>
              <a:rPr lang="en-US" sz="2000" dirty="0" smtClean="0">
                <a:latin typeface="Century Gothic" pitchFamily="34" charset="0"/>
              </a:rPr>
              <a:t>color</a:t>
            </a:r>
            <a:r>
              <a:rPr lang="en-US" sz="2000" dirty="0">
                <a:latin typeface="Century Gothic" pitchFamily="34" charset="0"/>
              </a:rPr>
              <a:t>: red</a:t>
            </a:r>
            <a:r>
              <a:rPr lang="en-US" sz="2000" dirty="0" smtClean="0">
                <a:latin typeface="Century Gothic" pitchFamily="34" charset="0"/>
              </a:rPr>
              <a:t>;</a:t>
            </a:r>
          </a:p>
          <a:p>
            <a:endParaRPr lang="en-US" sz="2000" dirty="0" smtClean="0">
              <a:latin typeface="Century Gothic" pitchFamily="34" charset="0"/>
            </a:endParaRPr>
          </a:p>
          <a:p>
            <a:r>
              <a:rPr lang="en-US" sz="2000" dirty="0" smtClean="0">
                <a:latin typeface="Century Gothic" pitchFamily="34" charset="0"/>
              </a:rPr>
              <a:t> </a:t>
            </a:r>
            <a:r>
              <a:rPr lang="en-US" sz="2000" dirty="0">
                <a:latin typeface="Century Gothic" pitchFamily="34"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ChangeArrowheads="1"/>
          </p:cNvSpPr>
          <p:nvPr/>
        </p:nvSpPr>
        <p:spPr bwMode="auto">
          <a:xfrm>
            <a:off x="539552" y="548680"/>
            <a:ext cx="7920880"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Class Selectors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class selectors can be used to select any HTML element that has a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class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attribute. All the elements having that class will be formatted according to the defined rule.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class selector is defined with a period sign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immediately followed by the class value.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2051720" y="3573016"/>
            <a:ext cx="5256584" cy="1631216"/>
          </a:xfrm>
          <a:prstGeom prst="rect">
            <a:avLst/>
          </a:prstGeom>
        </p:spPr>
        <p:txBody>
          <a:bodyPr wrap="square">
            <a:spAutoFit/>
          </a:bodyPr>
          <a:lstStyle/>
          <a:p>
            <a:r>
              <a:rPr lang="en-US" sz="2000" dirty="0">
                <a:latin typeface="Century Gothic" pitchFamily="34" charset="0"/>
              </a:rPr>
              <a:t>.blue { </a:t>
            </a:r>
            <a:endParaRPr lang="en-US" sz="2000" dirty="0" smtClean="0">
              <a:latin typeface="Century Gothic" pitchFamily="34" charset="0"/>
            </a:endParaRPr>
          </a:p>
          <a:p>
            <a:endParaRPr lang="en-US" sz="2000" dirty="0" smtClean="0">
              <a:latin typeface="Century Gothic" pitchFamily="34" charset="0"/>
            </a:endParaRPr>
          </a:p>
          <a:p>
            <a:r>
              <a:rPr lang="en-US" sz="2000" dirty="0" smtClean="0">
                <a:latin typeface="Century Gothic" pitchFamily="34" charset="0"/>
              </a:rPr>
              <a:t>color</a:t>
            </a:r>
            <a:r>
              <a:rPr lang="en-US" sz="2000" dirty="0">
                <a:latin typeface="Century Gothic" pitchFamily="34" charset="0"/>
              </a:rPr>
              <a:t>: blue</a:t>
            </a:r>
            <a:r>
              <a:rPr lang="en-US" sz="2000" dirty="0" smtClean="0">
                <a:latin typeface="Century Gothic" pitchFamily="34" charset="0"/>
              </a:rPr>
              <a:t>;</a:t>
            </a:r>
          </a:p>
          <a:p>
            <a:r>
              <a:rPr lang="en-US" sz="2000" dirty="0" smtClean="0">
                <a:latin typeface="Century Gothic" pitchFamily="34" charset="0"/>
              </a:rPr>
              <a:t> </a:t>
            </a: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ChangeArrowheads="1"/>
          </p:cNvSpPr>
          <p:nvPr/>
        </p:nvSpPr>
        <p:spPr bwMode="auto">
          <a:xfrm rot="10800000" flipV="1">
            <a:off x="755576" y="919753"/>
            <a:ext cx="7776864" cy="101566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above style rules renders the text in blue of every element in the document that has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class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attribute set to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blue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You can make it a bit more particular. For example:</a:t>
            </a:r>
            <a:r>
              <a:rPr kumimoji="0" lang="en-US" sz="2000" b="0" i="0" u="none" strike="noStrike" cap="none" normalizeH="0" baseline="0" dirty="0" smtClean="0">
                <a:ln>
                  <a:noFill/>
                </a:ln>
                <a:solidFill>
                  <a:schemeClr val="tx1"/>
                </a:solidFill>
                <a:effectLst/>
                <a:latin typeface="Century Gothic" pitchFamily="34" charset="0"/>
                <a:cs typeface="Arial" pitchFamily="34" charset="0"/>
              </a:rPr>
              <a:t> </a:t>
            </a:r>
          </a:p>
        </p:txBody>
      </p:sp>
      <p:sp>
        <p:nvSpPr>
          <p:cNvPr id="3" name="Rectangle 2"/>
          <p:cNvSpPr/>
          <p:nvPr/>
        </p:nvSpPr>
        <p:spPr>
          <a:xfrm>
            <a:off x="899592" y="2204864"/>
            <a:ext cx="1609736" cy="1477328"/>
          </a:xfrm>
          <a:prstGeom prst="rect">
            <a:avLst/>
          </a:prstGeom>
        </p:spPr>
        <p:txBody>
          <a:bodyPr wrap="none">
            <a:spAutoFit/>
          </a:bodyPr>
          <a:lstStyle/>
          <a:p>
            <a:r>
              <a:rPr lang="en-US" dirty="0" err="1"/>
              <a:t>p.blue</a:t>
            </a:r>
            <a:r>
              <a:rPr lang="en-US" dirty="0"/>
              <a:t> </a:t>
            </a:r>
            <a:r>
              <a:rPr lang="en-US" dirty="0" smtClean="0"/>
              <a:t>{</a:t>
            </a:r>
          </a:p>
          <a:p>
            <a:endParaRPr lang="en-US" dirty="0" smtClean="0"/>
          </a:p>
          <a:p>
            <a:r>
              <a:rPr lang="en-US" dirty="0" smtClean="0"/>
              <a:t> </a:t>
            </a:r>
            <a:r>
              <a:rPr lang="en-US" dirty="0"/>
              <a:t>color: </a:t>
            </a:r>
            <a:r>
              <a:rPr lang="en-US" dirty="0" smtClean="0"/>
              <a:t>blue;</a:t>
            </a:r>
          </a:p>
          <a:p>
            <a:endParaRPr lang="en-US" dirty="0" smtClean="0"/>
          </a:p>
          <a:p>
            <a:r>
              <a:rPr lang="en-US" dirty="0" smtClean="0"/>
              <a:t> </a:t>
            </a:r>
            <a:r>
              <a:rPr lang="en-US" dirty="0"/>
              <a:t>}</a:t>
            </a:r>
          </a:p>
        </p:txBody>
      </p:sp>
      <p:sp>
        <p:nvSpPr>
          <p:cNvPr id="109570" name="Rectangle 2"/>
          <p:cNvSpPr>
            <a:spLocks noChangeArrowheads="1"/>
          </p:cNvSpPr>
          <p:nvPr/>
        </p:nvSpPr>
        <p:spPr bwMode="auto">
          <a:xfrm rot="10800000" flipV="1">
            <a:off x="827584" y="3892406"/>
            <a:ext cx="7776864" cy="101566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style rule inside the selector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p.blue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renders the text in blue of only those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&lt;p&gt;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that has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class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attribute set to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blue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has no effect on other paragraphs.</a:t>
            </a:r>
            <a:r>
              <a:rPr kumimoji="0" lang="en-US" sz="2000" b="0" i="0" u="none" strike="noStrike" cap="none" normalizeH="0" baseline="0" dirty="0" smtClean="0">
                <a:ln>
                  <a:noFill/>
                </a:ln>
                <a:solidFill>
                  <a:schemeClr val="tx1"/>
                </a:solidFill>
                <a:effectLst/>
                <a:latin typeface="Century Gothic" pitchFamily="34" charset="0"/>
                <a:cs typeface="Arial"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7992888" cy="2246769"/>
          </a:xfrm>
          <a:prstGeom prst="rect">
            <a:avLst/>
          </a:prstGeom>
        </p:spPr>
        <p:txBody>
          <a:bodyPr wrap="square">
            <a:spAutoFit/>
          </a:bodyPr>
          <a:lstStyle/>
          <a:p>
            <a:pPr fontAlgn="base"/>
            <a:r>
              <a:rPr lang="en-US" sz="2000" b="1" dirty="0">
                <a:latin typeface="Century Gothic" pitchFamily="34" charset="0"/>
              </a:rPr>
              <a:t>Descendant </a:t>
            </a:r>
            <a:r>
              <a:rPr lang="en-US" sz="2000" b="1" dirty="0" smtClean="0">
                <a:latin typeface="Century Gothic" pitchFamily="34" charset="0"/>
              </a:rPr>
              <a:t>Selectors</a:t>
            </a:r>
          </a:p>
          <a:p>
            <a:pPr fontAlgn="base"/>
            <a:endParaRPr lang="en-US" sz="2000" b="1" dirty="0">
              <a:latin typeface="Century Gothic" pitchFamily="34" charset="0"/>
            </a:endParaRPr>
          </a:p>
          <a:p>
            <a:pPr fontAlgn="base"/>
            <a:r>
              <a:rPr lang="en-US" sz="2000" dirty="0">
                <a:latin typeface="Century Gothic" pitchFamily="34" charset="0"/>
              </a:rPr>
              <a:t>You can use these selectors when you need to select an element that is the descendant of another element, for example, if you want to target only those anchors that are contained within an unordered list, rather than targeting all anchor elements. Let's see how it works: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8280920" cy="6186309"/>
          </a:xfrm>
          <a:prstGeom prst="rect">
            <a:avLst/>
          </a:prstGeom>
        </p:spPr>
        <p:txBody>
          <a:bodyPr wrap="square">
            <a:spAutoFit/>
          </a:bodyPr>
          <a:lstStyle/>
          <a:p>
            <a:r>
              <a:rPr lang="en-US" dirty="0" smtClean="0">
                <a:latin typeface="Century Gothic" pitchFamily="34" charset="0"/>
              </a:rPr>
              <a:t>&lt;!DOCTYPE html&gt;</a:t>
            </a:r>
          </a:p>
          <a:p>
            <a:r>
              <a:rPr lang="en-US" dirty="0" smtClean="0">
                <a:latin typeface="Century Gothic" pitchFamily="34" charset="0"/>
              </a:rPr>
              <a:t>&lt;html </a:t>
            </a:r>
            <a:r>
              <a:rPr lang="en-US" dirty="0" err="1" smtClean="0">
                <a:latin typeface="Century Gothic" pitchFamily="34" charset="0"/>
              </a:rPr>
              <a:t>lang</a:t>
            </a:r>
            <a:r>
              <a:rPr lang="en-US" dirty="0" smtClean="0">
                <a:latin typeface="Century Gothic" pitchFamily="34" charset="0"/>
              </a:rPr>
              <a:t>="en"&gt;</a:t>
            </a:r>
          </a:p>
          <a:p>
            <a:r>
              <a:rPr lang="en-US" dirty="0" smtClean="0">
                <a:latin typeface="Century Gothic" pitchFamily="34" charset="0"/>
              </a:rPr>
              <a:t>&lt;head&gt;</a:t>
            </a:r>
          </a:p>
          <a:p>
            <a:r>
              <a:rPr lang="en-US" dirty="0" smtClean="0">
                <a:latin typeface="Century Gothic" pitchFamily="34" charset="0"/>
              </a:rPr>
              <a:t>&lt;meta </a:t>
            </a:r>
            <a:r>
              <a:rPr lang="en-US" dirty="0" err="1" smtClean="0">
                <a:latin typeface="Century Gothic" pitchFamily="34" charset="0"/>
              </a:rPr>
              <a:t>charset</a:t>
            </a:r>
            <a:r>
              <a:rPr lang="en-US" dirty="0" smtClean="0">
                <a:latin typeface="Century Gothic" pitchFamily="34" charset="0"/>
              </a:rPr>
              <a:t>="utf-8"&gt;</a:t>
            </a:r>
          </a:p>
          <a:p>
            <a:r>
              <a:rPr lang="en-US" dirty="0" smtClean="0">
                <a:latin typeface="Century Gothic" pitchFamily="34" charset="0"/>
              </a:rPr>
              <a:t>&lt;title&gt;Example of CSS Descendant Selectors&lt;/title&gt;</a:t>
            </a:r>
          </a:p>
          <a:p>
            <a:r>
              <a:rPr lang="en-US" dirty="0" smtClean="0">
                <a:latin typeface="Century Gothic" pitchFamily="34" charset="0"/>
              </a:rPr>
              <a:t>&lt;style&gt;</a:t>
            </a:r>
          </a:p>
          <a:p>
            <a:r>
              <a:rPr lang="en-US" dirty="0" smtClean="0">
                <a:latin typeface="Century Gothic" pitchFamily="34" charset="0"/>
              </a:rPr>
              <a:t>	h1 </a:t>
            </a:r>
            <a:r>
              <a:rPr lang="en-US" dirty="0" err="1" smtClean="0">
                <a:latin typeface="Century Gothic" pitchFamily="34" charset="0"/>
              </a:rPr>
              <a:t>em</a:t>
            </a:r>
            <a:r>
              <a:rPr lang="en-US" dirty="0" smtClean="0">
                <a:latin typeface="Century Gothic" pitchFamily="34" charset="0"/>
              </a:rPr>
              <a:t> {</a:t>
            </a:r>
          </a:p>
          <a:p>
            <a:r>
              <a:rPr lang="en-US" dirty="0" smtClean="0">
                <a:latin typeface="Century Gothic" pitchFamily="34" charset="0"/>
              </a:rPr>
              <a:t>		color: green;</a:t>
            </a:r>
          </a:p>
          <a:p>
            <a:r>
              <a:rPr lang="en-US" dirty="0" smtClean="0">
                <a:latin typeface="Century Gothic" pitchFamily="34" charset="0"/>
              </a:rPr>
              <a:t>	}</a:t>
            </a:r>
          </a:p>
          <a:p>
            <a:r>
              <a:rPr lang="en-US" dirty="0" smtClean="0">
                <a:latin typeface="Century Gothic" pitchFamily="34" charset="0"/>
              </a:rPr>
              <a:t>    </a:t>
            </a:r>
            <a:r>
              <a:rPr lang="en-US" dirty="0" err="1" smtClean="0">
                <a:latin typeface="Century Gothic" pitchFamily="34" charset="0"/>
              </a:rPr>
              <a:t>ul.menu</a:t>
            </a:r>
            <a:r>
              <a:rPr lang="en-US" dirty="0" smtClean="0">
                <a:latin typeface="Century Gothic" pitchFamily="34" charset="0"/>
              </a:rPr>
              <a:t> {</a:t>
            </a:r>
          </a:p>
          <a:p>
            <a:r>
              <a:rPr lang="en-US" dirty="0" smtClean="0">
                <a:latin typeface="Century Gothic" pitchFamily="34" charset="0"/>
              </a:rPr>
              <a:t>        padding: 0;</a:t>
            </a:r>
          </a:p>
          <a:p>
            <a:r>
              <a:rPr lang="en-US" dirty="0" smtClean="0">
                <a:latin typeface="Century Gothic" pitchFamily="34" charset="0"/>
              </a:rPr>
              <a:t>        list-style: none;</a:t>
            </a:r>
          </a:p>
          <a:p>
            <a:r>
              <a:rPr lang="en-US" dirty="0" smtClean="0">
                <a:latin typeface="Century Gothic" pitchFamily="34" charset="0"/>
              </a:rPr>
              <a:t>	}</a:t>
            </a:r>
          </a:p>
          <a:p>
            <a:r>
              <a:rPr lang="en-US" dirty="0" smtClean="0">
                <a:latin typeface="Century Gothic" pitchFamily="34" charset="0"/>
              </a:rPr>
              <a:t>    </a:t>
            </a:r>
            <a:r>
              <a:rPr lang="en-US" dirty="0" err="1" smtClean="0">
                <a:latin typeface="Century Gothic" pitchFamily="34" charset="0"/>
              </a:rPr>
              <a:t>ul.menu</a:t>
            </a:r>
            <a:r>
              <a:rPr lang="en-US" dirty="0" smtClean="0">
                <a:latin typeface="Century Gothic" pitchFamily="34" charset="0"/>
              </a:rPr>
              <a:t> </a:t>
            </a:r>
            <a:r>
              <a:rPr lang="en-US" dirty="0" err="1" smtClean="0">
                <a:latin typeface="Century Gothic" pitchFamily="34" charset="0"/>
              </a:rPr>
              <a:t>li</a:t>
            </a:r>
            <a:r>
              <a:rPr lang="en-US" dirty="0" smtClean="0">
                <a:latin typeface="Century Gothic" pitchFamily="34" charset="0"/>
              </a:rPr>
              <a:t>{</a:t>
            </a:r>
          </a:p>
          <a:p>
            <a:r>
              <a:rPr lang="en-US" dirty="0" smtClean="0">
                <a:latin typeface="Century Gothic" pitchFamily="34" charset="0"/>
              </a:rPr>
              <a:t>        display: inline;</a:t>
            </a:r>
          </a:p>
          <a:p>
            <a:r>
              <a:rPr lang="en-US" dirty="0" smtClean="0">
                <a:latin typeface="Century Gothic" pitchFamily="34" charset="0"/>
              </a:rPr>
              <a:t>	}</a:t>
            </a:r>
          </a:p>
          <a:p>
            <a:r>
              <a:rPr lang="en-US" dirty="0" smtClean="0">
                <a:latin typeface="Century Gothic" pitchFamily="34" charset="0"/>
              </a:rPr>
              <a:t>	</a:t>
            </a:r>
            <a:r>
              <a:rPr lang="en-US" dirty="0" err="1" smtClean="0">
                <a:latin typeface="Century Gothic" pitchFamily="34" charset="0"/>
              </a:rPr>
              <a:t>ul.menu</a:t>
            </a:r>
            <a:r>
              <a:rPr lang="en-US" dirty="0" smtClean="0">
                <a:latin typeface="Century Gothic" pitchFamily="34" charset="0"/>
              </a:rPr>
              <a:t> </a:t>
            </a:r>
            <a:r>
              <a:rPr lang="en-US" dirty="0" err="1" smtClean="0">
                <a:latin typeface="Century Gothic" pitchFamily="34" charset="0"/>
              </a:rPr>
              <a:t>li</a:t>
            </a:r>
            <a:r>
              <a:rPr lang="en-US" dirty="0" smtClean="0">
                <a:latin typeface="Century Gothic" pitchFamily="34" charset="0"/>
              </a:rPr>
              <a:t> a {</a:t>
            </a:r>
          </a:p>
          <a:p>
            <a:r>
              <a:rPr lang="en-US" dirty="0" smtClean="0">
                <a:latin typeface="Century Gothic" pitchFamily="34" charset="0"/>
              </a:rPr>
              <a:t>		margin: 10px;</a:t>
            </a:r>
          </a:p>
          <a:p>
            <a:r>
              <a:rPr lang="en-US" dirty="0" smtClean="0">
                <a:latin typeface="Century Gothic" pitchFamily="34" charset="0"/>
              </a:rPr>
              <a:t>		text-decoration: none;</a:t>
            </a:r>
          </a:p>
          <a:p>
            <a:r>
              <a:rPr lang="en-US" dirty="0" smtClean="0">
                <a:latin typeface="Century Gothic" pitchFamily="34" charset="0"/>
              </a:rPr>
              <a:t>	}</a:t>
            </a:r>
          </a:p>
          <a:p>
            <a:r>
              <a:rPr lang="en-US" dirty="0" smtClean="0">
                <a:latin typeface="Century Gothic" pitchFamily="34" charset="0"/>
              </a:rPr>
              <a:t>&lt;/style&gt;</a:t>
            </a:r>
          </a:p>
          <a:p>
            <a:r>
              <a:rPr lang="en-US" dirty="0" smtClean="0">
                <a:latin typeface="Century Gothic" pitchFamily="34" charset="0"/>
              </a:rPr>
              <a:t>&lt;/head&gt;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484784"/>
            <a:ext cx="7308304" cy="3447098"/>
          </a:xfrm>
          <a:prstGeom prst="rect">
            <a:avLst/>
          </a:prstGeom>
        </p:spPr>
        <p:txBody>
          <a:bodyPr wrap="square">
            <a:spAutoFit/>
          </a:bodyPr>
          <a:lstStyle/>
          <a:p>
            <a:r>
              <a:rPr lang="en-US" sz="2000" dirty="0" smtClean="0">
                <a:latin typeface="Century Gothic" pitchFamily="34" charset="0"/>
              </a:rPr>
              <a:t>&lt;body&gt;</a:t>
            </a:r>
          </a:p>
          <a:p>
            <a:r>
              <a:rPr lang="en-US" sz="2000" dirty="0" smtClean="0">
                <a:latin typeface="Century Gothic" pitchFamily="34" charset="0"/>
              </a:rPr>
              <a:t>	&lt;h1&gt;This is a &lt;</a:t>
            </a:r>
            <a:r>
              <a:rPr lang="en-US" sz="2000" dirty="0" err="1" smtClean="0">
                <a:latin typeface="Century Gothic" pitchFamily="34" charset="0"/>
              </a:rPr>
              <a:t>em</a:t>
            </a:r>
            <a:r>
              <a:rPr lang="en-US" sz="2000" dirty="0" smtClean="0">
                <a:latin typeface="Century Gothic" pitchFamily="34" charset="0"/>
              </a:rPr>
              <a:t>&gt;heading&lt;/</a:t>
            </a:r>
            <a:r>
              <a:rPr lang="en-US" sz="2000" dirty="0" err="1" smtClean="0">
                <a:latin typeface="Century Gothic" pitchFamily="34" charset="0"/>
              </a:rPr>
              <a:t>em</a:t>
            </a:r>
            <a:r>
              <a:rPr lang="en-US" sz="2000" dirty="0" smtClean="0">
                <a:latin typeface="Century Gothic" pitchFamily="34" charset="0"/>
              </a:rPr>
              <a:t>&gt;&lt;/h1&gt;</a:t>
            </a:r>
          </a:p>
          <a:p>
            <a:r>
              <a:rPr lang="en-US" sz="2000" dirty="0" smtClean="0">
                <a:latin typeface="Century Gothic" pitchFamily="34" charset="0"/>
              </a:rPr>
              <a:t>	&lt;</a:t>
            </a:r>
            <a:r>
              <a:rPr lang="en-US" sz="2000" dirty="0" err="1" smtClean="0">
                <a:latin typeface="Century Gothic" pitchFamily="34" charset="0"/>
              </a:rPr>
              <a:t>ul</a:t>
            </a:r>
            <a:r>
              <a:rPr lang="en-US" sz="2000" dirty="0" smtClean="0">
                <a:latin typeface="Century Gothic" pitchFamily="34" charset="0"/>
              </a:rPr>
              <a:t> class="menu"&gt;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&gt;&lt;a </a:t>
            </a:r>
            <a:r>
              <a:rPr lang="en-US" sz="2000" dirty="0" err="1" smtClean="0">
                <a:latin typeface="Century Gothic" pitchFamily="34" charset="0"/>
              </a:rPr>
              <a:t>href</a:t>
            </a:r>
            <a:r>
              <a:rPr lang="en-US" sz="2000" dirty="0" smtClean="0">
                <a:latin typeface="Century Gothic" pitchFamily="34" charset="0"/>
              </a:rPr>
              <a:t>="#"&gt;Home&lt;/a&gt;&lt;/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&gt;&lt;a </a:t>
            </a:r>
            <a:r>
              <a:rPr lang="en-US" sz="2000" dirty="0" err="1" smtClean="0">
                <a:latin typeface="Century Gothic" pitchFamily="34" charset="0"/>
              </a:rPr>
              <a:t>href</a:t>
            </a:r>
            <a:r>
              <a:rPr lang="en-US" sz="2000" dirty="0" smtClean="0">
                <a:latin typeface="Century Gothic" pitchFamily="34" charset="0"/>
              </a:rPr>
              <a:t>="#"&gt;About&lt;/a&gt;&lt;/</a:t>
            </a:r>
            <a:r>
              <a:rPr lang="en-US" sz="2000" dirty="0" err="1" smtClean="0">
                <a:latin typeface="Century Gothic" pitchFamily="34" charset="0"/>
              </a:rPr>
              <a:t>li</a:t>
            </a:r>
            <a:r>
              <a:rPr lang="en-US" sz="2000" dirty="0" smtClean="0">
                <a:latin typeface="Century Gothic" pitchFamily="34" charset="0"/>
              </a:rPr>
              <a:t>&gt;		</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&gt;&lt;a </a:t>
            </a:r>
            <a:r>
              <a:rPr lang="en-US" sz="2000" dirty="0" err="1" smtClean="0">
                <a:latin typeface="Century Gothic" pitchFamily="34" charset="0"/>
              </a:rPr>
              <a:t>href</a:t>
            </a:r>
            <a:r>
              <a:rPr lang="en-US" sz="2000" dirty="0" smtClean="0">
                <a:latin typeface="Century Gothic" pitchFamily="34" charset="0"/>
              </a:rPr>
              <a:t>="#"&gt;Services&lt;/a&gt;&lt;/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&gt;&lt;a </a:t>
            </a:r>
            <a:r>
              <a:rPr lang="en-US" sz="2000" dirty="0" err="1" smtClean="0">
                <a:latin typeface="Century Gothic" pitchFamily="34" charset="0"/>
              </a:rPr>
              <a:t>href</a:t>
            </a:r>
            <a:r>
              <a:rPr lang="en-US" sz="2000" dirty="0" smtClean="0">
                <a:latin typeface="Century Gothic" pitchFamily="34" charset="0"/>
              </a:rPr>
              <a:t>="#"&gt;Contact&lt;/a&gt;&lt;/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ul</a:t>
            </a:r>
            <a:r>
              <a:rPr lang="en-US" sz="2000" dirty="0" smtClean="0">
                <a:latin typeface="Century Gothic" pitchFamily="34" charset="0"/>
              </a:rPr>
              <a:t>&gt;</a:t>
            </a:r>
          </a:p>
          <a:p>
            <a:r>
              <a:rPr lang="en-US" sz="2000" dirty="0" smtClean="0">
                <a:latin typeface="Century Gothic" pitchFamily="34" charset="0"/>
              </a:rPr>
              <a:t>&lt;/body&gt;</a:t>
            </a:r>
          </a:p>
          <a:p>
            <a:r>
              <a:rPr lang="en-US" sz="2000" dirty="0" smtClean="0">
                <a:latin typeface="Century Gothic" pitchFamily="34" charset="0"/>
              </a:rPr>
              <a:t>&lt;/html&gt;</a:t>
            </a:r>
            <a:endParaRPr lang="en-US" sz="2000" dirty="0">
              <a:latin typeface="Century Gothic"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611560" y="538808"/>
            <a:ext cx="7920880" cy="3170099"/>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style rules inside the selector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ul.menu</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li</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 a</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applied to only those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&lt;a&gt;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that contained inside an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&lt;</a:t>
            </a:r>
            <a:r>
              <a:rPr kumimoji="0" lang="en-US" sz="2000" b="0" i="0" u="none" strike="noStrike" cap="none" normalizeH="0" baseline="0" dirty="0" err="1" smtClean="0">
                <a:ln>
                  <a:noFill/>
                </a:ln>
                <a:solidFill>
                  <a:srgbClr val="1DB79F"/>
                </a:solidFill>
                <a:effectLst/>
                <a:latin typeface="Century Gothic" pitchFamily="34" charset="0"/>
                <a:cs typeface="Arial" pitchFamily="34" charset="0"/>
                <a:hlinkClick r:id="rId3"/>
              </a:rPr>
              <a:t>ul</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having the class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.menu</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has no effect on other links inside the document.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Similarly, the style rules inside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h1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em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selector will be applied to only those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&lt;</a:t>
            </a:r>
            <a:r>
              <a:rPr kumimoji="0" lang="en-US" sz="2000" b="0" i="0" u="none" strike="noStrike" cap="none" normalizeH="0" baseline="0" dirty="0" err="1" smtClean="0">
                <a:ln>
                  <a:noFill/>
                </a:ln>
                <a:solidFill>
                  <a:srgbClr val="1DB79F"/>
                </a:solidFill>
                <a:effectLst/>
                <a:latin typeface="Century Gothic" pitchFamily="34" charset="0"/>
                <a:cs typeface="Arial" pitchFamily="34" charset="0"/>
                <a:hlinkClick r:id="rId4"/>
              </a:rPr>
              <a:t>em</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that contained inside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5"/>
              </a:rPr>
              <a:t>&lt;h1&gt;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and has not effect on other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em</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entury Gothic" pitchFamily="34" charset="0"/>
                <a:cs typeface="Arial" pitchFamily="34" charset="0"/>
              </a:rPr>
              <a:t/>
            </a:r>
            <a:br>
              <a:rPr kumimoji="0" lang="en-US" sz="2000" b="0" i="0" u="none" strike="noStrike" cap="none" normalizeH="0" baseline="0" dirty="0" smtClean="0">
                <a:ln>
                  <a:noFill/>
                </a:ln>
                <a:solidFill>
                  <a:schemeClr val="tx1"/>
                </a:solidFill>
                <a:effectLst/>
                <a:latin typeface="Century Gothic" pitchFamily="34" charset="0"/>
                <a:cs typeface="Arial" pitchFamily="34" charset="0"/>
              </a:rPr>
            </a:b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p:cNvSpPr>
            <a:spLocks noChangeArrowheads="1"/>
          </p:cNvSpPr>
          <p:nvPr/>
        </p:nvSpPr>
        <p:spPr bwMode="auto">
          <a:xfrm>
            <a:off x="611560" y="826840"/>
            <a:ext cx="7992888" cy="396414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Child Selectors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child selector is used to select only those elements that are the direct children of some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child selector is made up of two or more selectors separated by a greater than symbol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You can use this selector, for instance, to select the first level of list elements inside a nested list that has more than one level. Let's check out an example to understand how it works: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r>
            <a:br>
              <a:rPr kumimoji="0" lang="en-US" sz="2000" b="0" i="0" u="none" strike="noStrike" cap="none" normalizeH="0" baseline="0" dirty="0" smtClean="0">
                <a:ln>
                  <a:noFill/>
                </a:ln>
                <a:solidFill>
                  <a:srgbClr val="414141"/>
                </a:solidFill>
                <a:effectLst/>
                <a:latin typeface="Century Gothic" pitchFamily="34" charset="0"/>
                <a:cs typeface="Arial" pitchFamily="34" charset="0"/>
              </a:rPr>
            </a:b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305342"/>
            <a:ext cx="7416824" cy="4401205"/>
          </a:xfrm>
          <a:prstGeom prst="rect">
            <a:avLst/>
          </a:prstGeom>
        </p:spPr>
        <p:txBody>
          <a:bodyPr wrap="square">
            <a:spAutoFit/>
          </a:bodyPr>
          <a:lstStyle/>
          <a:p>
            <a:r>
              <a:rPr lang="en-US" sz="2000" dirty="0" smtClean="0">
                <a:latin typeface="Century Gothic" pitchFamily="34" charset="0"/>
              </a:rPr>
              <a:t>&lt;!DOCTYPE html&gt;</a:t>
            </a:r>
          </a:p>
          <a:p>
            <a:r>
              <a:rPr lang="en-US" sz="2000" dirty="0" smtClean="0">
                <a:latin typeface="Century Gothic" pitchFamily="34" charset="0"/>
              </a:rPr>
              <a:t>&lt;html </a:t>
            </a:r>
            <a:r>
              <a:rPr lang="en-US" sz="2000" dirty="0" err="1" smtClean="0">
                <a:latin typeface="Century Gothic" pitchFamily="34" charset="0"/>
              </a:rPr>
              <a:t>lang</a:t>
            </a:r>
            <a:r>
              <a:rPr lang="en-US" sz="2000" dirty="0" smtClean="0">
                <a:latin typeface="Century Gothic" pitchFamily="34" charset="0"/>
              </a:rPr>
              <a:t>="en"&gt;</a:t>
            </a:r>
          </a:p>
          <a:p>
            <a:r>
              <a:rPr lang="en-US" sz="2000" dirty="0" smtClean="0">
                <a:latin typeface="Century Gothic" pitchFamily="34" charset="0"/>
              </a:rPr>
              <a:t>&lt;head&gt;</a:t>
            </a:r>
          </a:p>
          <a:p>
            <a:r>
              <a:rPr lang="en-US" sz="2000" dirty="0" smtClean="0">
                <a:latin typeface="Century Gothic" pitchFamily="34" charset="0"/>
              </a:rPr>
              <a:t>&lt;meta </a:t>
            </a:r>
            <a:r>
              <a:rPr lang="en-US" sz="2000" dirty="0" err="1" smtClean="0">
                <a:latin typeface="Century Gothic" pitchFamily="34" charset="0"/>
              </a:rPr>
              <a:t>charset</a:t>
            </a:r>
            <a:r>
              <a:rPr lang="en-US" sz="2000" dirty="0" smtClean="0">
                <a:latin typeface="Century Gothic" pitchFamily="34" charset="0"/>
              </a:rPr>
              <a:t>="utf-8"&gt;</a:t>
            </a:r>
          </a:p>
          <a:p>
            <a:r>
              <a:rPr lang="en-US" sz="2000" dirty="0" smtClean="0">
                <a:latin typeface="Century Gothic" pitchFamily="34" charset="0"/>
              </a:rPr>
              <a:t>&lt;title&gt;Example of CSS Child Selectors&lt;/title&gt;</a:t>
            </a:r>
          </a:p>
          <a:p>
            <a:r>
              <a:rPr lang="en-US" sz="2000" dirty="0" smtClean="0">
                <a:latin typeface="Century Gothic" pitchFamily="34" charset="0"/>
              </a:rPr>
              <a:t>&lt;style&gt;</a:t>
            </a:r>
          </a:p>
          <a:p>
            <a:r>
              <a:rPr lang="en-US" sz="2000" dirty="0" smtClean="0">
                <a:latin typeface="Century Gothic" pitchFamily="34" charset="0"/>
              </a:rPr>
              <a:t>	</a:t>
            </a:r>
            <a:r>
              <a:rPr lang="en-US" sz="2000" dirty="0" err="1" smtClean="0">
                <a:latin typeface="Century Gothic" pitchFamily="34" charset="0"/>
              </a:rPr>
              <a:t>ul</a:t>
            </a:r>
            <a:r>
              <a:rPr lang="en-US" sz="2000" dirty="0" smtClean="0">
                <a:latin typeface="Century Gothic" pitchFamily="34" charset="0"/>
              </a:rPr>
              <a:t> &gt; </a:t>
            </a:r>
            <a:r>
              <a:rPr lang="en-US" sz="2000" dirty="0" err="1" smtClean="0">
                <a:latin typeface="Century Gothic" pitchFamily="34" charset="0"/>
              </a:rPr>
              <a:t>li</a:t>
            </a:r>
            <a:r>
              <a:rPr lang="en-US" sz="2000" dirty="0" smtClean="0">
                <a:latin typeface="Century Gothic" pitchFamily="34" charset="0"/>
              </a:rPr>
              <a:t> {</a:t>
            </a:r>
          </a:p>
          <a:p>
            <a:r>
              <a:rPr lang="en-US" sz="2000" dirty="0" smtClean="0">
                <a:latin typeface="Century Gothic" pitchFamily="34" charset="0"/>
              </a:rPr>
              <a:t>		list-style: square;</a:t>
            </a:r>
          </a:p>
          <a:p>
            <a:r>
              <a:rPr lang="en-US" sz="2000" dirty="0" smtClean="0">
                <a:latin typeface="Century Gothic" pitchFamily="34" charset="0"/>
              </a:rPr>
              <a:t>	}</a:t>
            </a:r>
          </a:p>
          <a:p>
            <a:r>
              <a:rPr lang="en-US" sz="2000" dirty="0" smtClean="0">
                <a:latin typeface="Century Gothic" pitchFamily="34" charset="0"/>
              </a:rPr>
              <a:t>	</a:t>
            </a:r>
            <a:r>
              <a:rPr lang="en-US" sz="2000" dirty="0" err="1" smtClean="0">
                <a:latin typeface="Century Gothic" pitchFamily="34" charset="0"/>
              </a:rPr>
              <a:t>ul</a:t>
            </a:r>
            <a:r>
              <a:rPr lang="en-US" sz="2000" dirty="0" smtClean="0">
                <a:latin typeface="Century Gothic" pitchFamily="34" charset="0"/>
              </a:rPr>
              <a:t> &gt; </a:t>
            </a:r>
            <a:r>
              <a:rPr lang="en-US" sz="2000" dirty="0" err="1" smtClean="0">
                <a:latin typeface="Century Gothic" pitchFamily="34" charset="0"/>
              </a:rPr>
              <a:t>li</a:t>
            </a:r>
            <a:r>
              <a:rPr lang="en-US" sz="2000" dirty="0" smtClean="0">
                <a:latin typeface="Century Gothic" pitchFamily="34" charset="0"/>
              </a:rPr>
              <a:t> </a:t>
            </a:r>
            <a:r>
              <a:rPr lang="en-US" sz="2000" dirty="0" err="1" smtClean="0">
                <a:latin typeface="Century Gothic" pitchFamily="34" charset="0"/>
              </a:rPr>
              <a:t>ol</a:t>
            </a:r>
            <a:r>
              <a:rPr lang="en-US" sz="2000" dirty="0" smtClean="0">
                <a:latin typeface="Century Gothic" pitchFamily="34" charset="0"/>
              </a:rPr>
              <a:t> {</a:t>
            </a:r>
          </a:p>
          <a:p>
            <a:r>
              <a:rPr lang="en-US" sz="2000" dirty="0" smtClean="0">
                <a:latin typeface="Century Gothic" pitchFamily="34" charset="0"/>
              </a:rPr>
              <a:t>		list-style: none;</a:t>
            </a:r>
          </a:p>
          <a:p>
            <a:r>
              <a:rPr lang="en-US" sz="2000" dirty="0" smtClean="0">
                <a:latin typeface="Century Gothic" pitchFamily="34" charset="0"/>
              </a:rPr>
              <a:t>	}</a:t>
            </a:r>
          </a:p>
          <a:p>
            <a:r>
              <a:rPr lang="en-US" sz="2000" dirty="0" smtClean="0">
                <a:latin typeface="Century Gothic" pitchFamily="34" charset="0"/>
              </a:rPr>
              <a:t>&lt;/style&gt;</a:t>
            </a:r>
          </a:p>
          <a:p>
            <a:r>
              <a:rPr lang="en-US" sz="2000" dirty="0" smtClean="0">
                <a:latin typeface="Century Gothic" pitchFamily="34" charset="0"/>
              </a:rPr>
              <a:t>&lt;/head&gt;</a:t>
            </a:r>
            <a:endParaRPr lang="en-US" sz="2000" dirty="0">
              <a:latin typeface="Century Gothic"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74344"/>
            <a:ext cx="8424936" cy="6309420"/>
          </a:xfrm>
          <a:prstGeom prst="rect">
            <a:avLst/>
          </a:prstGeom>
        </p:spPr>
        <p:txBody>
          <a:bodyPr wrap="square">
            <a:spAutoFit/>
          </a:bodyPr>
          <a:lstStyle/>
          <a:p>
            <a:pPr algn="ctr" fontAlgn="base"/>
            <a:r>
              <a:rPr lang="en-US" sz="2400" b="1" dirty="0">
                <a:latin typeface="Century Gothic" pitchFamily="34" charset="0"/>
              </a:rPr>
              <a:t>What You Can Do with </a:t>
            </a:r>
            <a:r>
              <a:rPr lang="en-US" sz="2400" b="1" dirty="0" smtClean="0">
                <a:latin typeface="Century Gothic" pitchFamily="34" charset="0"/>
              </a:rPr>
              <a:t>CSS</a:t>
            </a:r>
          </a:p>
          <a:p>
            <a:pPr fontAlgn="base"/>
            <a:endParaRPr lang="en-US" sz="2000" b="1" dirty="0">
              <a:latin typeface="Century Gothic" pitchFamily="34" charset="0"/>
            </a:endParaRPr>
          </a:p>
          <a:p>
            <a:r>
              <a:rPr lang="en-US" sz="2400" dirty="0" smtClean="0">
                <a:latin typeface="Century Gothic" pitchFamily="34" charset="0"/>
              </a:rPr>
              <a:t>You </a:t>
            </a:r>
            <a:r>
              <a:rPr lang="en-US" sz="2400" dirty="0">
                <a:latin typeface="Century Gothic" pitchFamily="34" charset="0"/>
              </a:rPr>
              <a:t>can easily apply same style rules on multiple elements</a:t>
            </a:r>
            <a:r>
              <a:rPr lang="en-US" sz="2400" dirty="0" smtClean="0">
                <a:latin typeface="Century Gothic" pitchFamily="34" charset="0"/>
              </a:rPr>
              <a:t>.</a:t>
            </a:r>
          </a:p>
          <a:p>
            <a:endParaRPr lang="en-US" sz="2400" dirty="0">
              <a:latin typeface="Century Gothic" pitchFamily="34" charset="0"/>
            </a:endParaRPr>
          </a:p>
          <a:p>
            <a:r>
              <a:rPr lang="en-US" sz="2400" dirty="0">
                <a:latin typeface="Century Gothic" pitchFamily="34" charset="0"/>
              </a:rPr>
              <a:t>You can control the presentation of multiple pages of a website with a single style sheet</a:t>
            </a:r>
            <a:r>
              <a:rPr lang="en-US" sz="2400" dirty="0" smtClean="0">
                <a:latin typeface="Century Gothic" pitchFamily="34" charset="0"/>
              </a:rPr>
              <a:t>.</a:t>
            </a:r>
          </a:p>
          <a:p>
            <a:endParaRPr lang="en-US" sz="2400" dirty="0">
              <a:latin typeface="Century Gothic" pitchFamily="34" charset="0"/>
            </a:endParaRPr>
          </a:p>
          <a:p>
            <a:r>
              <a:rPr lang="en-US" sz="2400" dirty="0">
                <a:latin typeface="Century Gothic" pitchFamily="34" charset="0"/>
              </a:rPr>
              <a:t>You can present the same page differently on different devices</a:t>
            </a:r>
            <a:r>
              <a:rPr lang="en-US" sz="2400" dirty="0" smtClean="0">
                <a:latin typeface="Century Gothic" pitchFamily="34" charset="0"/>
              </a:rPr>
              <a:t>.</a:t>
            </a:r>
          </a:p>
          <a:p>
            <a:endParaRPr lang="en-US" sz="2400" dirty="0">
              <a:latin typeface="Century Gothic" pitchFamily="34" charset="0"/>
            </a:endParaRPr>
          </a:p>
          <a:p>
            <a:r>
              <a:rPr lang="en-US" sz="2400" dirty="0">
                <a:latin typeface="Century Gothic" pitchFamily="34" charset="0"/>
              </a:rPr>
              <a:t>You can style dynamic states of elements such as hover, focus, etc. that isn't possible otherwise</a:t>
            </a:r>
            <a:r>
              <a:rPr lang="en-US" sz="2400" dirty="0" smtClean="0">
                <a:latin typeface="Century Gothic" pitchFamily="34" charset="0"/>
              </a:rPr>
              <a:t>.</a:t>
            </a:r>
          </a:p>
          <a:p>
            <a:endParaRPr lang="en-US" sz="2400" dirty="0">
              <a:latin typeface="Century Gothic" pitchFamily="34" charset="0"/>
            </a:endParaRPr>
          </a:p>
          <a:p>
            <a:r>
              <a:rPr lang="en-US" sz="2400" dirty="0">
                <a:latin typeface="Century Gothic" pitchFamily="34" charset="0"/>
              </a:rPr>
              <a:t>You can change the position of an element on a web page without changing the markup</a:t>
            </a:r>
            <a:r>
              <a:rPr lang="en-US" sz="2400" dirty="0" smtClean="0">
                <a:latin typeface="Century Gothic" pitchFamily="34" charset="0"/>
              </a:rPr>
              <a:t>.</a:t>
            </a:r>
          </a:p>
          <a:p>
            <a:endParaRPr lang="en-US" sz="2400" dirty="0">
              <a:latin typeface="Century Gothic"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908720"/>
            <a:ext cx="7776864" cy="4708981"/>
          </a:xfrm>
          <a:prstGeom prst="rect">
            <a:avLst/>
          </a:prstGeom>
        </p:spPr>
        <p:txBody>
          <a:bodyPr wrap="square">
            <a:spAutoFit/>
          </a:bodyPr>
          <a:lstStyle/>
          <a:p>
            <a:r>
              <a:rPr lang="it-IT" sz="2000" dirty="0" smtClean="0">
                <a:latin typeface="Century Gothic" pitchFamily="34" charset="0"/>
              </a:rPr>
              <a:t>&lt;body&gt;</a:t>
            </a:r>
          </a:p>
          <a:p>
            <a:r>
              <a:rPr lang="it-IT" sz="2000" dirty="0" smtClean="0">
                <a:latin typeface="Century Gothic" pitchFamily="34" charset="0"/>
              </a:rPr>
              <a:t>	&lt;ul&gt;</a:t>
            </a:r>
          </a:p>
          <a:p>
            <a:r>
              <a:rPr lang="it-IT" sz="2000" dirty="0" smtClean="0">
                <a:latin typeface="Century Gothic" pitchFamily="34" charset="0"/>
              </a:rPr>
              <a:t>		&lt;li&gt;&lt;a href="#"&gt;Home&lt;/a&gt;&lt;/li&gt;</a:t>
            </a:r>
          </a:p>
          <a:p>
            <a:r>
              <a:rPr lang="it-IT" sz="2000" dirty="0" smtClean="0">
                <a:latin typeface="Century Gothic" pitchFamily="34" charset="0"/>
              </a:rPr>
              <a:t>		&lt;li&gt;&lt;a href="#"&gt;About&lt;/a&gt;&lt;/li&gt;		</a:t>
            </a:r>
          </a:p>
          <a:p>
            <a:r>
              <a:rPr lang="it-IT" sz="2000" dirty="0" smtClean="0">
                <a:latin typeface="Century Gothic" pitchFamily="34" charset="0"/>
              </a:rPr>
              <a:t>		&lt;li&gt;</a:t>
            </a:r>
          </a:p>
          <a:p>
            <a:r>
              <a:rPr lang="it-IT" sz="2000" dirty="0" smtClean="0">
                <a:latin typeface="Century Gothic" pitchFamily="34" charset="0"/>
              </a:rPr>
              <a:t>			&lt;a href="#"&gt;Services&lt;/a&gt;</a:t>
            </a:r>
          </a:p>
          <a:p>
            <a:r>
              <a:rPr lang="it-IT" sz="2000" dirty="0" smtClean="0">
                <a:latin typeface="Century Gothic" pitchFamily="34" charset="0"/>
              </a:rPr>
              <a:t>			&lt;ol&gt;</a:t>
            </a:r>
          </a:p>
          <a:p>
            <a:r>
              <a:rPr lang="it-IT" sz="2000" dirty="0" smtClean="0">
                <a:latin typeface="Century Gothic" pitchFamily="34" charset="0"/>
              </a:rPr>
              <a:t>				&lt;li&gt;&lt;a href="#"&gt;Design&lt;/a&gt;&lt;/li&gt;</a:t>
            </a:r>
          </a:p>
          <a:p>
            <a:r>
              <a:rPr lang="it-IT" sz="2000" dirty="0" smtClean="0">
                <a:latin typeface="Century Gothic" pitchFamily="34" charset="0"/>
              </a:rPr>
              <a:t>			&lt;li&gt;&lt;a href="#"&gt;Development&lt;/a&gt;&lt;/li&gt;</a:t>
            </a:r>
          </a:p>
          <a:p>
            <a:r>
              <a:rPr lang="it-IT" sz="2000" dirty="0" smtClean="0">
                <a:latin typeface="Century Gothic" pitchFamily="34" charset="0"/>
              </a:rPr>
              <a:t>			&lt;/ol&gt;</a:t>
            </a:r>
          </a:p>
          <a:p>
            <a:r>
              <a:rPr lang="it-IT" sz="2000" dirty="0" smtClean="0">
                <a:latin typeface="Century Gothic" pitchFamily="34" charset="0"/>
              </a:rPr>
              <a:t>		&lt;/li&gt;</a:t>
            </a:r>
          </a:p>
          <a:p>
            <a:r>
              <a:rPr lang="it-IT" sz="2000" dirty="0" smtClean="0">
                <a:latin typeface="Century Gothic" pitchFamily="34" charset="0"/>
              </a:rPr>
              <a:t>		&lt;li&gt;&lt;a href="#"&gt;Contact&lt;/a&gt;&lt;/li&gt;</a:t>
            </a:r>
          </a:p>
          <a:p>
            <a:r>
              <a:rPr lang="it-IT" sz="2000" dirty="0" smtClean="0">
                <a:latin typeface="Century Gothic" pitchFamily="34" charset="0"/>
              </a:rPr>
              <a:t>	&lt;/ul&gt;</a:t>
            </a:r>
          </a:p>
          <a:p>
            <a:r>
              <a:rPr lang="it-IT" sz="2000" dirty="0" smtClean="0">
                <a:latin typeface="Century Gothic" pitchFamily="34" charset="0"/>
              </a:rPr>
              <a:t>&lt;/body&gt;</a:t>
            </a:r>
          </a:p>
          <a:p>
            <a:r>
              <a:rPr lang="it-IT" sz="2000" dirty="0" smtClean="0">
                <a:latin typeface="Century Gothic" pitchFamily="34" charset="0"/>
              </a:rPr>
              <a:t>&lt;/html&gt;</a:t>
            </a:r>
            <a:endParaRPr lang="en-US" sz="2000" dirty="0">
              <a:latin typeface="Century Gothic"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ChangeArrowheads="1"/>
          </p:cNvSpPr>
          <p:nvPr/>
        </p:nvSpPr>
        <p:spPr bwMode="auto">
          <a:xfrm rot="10800000" flipV="1">
            <a:off x="827584" y="846584"/>
            <a:ext cx="7704856" cy="101566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style rule inside the selector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ul</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 &gt;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li</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applied to only those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li</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that are direct children of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ul</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and has no effect on other list elements.</a:t>
            </a:r>
            <a:r>
              <a:rPr kumimoji="0" lang="en-US" sz="2000" b="0" i="0" u="none" strike="noStrike" cap="none" normalizeH="0" baseline="0" dirty="0" smtClean="0">
                <a:ln>
                  <a:noFill/>
                </a:ln>
                <a:solidFill>
                  <a:schemeClr val="tx1"/>
                </a:solidFill>
                <a:effectLst/>
                <a:latin typeface="Century Gothic" pitchFamily="34" charset="0"/>
                <a:cs typeface="Arial" pitchFamily="34"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539552" y="1124744"/>
            <a:ext cx="8064896" cy="396414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Adjacent Sibling Selectors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adjacent sibling selectors can be used to select sibling elements (i.e. elements at the same level). This selector has the syntax like: E1 + E2, where E2 is the target of the selector.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selector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h1 + 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the following example will select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&lt;p&gt;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only if both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&lt;h1&gt;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&lt;p&gt;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share the same parent in the document tree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&lt;h1&gt;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is immediately precedes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&lt;p&gt;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That means only those paragraphs that come immediately after each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&lt;h1&gt;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heading will have the associated style rules. Let's see how this selector actually works: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028343"/>
            <a:ext cx="7776864" cy="5016758"/>
          </a:xfrm>
          <a:prstGeom prst="rect">
            <a:avLst/>
          </a:prstGeom>
        </p:spPr>
        <p:txBody>
          <a:bodyPr wrap="square">
            <a:spAutoFit/>
          </a:bodyPr>
          <a:lstStyle/>
          <a:p>
            <a:r>
              <a:rPr lang="en-US" sz="2000" dirty="0" smtClean="0">
                <a:latin typeface="Century Gothic" pitchFamily="34" charset="0"/>
              </a:rPr>
              <a:t>&lt;!DOCTYPE html&gt;</a:t>
            </a:r>
          </a:p>
          <a:p>
            <a:r>
              <a:rPr lang="en-US" sz="2000" dirty="0" smtClean="0">
                <a:latin typeface="Century Gothic" pitchFamily="34" charset="0"/>
              </a:rPr>
              <a:t>&lt;html </a:t>
            </a:r>
            <a:r>
              <a:rPr lang="en-US" sz="2000" dirty="0" err="1" smtClean="0">
                <a:latin typeface="Century Gothic" pitchFamily="34" charset="0"/>
              </a:rPr>
              <a:t>lang</a:t>
            </a:r>
            <a:r>
              <a:rPr lang="en-US" sz="2000" dirty="0" smtClean="0">
                <a:latin typeface="Century Gothic" pitchFamily="34" charset="0"/>
              </a:rPr>
              <a:t>="en"&gt;</a:t>
            </a:r>
          </a:p>
          <a:p>
            <a:r>
              <a:rPr lang="en-US" sz="2000" dirty="0" smtClean="0">
                <a:latin typeface="Century Gothic" pitchFamily="34" charset="0"/>
              </a:rPr>
              <a:t>&lt;head&gt;</a:t>
            </a:r>
          </a:p>
          <a:p>
            <a:r>
              <a:rPr lang="en-US" sz="2000" dirty="0" smtClean="0">
                <a:latin typeface="Century Gothic" pitchFamily="34" charset="0"/>
              </a:rPr>
              <a:t>&lt;meta </a:t>
            </a:r>
            <a:r>
              <a:rPr lang="en-US" sz="2000" dirty="0" err="1" smtClean="0">
                <a:latin typeface="Century Gothic" pitchFamily="34" charset="0"/>
              </a:rPr>
              <a:t>charset</a:t>
            </a:r>
            <a:r>
              <a:rPr lang="en-US" sz="2000" dirty="0" smtClean="0">
                <a:latin typeface="Century Gothic" pitchFamily="34" charset="0"/>
              </a:rPr>
              <a:t>="utf-8"&gt;</a:t>
            </a:r>
          </a:p>
          <a:p>
            <a:r>
              <a:rPr lang="en-US" sz="2000" dirty="0" smtClean="0">
                <a:latin typeface="Century Gothic" pitchFamily="34" charset="0"/>
              </a:rPr>
              <a:t>&lt;title&gt;Example of CSS Adjacent Sibling Selectors&lt;/title&gt;</a:t>
            </a:r>
          </a:p>
          <a:p>
            <a:r>
              <a:rPr lang="en-US" sz="2000" dirty="0" smtClean="0">
                <a:latin typeface="Century Gothic" pitchFamily="34" charset="0"/>
              </a:rPr>
              <a:t>&lt;style&gt;</a:t>
            </a:r>
          </a:p>
          <a:p>
            <a:r>
              <a:rPr lang="en-US" sz="2000" dirty="0" smtClean="0">
                <a:latin typeface="Century Gothic" pitchFamily="34" charset="0"/>
              </a:rPr>
              <a:t>	h1 + p {</a:t>
            </a:r>
          </a:p>
          <a:p>
            <a:r>
              <a:rPr lang="en-US" sz="2000" dirty="0" smtClean="0">
                <a:latin typeface="Century Gothic" pitchFamily="34" charset="0"/>
              </a:rPr>
              <a:t>		color: blue;</a:t>
            </a:r>
          </a:p>
          <a:p>
            <a:r>
              <a:rPr lang="en-US" sz="2000" dirty="0" smtClean="0">
                <a:latin typeface="Century Gothic" pitchFamily="34" charset="0"/>
              </a:rPr>
              <a:t>		font-size: 18px;</a:t>
            </a:r>
          </a:p>
          <a:p>
            <a:r>
              <a:rPr lang="en-US" sz="2000" dirty="0" smtClean="0">
                <a:latin typeface="Century Gothic" pitchFamily="34" charset="0"/>
              </a:rPr>
              <a:t>	}</a:t>
            </a:r>
          </a:p>
          <a:p>
            <a:r>
              <a:rPr lang="en-US" sz="2000" dirty="0" smtClean="0">
                <a:latin typeface="Century Gothic" pitchFamily="34" charset="0"/>
              </a:rPr>
              <a:t>	</a:t>
            </a:r>
            <a:r>
              <a:rPr lang="en-US" sz="2000" dirty="0" err="1" smtClean="0">
                <a:latin typeface="Century Gothic" pitchFamily="34" charset="0"/>
              </a:rPr>
              <a:t>ul.task</a:t>
            </a:r>
            <a:r>
              <a:rPr lang="en-US" sz="2000" dirty="0" smtClean="0">
                <a:latin typeface="Century Gothic" pitchFamily="34" charset="0"/>
              </a:rPr>
              <a:t> + p {</a:t>
            </a:r>
          </a:p>
          <a:p>
            <a:r>
              <a:rPr lang="en-US" sz="2000" dirty="0" smtClean="0">
                <a:latin typeface="Century Gothic" pitchFamily="34" charset="0"/>
              </a:rPr>
              <a:t>		color: #f0f;</a:t>
            </a:r>
          </a:p>
          <a:p>
            <a:r>
              <a:rPr lang="en-US" sz="2000" dirty="0" smtClean="0">
                <a:latin typeface="Century Gothic" pitchFamily="34" charset="0"/>
              </a:rPr>
              <a:t>		text-indent: 30px;</a:t>
            </a:r>
          </a:p>
          <a:p>
            <a:r>
              <a:rPr lang="en-US" sz="2000" dirty="0" smtClean="0">
                <a:latin typeface="Century Gothic" pitchFamily="34" charset="0"/>
              </a:rPr>
              <a:t>	}</a:t>
            </a:r>
          </a:p>
          <a:p>
            <a:r>
              <a:rPr lang="en-US" sz="2000" dirty="0" smtClean="0">
                <a:latin typeface="Century Gothic" pitchFamily="34" charset="0"/>
              </a:rPr>
              <a:t>&lt;/style&gt;</a:t>
            </a:r>
          </a:p>
          <a:p>
            <a:r>
              <a:rPr lang="en-US" sz="2000" dirty="0" smtClean="0">
                <a:latin typeface="Century Gothic" pitchFamily="34" charset="0"/>
              </a:rPr>
              <a:t>&lt;/head&gt;</a:t>
            </a:r>
            <a:endParaRPr lang="en-US" sz="2000" dirty="0">
              <a:latin typeface="Century Gothic"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166843"/>
            <a:ext cx="7848872" cy="4062651"/>
          </a:xfrm>
          <a:prstGeom prst="rect">
            <a:avLst/>
          </a:prstGeom>
        </p:spPr>
        <p:txBody>
          <a:bodyPr wrap="square">
            <a:spAutoFit/>
          </a:bodyPr>
          <a:lstStyle/>
          <a:p>
            <a:r>
              <a:rPr lang="en-US" sz="2000" dirty="0" smtClean="0">
                <a:latin typeface="Century Gothic" pitchFamily="34" charset="0"/>
              </a:rPr>
              <a:t>&lt;body&gt;</a:t>
            </a:r>
          </a:p>
          <a:p>
            <a:r>
              <a:rPr lang="en-US" sz="2000" dirty="0" smtClean="0">
                <a:latin typeface="Century Gothic" pitchFamily="34" charset="0"/>
              </a:rPr>
              <a:t>	&lt;h1&gt;This is a heading&lt;/h1&gt;</a:t>
            </a:r>
          </a:p>
          <a:p>
            <a:r>
              <a:rPr lang="en-US" sz="2000" dirty="0" smtClean="0">
                <a:latin typeface="Century Gothic" pitchFamily="34" charset="0"/>
              </a:rPr>
              <a:t>	&lt;p&gt;This is a paragraph.&lt;/p&gt;</a:t>
            </a:r>
          </a:p>
          <a:p>
            <a:r>
              <a:rPr lang="en-US" sz="2000" dirty="0" smtClean="0">
                <a:latin typeface="Century Gothic" pitchFamily="34" charset="0"/>
              </a:rPr>
              <a:t>	&lt;p&gt;This is another paragraph.&lt;/p&gt;</a:t>
            </a:r>
          </a:p>
          <a:p>
            <a:r>
              <a:rPr lang="en-US" sz="2000" dirty="0" smtClean="0">
                <a:latin typeface="Century Gothic" pitchFamily="34" charset="0"/>
              </a:rPr>
              <a:t>	&lt;</a:t>
            </a:r>
            <a:r>
              <a:rPr lang="en-US" sz="2000" dirty="0" err="1" smtClean="0">
                <a:latin typeface="Century Gothic" pitchFamily="34" charset="0"/>
              </a:rPr>
              <a:t>ul</a:t>
            </a:r>
            <a:r>
              <a:rPr lang="en-US" sz="2000" dirty="0" smtClean="0">
                <a:latin typeface="Century Gothic" pitchFamily="34" charset="0"/>
              </a:rPr>
              <a:t> class="task"&gt;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&gt;Task 1&lt;/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&gt;Task 2&lt;/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&gt;Task 3&lt;/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ul</a:t>
            </a:r>
            <a:r>
              <a:rPr lang="en-US" sz="2000" dirty="0" smtClean="0">
                <a:latin typeface="Century Gothic" pitchFamily="34" charset="0"/>
              </a:rPr>
              <a:t>&gt;</a:t>
            </a:r>
          </a:p>
          <a:p>
            <a:r>
              <a:rPr lang="en-US" sz="2000" dirty="0" smtClean="0">
                <a:latin typeface="Century Gothic" pitchFamily="34" charset="0"/>
              </a:rPr>
              <a:t>	&lt;p&gt;This is one more paragraph.&lt;/p&gt;</a:t>
            </a:r>
          </a:p>
          <a:p>
            <a:r>
              <a:rPr lang="en-US" sz="2000" dirty="0" smtClean="0">
                <a:latin typeface="Century Gothic" pitchFamily="34" charset="0"/>
              </a:rPr>
              <a:t>	&lt;p&gt;This is also a paragraph.&lt;/p&gt;</a:t>
            </a:r>
          </a:p>
          <a:p>
            <a:r>
              <a:rPr lang="en-US" sz="2000" dirty="0" smtClean="0">
                <a:latin typeface="Century Gothic" pitchFamily="34" charset="0"/>
              </a:rPr>
              <a:t>&lt;/body&gt;</a:t>
            </a:r>
          </a:p>
          <a:p>
            <a:r>
              <a:rPr lang="en-US" sz="2000" dirty="0" smtClean="0">
                <a:latin typeface="Century Gothic" pitchFamily="34" charset="0"/>
              </a:rPr>
              <a:t>&lt;/html&gt;</a:t>
            </a:r>
            <a:endParaRPr lang="en-US" sz="2000" dirty="0">
              <a:latin typeface="Century Gothic"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ChangeArrowheads="1"/>
          </p:cNvSpPr>
          <p:nvPr/>
        </p:nvSpPr>
        <p:spPr bwMode="auto">
          <a:xfrm>
            <a:off x="539552" y="888976"/>
            <a:ext cx="7920880" cy="36563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General Sibling Selectors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general sibling selector is similar to the adjacent sibling selector (E1 + E2), but it is less strict. A general sibling selector is made up of two simple selectors separated by the tilde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character. It can be written like: E1 ∼ E2, where E2 is the target of the selector.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selector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h1 ∼ 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the example below will select all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&lt;p&gt;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that preceded by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&lt;h1&gt;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where all the elements share the same parent in the document tree.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028343"/>
            <a:ext cx="7920880" cy="5016758"/>
          </a:xfrm>
          <a:prstGeom prst="rect">
            <a:avLst/>
          </a:prstGeom>
        </p:spPr>
        <p:txBody>
          <a:bodyPr wrap="square">
            <a:spAutoFit/>
          </a:bodyPr>
          <a:lstStyle/>
          <a:p>
            <a:r>
              <a:rPr lang="en-US" sz="2000" dirty="0" smtClean="0">
                <a:latin typeface="Century Gothic" pitchFamily="34" charset="0"/>
              </a:rPr>
              <a:t>&lt;!DOCTYPE html&gt;</a:t>
            </a:r>
          </a:p>
          <a:p>
            <a:r>
              <a:rPr lang="en-US" sz="2000" dirty="0" smtClean="0">
                <a:latin typeface="Century Gothic" pitchFamily="34" charset="0"/>
              </a:rPr>
              <a:t>&lt;html </a:t>
            </a:r>
            <a:r>
              <a:rPr lang="en-US" sz="2000" dirty="0" err="1" smtClean="0">
                <a:latin typeface="Century Gothic" pitchFamily="34" charset="0"/>
              </a:rPr>
              <a:t>lang</a:t>
            </a:r>
            <a:r>
              <a:rPr lang="en-US" sz="2000" dirty="0" smtClean="0">
                <a:latin typeface="Century Gothic" pitchFamily="34" charset="0"/>
              </a:rPr>
              <a:t>="en"&gt;</a:t>
            </a:r>
          </a:p>
          <a:p>
            <a:r>
              <a:rPr lang="en-US" sz="2000" dirty="0" smtClean="0">
                <a:latin typeface="Century Gothic" pitchFamily="34" charset="0"/>
              </a:rPr>
              <a:t>&lt;head&gt;</a:t>
            </a:r>
          </a:p>
          <a:p>
            <a:r>
              <a:rPr lang="en-US" sz="2000" dirty="0" smtClean="0">
                <a:latin typeface="Century Gothic" pitchFamily="34" charset="0"/>
              </a:rPr>
              <a:t>&lt;meta </a:t>
            </a:r>
            <a:r>
              <a:rPr lang="en-US" sz="2000" dirty="0" err="1" smtClean="0">
                <a:latin typeface="Century Gothic" pitchFamily="34" charset="0"/>
              </a:rPr>
              <a:t>charset</a:t>
            </a:r>
            <a:r>
              <a:rPr lang="en-US" sz="2000" dirty="0" smtClean="0">
                <a:latin typeface="Century Gothic" pitchFamily="34" charset="0"/>
              </a:rPr>
              <a:t>="utf-8"&gt;</a:t>
            </a:r>
          </a:p>
          <a:p>
            <a:r>
              <a:rPr lang="en-US" sz="2000" dirty="0" smtClean="0">
                <a:latin typeface="Century Gothic" pitchFamily="34" charset="0"/>
              </a:rPr>
              <a:t>&lt;title&gt;Example of CSS General Sibling Selectors&lt;/title&gt;</a:t>
            </a:r>
          </a:p>
          <a:p>
            <a:r>
              <a:rPr lang="en-US" sz="2000" dirty="0" smtClean="0">
                <a:latin typeface="Century Gothic" pitchFamily="34" charset="0"/>
              </a:rPr>
              <a:t>&lt;style&gt;</a:t>
            </a:r>
          </a:p>
          <a:p>
            <a:r>
              <a:rPr lang="en-US" sz="2000" dirty="0" smtClean="0">
                <a:latin typeface="Century Gothic" pitchFamily="34" charset="0"/>
              </a:rPr>
              <a:t>	h1 ~ p {</a:t>
            </a:r>
          </a:p>
          <a:p>
            <a:r>
              <a:rPr lang="en-US" sz="2000" dirty="0" smtClean="0">
                <a:latin typeface="Century Gothic" pitchFamily="34" charset="0"/>
              </a:rPr>
              <a:t>		color: blue;</a:t>
            </a:r>
          </a:p>
          <a:p>
            <a:r>
              <a:rPr lang="en-US" sz="2000" dirty="0" smtClean="0">
                <a:latin typeface="Century Gothic" pitchFamily="34" charset="0"/>
              </a:rPr>
              <a:t>		font-size: 18px;</a:t>
            </a:r>
          </a:p>
          <a:p>
            <a:r>
              <a:rPr lang="en-US" sz="2000" dirty="0" smtClean="0">
                <a:latin typeface="Century Gothic" pitchFamily="34" charset="0"/>
              </a:rPr>
              <a:t>	}</a:t>
            </a:r>
          </a:p>
          <a:p>
            <a:r>
              <a:rPr lang="en-US" sz="2000" dirty="0" smtClean="0">
                <a:latin typeface="Century Gothic" pitchFamily="34" charset="0"/>
              </a:rPr>
              <a:t>	</a:t>
            </a:r>
            <a:r>
              <a:rPr lang="en-US" sz="2000" dirty="0" err="1" smtClean="0">
                <a:latin typeface="Century Gothic" pitchFamily="34" charset="0"/>
              </a:rPr>
              <a:t>ul.task</a:t>
            </a:r>
            <a:r>
              <a:rPr lang="en-US" sz="2000" dirty="0" smtClean="0">
                <a:latin typeface="Century Gothic" pitchFamily="34" charset="0"/>
              </a:rPr>
              <a:t> ~ p {</a:t>
            </a:r>
          </a:p>
          <a:p>
            <a:r>
              <a:rPr lang="en-US" sz="2000" dirty="0" smtClean="0">
                <a:latin typeface="Century Gothic" pitchFamily="34" charset="0"/>
              </a:rPr>
              <a:t>		color: #f0f;</a:t>
            </a:r>
          </a:p>
          <a:p>
            <a:r>
              <a:rPr lang="en-US" sz="2000" dirty="0" smtClean="0">
                <a:latin typeface="Century Gothic" pitchFamily="34" charset="0"/>
              </a:rPr>
              <a:t>		text-indent: 30px;</a:t>
            </a:r>
          </a:p>
          <a:p>
            <a:r>
              <a:rPr lang="en-US" sz="2000" dirty="0" smtClean="0">
                <a:latin typeface="Century Gothic" pitchFamily="34" charset="0"/>
              </a:rPr>
              <a:t>	}</a:t>
            </a:r>
          </a:p>
          <a:p>
            <a:r>
              <a:rPr lang="en-US" sz="2000" dirty="0" smtClean="0">
                <a:latin typeface="Century Gothic" pitchFamily="34" charset="0"/>
              </a:rPr>
              <a:t>&lt;/style&gt;</a:t>
            </a:r>
          </a:p>
          <a:p>
            <a:r>
              <a:rPr lang="en-US" sz="2000" dirty="0" smtClean="0">
                <a:latin typeface="Century Gothic" pitchFamily="34" charset="0"/>
              </a:rPr>
              <a:t>&lt;/head&gt;</a:t>
            </a:r>
            <a:endParaRPr lang="en-US" sz="2000" dirty="0">
              <a:latin typeface="Century Gothic"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166843"/>
            <a:ext cx="8136904" cy="4062651"/>
          </a:xfrm>
          <a:prstGeom prst="rect">
            <a:avLst/>
          </a:prstGeom>
        </p:spPr>
        <p:txBody>
          <a:bodyPr wrap="square">
            <a:spAutoFit/>
          </a:bodyPr>
          <a:lstStyle/>
          <a:p>
            <a:r>
              <a:rPr lang="en-US" sz="2000" dirty="0" smtClean="0">
                <a:latin typeface="Century Gothic" pitchFamily="34" charset="0"/>
              </a:rPr>
              <a:t>&lt;body&gt;</a:t>
            </a:r>
          </a:p>
          <a:p>
            <a:r>
              <a:rPr lang="en-US" sz="2000" dirty="0" smtClean="0">
                <a:latin typeface="Century Gothic" pitchFamily="34" charset="0"/>
              </a:rPr>
              <a:t>	&lt;h1&gt;This is a heading&lt;/h1&gt;</a:t>
            </a:r>
          </a:p>
          <a:p>
            <a:r>
              <a:rPr lang="en-US" sz="2000" dirty="0" smtClean="0">
                <a:latin typeface="Century Gothic" pitchFamily="34" charset="0"/>
              </a:rPr>
              <a:t>	&lt;p&gt;This is a paragraph.&lt;/p&gt;</a:t>
            </a:r>
          </a:p>
          <a:p>
            <a:r>
              <a:rPr lang="en-US" sz="2000" dirty="0" smtClean="0">
                <a:latin typeface="Century Gothic" pitchFamily="34" charset="0"/>
              </a:rPr>
              <a:t>	&lt;p&gt;This is another paragraph.&lt;/p&gt;</a:t>
            </a:r>
          </a:p>
          <a:p>
            <a:r>
              <a:rPr lang="en-US" sz="2000" dirty="0" smtClean="0">
                <a:latin typeface="Century Gothic" pitchFamily="34" charset="0"/>
              </a:rPr>
              <a:t>	&lt;</a:t>
            </a:r>
            <a:r>
              <a:rPr lang="en-US" sz="2000" dirty="0" err="1" smtClean="0">
                <a:latin typeface="Century Gothic" pitchFamily="34" charset="0"/>
              </a:rPr>
              <a:t>ul</a:t>
            </a:r>
            <a:r>
              <a:rPr lang="en-US" sz="2000" dirty="0" smtClean="0">
                <a:latin typeface="Century Gothic" pitchFamily="34" charset="0"/>
              </a:rPr>
              <a:t> class="task"&gt;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&gt;Task 1&lt;/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&gt;Task 2&lt;/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li</a:t>
            </a:r>
            <a:r>
              <a:rPr lang="en-US" sz="2000" dirty="0" smtClean="0">
                <a:latin typeface="Century Gothic" pitchFamily="34" charset="0"/>
              </a:rPr>
              <a:t>&gt;Task 3&lt;/</a:t>
            </a:r>
            <a:r>
              <a:rPr lang="en-US" sz="2000" dirty="0" err="1" smtClean="0">
                <a:latin typeface="Century Gothic" pitchFamily="34" charset="0"/>
              </a:rPr>
              <a:t>li</a:t>
            </a:r>
            <a:r>
              <a:rPr lang="en-US" sz="2000" dirty="0" smtClean="0">
                <a:latin typeface="Century Gothic" pitchFamily="34" charset="0"/>
              </a:rPr>
              <a:t>&gt;</a:t>
            </a:r>
          </a:p>
          <a:p>
            <a:r>
              <a:rPr lang="en-US" sz="2000" dirty="0" smtClean="0">
                <a:latin typeface="Century Gothic" pitchFamily="34" charset="0"/>
              </a:rPr>
              <a:t>	&lt;/</a:t>
            </a:r>
            <a:r>
              <a:rPr lang="en-US" sz="2000" dirty="0" err="1" smtClean="0">
                <a:latin typeface="Century Gothic" pitchFamily="34" charset="0"/>
              </a:rPr>
              <a:t>ul</a:t>
            </a:r>
            <a:r>
              <a:rPr lang="en-US" sz="2000" dirty="0" smtClean="0">
                <a:latin typeface="Century Gothic" pitchFamily="34" charset="0"/>
              </a:rPr>
              <a:t>&gt;</a:t>
            </a:r>
          </a:p>
          <a:p>
            <a:r>
              <a:rPr lang="en-US" sz="2000" dirty="0" smtClean="0">
                <a:latin typeface="Century Gothic" pitchFamily="34" charset="0"/>
              </a:rPr>
              <a:t>	&lt;p&gt;This is one more paragraph.&lt;/p&gt;</a:t>
            </a:r>
          </a:p>
          <a:p>
            <a:r>
              <a:rPr lang="en-US" sz="2000" dirty="0" smtClean="0">
                <a:latin typeface="Century Gothic" pitchFamily="34" charset="0"/>
              </a:rPr>
              <a:t>	&lt;p&gt;This is also a paragraph.&lt;/p&gt;</a:t>
            </a:r>
          </a:p>
          <a:p>
            <a:r>
              <a:rPr lang="en-US" sz="2000" dirty="0" smtClean="0">
                <a:latin typeface="Century Gothic" pitchFamily="34" charset="0"/>
              </a:rPr>
              <a:t>&lt;/body&gt;</a:t>
            </a:r>
          </a:p>
          <a:p>
            <a:r>
              <a:rPr lang="en-US" sz="2000" dirty="0" smtClean="0">
                <a:latin typeface="Century Gothic" pitchFamily="34" charset="0"/>
              </a:rPr>
              <a:t>&lt;/html&gt;</a:t>
            </a:r>
            <a:endParaRPr lang="en-US" sz="2000" dirty="0">
              <a:latin typeface="Century Gothic"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08720"/>
            <a:ext cx="7920880" cy="2554545"/>
          </a:xfrm>
          <a:prstGeom prst="rect">
            <a:avLst/>
          </a:prstGeom>
        </p:spPr>
        <p:txBody>
          <a:bodyPr wrap="square">
            <a:spAutoFit/>
          </a:bodyPr>
          <a:lstStyle/>
          <a:p>
            <a:pPr fontAlgn="base"/>
            <a:r>
              <a:rPr lang="en-US" sz="2000" b="1" dirty="0">
                <a:latin typeface="Century Gothic" pitchFamily="34" charset="0"/>
              </a:rPr>
              <a:t>Grouping </a:t>
            </a:r>
            <a:r>
              <a:rPr lang="en-US" sz="2000" b="1" dirty="0" smtClean="0">
                <a:latin typeface="Century Gothic" pitchFamily="34" charset="0"/>
              </a:rPr>
              <a:t>Selectors</a:t>
            </a:r>
          </a:p>
          <a:p>
            <a:pPr fontAlgn="base"/>
            <a:endParaRPr lang="en-US" sz="2000" b="1" dirty="0">
              <a:latin typeface="Century Gothic" pitchFamily="34" charset="0"/>
            </a:endParaRPr>
          </a:p>
          <a:p>
            <a:pPr fontAlgn="base"/>
            <a:r>
              <a:rPr lang="en-US" sz="2000" dirty="0">
                <a:latin typeface="Century Gothic" pitchFamily="34" charset="0"/>
              </a:rPr>
              <a:t>Often several selectors in a style sheet share the same style rules declarations</a:t>
            </a:r>
            <a:r>
              <a:rPr lang="en-US" sz="2000" dirty="0" smtClean="0">
                <a:latin typeface="Century Gothic" pitchFamily="34" charset="0"/>
              </a:rPr>
              <a:t>.</a:t>
            </a:r>
          </a:p>
          <a:p>
            <a:pPr fontAlgn="base"/>
            <a:r>
              <a:rPr lang="en-US" sz="2000" dirty="0" smtClean="0">
                <a:latin typeface="Century Gothic" pitchFamily="34" charset="0"/>
              </a:rPr>
              <a:t> </a:t>
            </a:r>
            <a:r>
              <a:rPr lang="en-US" sz="2000" dirty="0">
                <a:latin typeface="Century Gothic" pitchFamily="34" charset="0"/>
              </a:rPr>
              <a:t>You can group them into a comma-separated list to minimize the code in your style sheet. It also prevents you from repeating the same style rules over and over again. Let's take a look: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04664"/>
            <a:ext cx="7848872" cy="6247864"/>
          </a:xfrm>
          <a:prstGeom prst="rect">
            <a:avLst/>
          </a:prstGeom>
        </p:spPr>
        <p:txBody>
          <a:bodyPr wrap="square">
            <a:spAutoFit/>
          </a:bodyPr>
          <a:lstStyle/>
          <a:p>
            <a:r>
              <a:rPr lang="en-US" sz="2000" dirty="0" smtClean="0">
                <a:latin typeface="Century Gothic" pitchFamily="34" charset="0"/>
              </a:rPr>
              <a:t>&lt;!DOCTYPE html&gt;</a:t>
            </a:r>
          </a:p>
          <a:p>
            <a:r>
              <a:rPr lang="en-US" sz="2000" dirty="0" smtClean="0">
                <a:latin typeface="Century Gothic" pitchFamily="34" charset="0"/>
              </a:rPr>
              <a:t>&lt;html </a:t>
            </a:r>
            <a:r>
              <a:rPr lang="en-US" sz="2000" dirty="0" err="1" smtClean="0">
                <a:latin typeface="Century Gothic" pitchFamily="34" charset="0"/>
              </a:rPr>
              <a:t>lang</a:t>
            </a:r>
            <a:r>
              <a:rPr lang="en-US" sz="2000" dirty="0" smtClean="0">
                <a:latin typeface="Century Gothic" pitchFamily="34" charset="0"/>
              </a:rPr>
              <a:t>="en"&gt;</a:t>
            </a:r>
          </a:p>
          <a:p>
            <a:r>
              <a:rPr lang="en-US" sz="2000" dirty="0" smtClean="0">
                <a:latin typeface="Century Gothic" pitchFamily="34" charset="0"/>
              </a:rPr>
              <a:t>&lt;head&gt;</a:t>
            </a:r>
          </a:p>
          <a:p>
            <a:r>
              <a:rPr lang="en-US" sz="2000" dirty="0" smtClean="0">
                <a:latin typeface="Century Gothic" pitchFamily="34" charset="0"/>
              </a:rPr>
              <a:t>&lt;meta </a:t>
            </a:r>
            <a:r>
              <a:rPr lang="en-US" sz="2000" dirty="0" err="1" smtClean="0">
                <a:latin typeface="Century Gothic" pitchFamily="34" charset="0"/>
              </a:rPr>
              <a:t>charset</a:t>
            </a:r>
            <a:r>
              <a:rPr lang="en-US" sz="2000" dirty="0" smtClean="0">
                <a:latin typeface="Century Gothic" pitchFamily="34" charset="0"/>
              </a:rPr>
              <a:t>="utf-8"&gt;</a:t>
            </a:r>
          </a:p>
          <a:p>
            <a:r>
              <a:rPr lang="en-US" sz="2000" dirty="0" smtClean="0">
                <a:latin typeface="Century Gothic" pitchFamily="34" charset="0"/>
              </a:rPr>
              <a:t>&lt;title&gt;Example of CSS Selectors without Grouping&lt;/title&gt;</a:t>
            </a:r>
          </a:p>
          <a:p>
            <a:r>
              <a:rPr lang="en-US" sz="2000" dirty="0" smtClean="0">
                <a:latin typeface="Century Gothic" pitchFamily="34" charset="0"/>
              </a:rPr>
              <a:t>&lt;style&gt;</a:t>
            </a:r>
          </a:p>
          <a:p>
            <a:r>
              <a:rPr lang="en-US" sz="2000" dirty="0" smtClean="0">
                <a:latin typeface="Century Gothic" pitchFamily="34" charset="0"/>
              </a:rPr>
              <a:t>	h1 {</a:t>
            </a:r>
          </a:p>
          <a:p>
            <a:r>
              <a:rPr lang="en-US" sz="2000" dirty="0" smtClean="0">
                <a:latin typeface="Century Gothic" pitchFamily="34" charset="0"/>
              </a:rPr>
              <a:t>		font-size: 36px;</a:t>
            </a:r>
          </a:p>
          <a:p>
            <a:r>
              <a:rPr lang="en-US" sz="2000" dirty="0" smtClean="0">
                <a:latin typeface="Century Gothic" pitchFamily="34" charset="0"/>
              </a:rPr>
              <a:t>		font-weight: normal;</a:t>
            </a:r>
          </a:p>
          <a:p>
            <a:r>
              <a:rPr lang="en-US" sz="2000" dirty="0" smtClean="0">
                <a:latin typeface="Century Gothic" pitchFamily="34" charset="0"/>
              </a:rPr>
              <a:t>	}</a:t>
            </a:r>
          </a:p>
          <a:p>
            <a:r>
              <a:rPr lang="en-US" sz="2000" dirty="0" smtClean="0">
                <a:latin typeface="Century Gothic" pitchFamily="34" charset="0"/>
              </a:rPr>
              <a:t>	h2 {</a:t>
            </a:r>
          </a:p>
          <a:p>
            <a:r>
              <a:rPr lang="en-US" sz="2000" dirty="0" smtClean="0">
                <a:latin typeface="Century Gothic" pitchFamily="34" charset="0"/>
              </a:rPr>
              <a:t>		font-size: 28px;</a:t>
            </a:r>
          </a:p>
          <a:p>
            <a:r>
              <a:rPr lang="en-US" sz="2000" dirty="0" smtClean="0">
                <a:latin typeface="Century Gothic" pitchFamily="34" charset="0"/>
              </a:rPr>
              <a:t>		font-weight: normal;</a:t>
            </a:r>
          </a:p>
          <a:p>
            <a:r>
              <a:rPr lang="en-US" sz="2000" dirty="0" smtClean="0">
                <a:latin typeface="Century Gothic" pitchFamily="34" charset="0"/>
              </a:rPr>
              <a:t>	}</a:t>
            </a:r>
          </a:p>
          <a:p>
            <a:r>
              <a:rPr lang="en-US" sz="2000" dirty="0" smtClean="0">
                <a:latin typeface="Century Gothic" pitchFamily="34" charset="0"/>
              </a:rPr>
              <a:t>	h3 {</a:t>
            </a:r>
          </a:p>
          <a:p>
            <a:r>
              <a:rPr lang="en-US" sz="2000" dirty="0" smtClean="0">
                <a:latin typeface="Century Gothic" pitchFamily="34" charset="0"/>
              </a:rPr>
              <a:t>		font-size: 22px;</a:t>
            </a:r>
          </a:p>
          <a:p>
            <a:r>
              <a:rPr lang="en-US" sz="2000" dirty="0" smtClean="0">
                <a:latin typeface="Century Gothic" pitchFamily="34" charset="0"/>
              </a:rPr>
              <a:t>		font-weight: normal;</a:t>
            </a:r>
          </a:p>
          <a:p>
            <a:r>
              <a:rPr lang="en-US" sz="2000" dirty="0" smtClean="0">
                <a:latin typeface="Century Gothic" pitchFamily="34" charset="0"/>
              </a:rPr>
              <a:t>	}</a:t>
            </a:r>
          </a:p>
          <a:p>
            <a:r>
              <a:rPr lang="en-US" sz="2000" dirty="0" smtClean="0">
                <a:latin typeface="Century Gothic" pitchFamily="34" charset="0"/>
              </a:rPr>
              <a:t>&lt;/style&gt;</a:t>
            </a:r>
          </a:p>
          <a:p>
            <a:r>
              <a:rPr lang="en-US" sz="2000" dirty="0" smtClean="0">
                <a:latin typeface="Century Gothic" pitchFamily="34" charset="0"/>
              </a:rPr>
              <a:t>&lt;/head&gt;</a:t>
            </a:r>
            <a:endParaRPr lang="en-US" sz="2000" dirty="0">
              <a:latin typeface="Century 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268760"/>
            <a:ext cx="8352928" cy="3785652"/>
          </a:xfrm>
          <a:prstGeom prst="rect">
            <a:avLst/>
          </a:prstGeom>
        </p:spPr>
        <p:txBody>
          <a:bodyPr wrap="square">
            <a:spAutoFit/>
          </a:bodyPr>
          <a:lstStyle/>
          <a:p>
            <a:r>
              <a:rPr lang="en-US" sz="2400" dirty="0" smtClean="0">
                <a:latin typeface="Century Gothic" pitchFamily="34" charset="0"/>
              </a:rPr>
              <a:t>You can alter the display of existing HTML elements.</a:t>
            </a:r>
          </a:p>
          <a:p>
            <a:endParaRPr lang="en-US" sz="2400" dirty="0" smtClean="0">
              <a:latin typeface="Century Gothic" pitchFamily="34" charset="0"/>
            </a:endParaRPr>
          </a:p>
          <a:p>
            <a:r>
              <a:rPr lang="en-US" sz="2400" dirty="0" smtClean="0">
                <a:latin typeface="Century Gothic" pitchFamily="34" charset="0"/>
              </a:rPr>
              <a:t>You can transform elements like scale, rotate, skew, etc. in 2D or 3D space.</a:t>
            </a:r>
          </a:p>
          <a:p>
            <a:endParaRPr lang="en-US" sz="2400" dirty="0" smtClean="0">
              <a:latin typeface="Century Gothic" pitchFamily="34" charset="0"/>
            </a:endParaRPr>
          </a:p>
          <a:p>
            <a:r>
              <a:rPr lang="en-US" sz="2400" dirty="0" smtClean="0">
                <a:latin typeface="Century Gothic" pitchFamily="34" charset="0"/>
              </a:rPr>
              <a:t>You can create animations and transitions effects without using any JavaScript.</a:t>
            </a:r>
          </a:p>
          <a:p>
            <a:endParaRPr lang="en-US" sz="2400" dirty="0" smtClean="0">
              <a:latin typeface="Century Gothic" pitchFamily="34" charset="0"/>
            </a:endParaRPr>
          </a:p>
          <a:p>
            <a:r>
              <a:rPr lang="en-US" sz="2400" dirty="0" smtClean="0">
                <a:latin typeface="Century Gothic" pitchFamily="34" charset="0"/>
              </a:rPr>
              <a:t>You can create print friendly version of your web pages.</a:t>
            </a:r>
            <a:endParaRPr lang="en-US" sz="2400" dirty="0">
              <a:latin typeface="Century Gothic"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08720"/>
            <a:ext cx="7848872" cy="1938992"/>
          </a:xfrm>
          <a:prstGeom prst="rect">
            <a:avLst/>
          </a:prstGeom>
        </p:spPr>
        <p:txBody>
          <a:bodyPr wrap="square">
            <a:spAutoFit/>
          </a:bodyPr>
          <a:lstStyle/>
          <a:p>
            <a:r>
              <a:rPr lang="en-US" sz="2000" dirty="0" smtClean="0">
                <a:latin typeface="Century Gothic" pitchFamily="34" charset="0"/>
              </a:rPr>
              <a:t>&lt;body&gt;</a:t>
            </a:r>
          </a:p>
          <a:p>
            <a:r>
              <a:rPr lang="en-US" sz="2000" dirty="0" smtClean="0">
                <a:latin typeface="Century Gothic" pitchFamily="34" charset="0"/>
              </a:rPr>
              <a:t>	&lt;h1&gt;This is a heading of level 1&lt;/h1&gt;</a:t>
            </a:r>
          </a:p>
          <a:p>
            <a:r>
              <a:rPr lang="en-US" sz="2000" dirty="0" smtClean="0">
                <a:latin typeface="Century Gothic" pitchFamily="34" charset="0"/>
              </a:rPr>
              <a:t>	&lt;h2&gt;This is a heading of level 2&lt;/h2&gt;</a:t>
            </a:r>
          </a:p>
          <a:p>
            <a:r>
              <a:rPr lang="en-US" sz="2000" dirty="0" smtClean="0">
                <a:latin typeface="Century Gothic" pitchFamily="34" charset="0"/>
              </a:rPr>
              <a:t>	&lt;h3&gt;This is a heading of level 3&lt;/h3&gt;</a:t>
            </a:r>
          </a:p>
          <a:p>
            <a:r>
              <a:rPr lang="en-US" sz="2000" dirty="0" smtClean="0">
                <a:latin typeface="Century Gothic" pitchFamily="34" charset="0"/>
              </a:rPr>
              <a:t>&lt;/body&gt;</a:t>
            </a:r>
          </a:p>
          <a:p>
            <a:r>
              <a:rPr lang="en-US" sz="2000" dirty="0" smtClean="0">
                <a:latin typeface="Century Gothic" pitchFamily="34" charset="0"/>
              </a:rPr>
              <a:t>&lt;/html&gt;</a:t>
            </a:r>
            <a:endParaRPr lang="en-US" sz="2000" dirty="0">
              <a:latin typeface="Century Gothic" pitchFamily="34" charset="0"/>
            </a:endParaRPr>
          </a:p>
        </p:txBody>
      </p:sp>
      <p:sp>
        <p:nvSpPr>
          <p:cNvPr id="122881" name="Rectangle 1"/>
          <p:cNvSpPr>
            <a:spLocks noChangeArrowheads="1"/>
          </p:cNvSpPr>
          <p:nvPr/>
        </p:nvSpPr>
        <p:spPr bwMode="auto">
          <a:xfrm rot="10800000" flipV="1">
            <a:off x="611560" y="3460360"/>
            <a:ext cx="8064896" cy="101566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As you can see in the above example, the same style rule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font-weight: normal;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is shared by the selectors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h1</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h2</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h3</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so it can be grouped in a comma-separated list, like this:</a:t>
            </a:r>
            <a:r>
              <a:rPr kumimoji="0" lang="en-US" sz="2000" b="0" i="0" u="none" strike="noStrike" cap="none" normalizeH="0" baseline="0" dirty="0" smtClean="0">
                <a:ln>
                  <a:noFill/>
                </a:ln>
                <a:solidFill>
                  <a:schemeClr val="tx1"/>
                </a:solidFill>
                <a:effectLst/>
                <a:latin typeface="Century Gothic" pitchFamily="34" charset="0"/>
                <a:cs typeface="Arial" pitchFamily="34"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04664"/>
            <a:ext cx="7992888" cy="6247864"/>
          </a:xfrm>
          <a:prstGeom prst="rect">
            <a:avLst/>
          </a:prstGeom>
        </p:spPr>
        <p:txBody>
          <a:bodyPr wrap="square">
            <a:spAutoFit/>
          </a:bodyPr>
          <a:lstStyle/>
          <a:p>
            <a:r>
              <a:rPr lang="en-US" sz="2000" dirty="0" smtClean="0">
                <a:latin typeface="Century Gothic" pitchFamily="34" charset="0"/>
              </a:rPr>
              <a:t>&lt;!DOCTYPE html&gt;</a:t>
            </a:r>
          </a:p>
          <a:p>
            <a:r>
              <a:rPr lang="en-US" sz="2000" dirty="0" smtClean="0">
                <a:latin typeface="Century Gothic" pitchFamily="34" charset="0"/>
              </a:rPr>
              <a:t>&lt;html </a:t>
            </a:r>
            <a:r>
              <a:rPr lang="en-US" sz="2000" dirty="0" err="1" smtClean="0">
                <a:latin typeface="Century Gothic" pitchFamily="34" charset="0"/>
              </a:rPr>
              <a:t>lang</a:t>
            </a:r>
            <a:r>
              <a:rPr lang="en-US" sz="2000" dirty="0" smtClean="0">
                <a:latin typeface="Century Gothic" pitchFamily="34" charset="0"/>
              </a:rPr>
              <a:t>="en"&gt;</a:t>
            </a:r>
          </a:p>
          <a:p>
            <a:r>
              <a:rPr lang="en-US" sz="2000" dirty="0" smtClean="0">
                <a:latin typeface="Century Gothic" pitchFamily="34" charset="0"/>
              </a:rPr>
              <a:t>&lt;head&gt;</a:t>
            </a:r>
          </a:p>
          <a:p>
            <a:r>
              <a:rPr lang="en-US" sz="2000" dirty="0" smtClean="0">
                <a:latin typeface="Century Gothic" pitchFamily="34" charset="0"/>
              </a:rPr>
              <a:t>&lt;meta </a:t>
            </a:r>
            <a:r>
              <a:rPr lang="en-US" sz="2000" dirty="0" err="1" smtClean="0">
                <a:latin typeface="Century Gothic" pitchFamily="34" charset="0"/>
              </a:rPr>
              <a:t>charset</a:t>
            </a:r>
            <a:r>
              <a:rPr lang="en-US" sz="2000" dirty="0" smtClean="0">
                <a:latin typeface="Century Gothic" pitchFamily="34" charset="0"/>
              </a:rPr>
              <a:t>="utf-8"&gt;</a:t>
            </a:r>
          </a:p>
          <a:p>
            <a:r>
              <a:rPr lang="en-US" sz="2000" dirty="0" smtClean="0">
                <a:latin typeface="Century Gothic" pitchFamily="34" charset="0"/>
              </a:rPr>
              <a:t>&lt;title&gt;Example of CSS Grouping Selectors&lt;/title&gt;</a:t>
            </a:r>
          </a:p>
          <a:p>
            <a:r>
              <a:rPr lang="en-US" sz="2000" dirty="0" smtClean="0">
                <a:latin typeface="Century Gothic" pitchFamily="34" charset="0"/>
              </a:rPr>
              <a:t>&lt;style&gt;</a:t>
            </a:r>
          </a:p>
          <a:p>
            <a:r>
              <a:rPr lang="en-US" sz="2000" dirty="0" smtClean="0">
                <a:latin typeface="Century Gothic" pitchFamily="34" charset="0"/>
              </a:rPr>
              <a:t>	h1, h2, h3 {</a:t>
            </a:r>
          </a:p>
          <a:p>
            <a:r>
              <a:rPr lang="en-US" sz="2000" dirty="0" smtClean="0">
                <a:latin typeface="Century Gothic" pitchFamily="34" charset="0"/>
              </a:rPr>
              <a:t>		font-weight: normal;</a:t>
            </a:r>
          </a:p>
          <a:p>
            <a:r>
              <a:rPr lang="en-US" sz="2000" dirty="0" smtClean="0">
                <a:latin typeface="Century Gothic" pitchFamily="34" charset="0"/>
              </a:rPr>
              <a:t>	}</a:t>
            </a:r>
          </a:p>
          <a:p>
            <a:r>
              <a:rPr lang="en-US" sz="2000" dirty="0" smtClean="0">
                <a:latin typeface="Century Gothic" pitchFamily="34" charset="0"/>
              </a:rPr>
              <a:t>	h1 {</a:t>
            </a:r>
          </a:p>
          <a:p>
            <a:r>
              <a:rPr lang="en-US" sz="2000" dirty="0" smtClean="0">
                <a:latin typeface="Century Gothic" pitchFamily="34" charset="0"/>
              </a:rPr>
              <a:t>		font-size: 36px;</a:t>
            </a:r>
          </a:p>
          <a:p>
            <a:r>
              <a:rPr lang="en-US" sz="2000" dirty="0" smtClean="0">
                <a:latin typeface="Century Gothic" pitchFamily="34" charset="0"/>
              </a:rPr>
              <a:t>	}</a:t>
            </a:r>
          </a:p>
          <a:p>
            <a:r>
              <a:rPr lang="en-US" sz="2000" dirty="0" smtClean="0">
                <a:latin typeface="Century Gothic" pitchFamily="34" charset="0"/>
              </a:rPr>
              <a:t>	h2 {</a:t>
            </a:r>
          </a:p>
          <a:p>
            <a:r>
              <a:rPr lang="en-US" sz="2000" dirty="0" smtClean="0">
                <a:latin typeface="Century Gothic" pitchFamily="34" charset="0"/>
              </a:rPr>
              <a:t>		font-size: 28px;</a:t>
            </a:r>
          </a:p>
          <a:p>
            <a:r>
              <a:rPr lang="en-US" sz="2000" dirty="0" smtClean="0">
                <a:latin typeface="Century Gothic" pitchFamily="34" charset="0"/>
              </a:rPr>
              <a:t>	}</a:t>
            </a:r>
          </a:p>
          <a:p>
            <a:r>
              <a:rPr lang="en-US" sz="2000" dirty="0" smtClean="0">
                <a:latin typeface="Century Gothic" pitchFamily="34" charset="0"/>
              </a:rPr>
              <a:t>	h3 {</a:t>
            </a:r>
          </a:p>
          <a:p>
            <a:r>
              <a:rPr lang="en-US" sz="2000" dirty="0" smtClean="0">
                <a:latin typeface="Century Gothic" pitchFamily="34" charset="0"/>
              </a:rPr>
              <a:t>		font-size: 22px;</a:t>
            </a:r>
          </a:p>
          <a:p>
            <a:r>
              <a:rPr lang="en-US" sz="2000" dirty="0" smtClean="0">
                <a:latin typeface="Century Gothic" pitchFamily="34" charset="0"/>
              </a:rPr>
              <a:t>	}</a:t>
            </a:r>
          </a:p>
          <a:p>
            <a:r>
              <a:rPr lang="en-US" sz="2000" dirty="0" smtClean="0">
                <a:latin typeface="Century Gothic" pitchFamily="34" charset="0"/>
              </a:rPr>
              <a:t>&lt;/style&gt;</a:t>
            </a:r>
          </a:p>
          <a:p>
            <a:r>
              <a:rPr lang="en-US" sz="2000" dirty="0" smtClean="0">
                <a:latin typeface="Century Gothic" pitchFamily="34" charset="0"/>
              </a:rPr>
              <a:t>&lt;/head&gt;</a:t>
            </a:r>
            <a:endParaRPr lang="en-US" sz="2000" dirty="0">
              <a:latin typeface="Century Gothic"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136339"/>
            <a:ext cx="8136904" cy="1938992"/>
          </a:xfrm>
          <a:prstGeom prst="rect">
            <a:avLst/>
          </a:prstGeom>
        </p:spPr>
        <p:txBody>
          <a:bodyPr wrap="square">
            <a:spAutoFit/>
          </a:bodyPr>
          <a:lstStyle/>
          <a:p>
            <a:r>
              <a:rPr lang="en-US" sz="2000" dirty="0" smtClean="0">
                <a:latin typeface="Century Gothic" pitchFamily="34" charset="0"/>
              </a:rPr>
              <a:t>&lt;body&gt;</a:t>
            </a:r>
          </a:p>
          <a:p>
            <a:r>
              <a:rPr lang="en-US" sz="2000" dirty="0" smtClean="0">
                <a:latin typeface="Century Gothic" pitchFamily="34" charset="0"/>
              </a:rPr>
              <a:t>	&lt;h1&gt;This is a heading of level 1&lt;/h1&gt;</a:t>
            </a:r>
          </a:p>
          <a:p>
            <a:r>
              <a:rPr lang="en-US" sz="2000" dirty="0" smtClean="0">
                <a:latin typeface="Century Gothic" pitchFamily="34" charset="0"/>
              </a:rPr>
              <a:t>	&lt;h2&gt;This is a heading of level 2&lt;/h2&gt;</a:t>
            </a:r>
          </a:p>
          <a:p>
            <a:r>
              <a:rPr lang="en-US" sz="2000" dirty="0" smtClean="0">
                <a:latin typeface="Century Gothic" pitchFamily="34" charset="0"/>
              </a:rPr>
              <a:t>	&lt;h3&gt;This is a heading of level 3&lt;/h3&gt;</a:t>
            </a:r>
          </a:p>
          <a:p>
            <a:r>
              <a:rPr lang="en-US" sz="2000" dirty="0" smtClean="0">
                <a:latin typeface="Century Gothic" pitchFamily="34" charset="0"/>
              </a:rPr>
              <a:t>&lt;/body&gt;</a:t>
            </a:r>
          </a:p>
          <a:p>
            <a:r>
              <a:rPr lang="en-US" sz="2000" dirty="0" smtClean="0">
                <a:latin typeface="Century Gothic" pitchFamily="34" charset="0"/>
              </a:rPr>
              <a:t>&lt;/html&gt;</a:t>
            </a:r>
            <a:endParaRPr lang="en-US" sz="2000" dirty="0">
              <a:latin typeface="Century Gothic"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864" y="764704"/>
            <a:ext cx="2247731" cy="400110"/>
          </a:xfrm>
          <a:prstGeom prst="rect">
            <a:avLst/>
          </a:prstGeom>
        </p:spPr>
        <p:txBody>
          <a:bodyPr wrap="none">
            <a:spAutoFit/>
          </a:bodyPr>
          <a:lstStyle/>
          <a:p>
            <a:pPr fontAlgn="base"/>
            <a:r>
              <a:rPr lang="en-US" sz="2000" b="1" dirty="0">
                <a:latin typeface="Century Gothic" pitchFamily="34" charset="0"/>
              </a:rPr>
              <a:t>CSS Background</a:t>
            </a:r>
          </a:p>
        </p:txBody>
      </p:sp>
      <p:sp>
        <p:nvSpPr>
          <p:cNvPr id="128001" name="Rectangle 1"/>
          <p:cNvSpPr>
            <a:spLocks noChangeArrowheads="1"/>
          </p:cNvSpPr>
          <p:nvPr/>
        </p:nvSpPr>
        <p:spPr bwMode="auto">
          <a:xfrm>
            <a:off x="539552" y="1340768"/>
            <a:ext cx="8100392" cy="457969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Background Properties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Background plays an important role in the visual presentation of a web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CSS provide several properties for styling the background of an element, including coloring the background, placing images in the background and managing their positioning, etc.</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background properties are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background-color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background-image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background-repeat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background-attachment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background-position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In the following section we will discuss each of these properties in more detail.</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755576" y="547083"/>
            <a:ext cx="7704856" cy="150192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Background Image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background-image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set an image as a background of an HTML element.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683568" y="2492896"/>
            <a:ext cx="6912768" cy="1631216"/>
          </a:xfrm>
          <a:prstGeom prst="rect">
            <a:avLst/>
          </a:prstGeom>
        </p:spPr>
        <p:txBody>
          <a:bodyPr wrap="square">
            <a:spAutoFit/>
          </a:bodyPr>
          <a:lstStyle/>
          <a:p>
            <a:r>
              <a:rPr lang="en-US" sz="2000" dirty="0">
                <a:latin typeface="Century Gothic" pitchFamily="34" charset="0"/>
              </a:rPr>
              <a:t>body </a:t>
            </a:r>
            <a:r>
              <a:rPr lang="en-US" sz="2000" dirty="0" smtClean="0">
                <a:latin typeface="Century Gothic" pitchFamily="34" charset="0"/>
              </a:rPr>
              <a:t>{</a:t>
            </a:r>
          </a:p>
          <a:p>
            <a:endParaRPr lang="en-US" sz="2000" dirty="0" smtClean="0">
              <a:latin typeface="Century Gothic" pitchFamily="34" charset="0"/>
            </a:endParaRPr>
          </a:p>
          <a:p>
            <a:r>
              <a:rPr lang="en-US" sz="2000" dirty="0" smtClean="0">
                <a:latin typeface="Century Gothic" pitchFamily="34" charset="0"/>
              </a:rPr>
              <a:t> </a:t>
            </a:r>
            <a:r>
              <a:rPr lang="en-US" sz="2000" dirty="0">
                <a:latin typeface="Century Gothic" pitchFamily="34" charset="0"/>
              </a:rPr>
              <a:t>background-image: </a:t>
            </a:r>
            <a:r>
              <a:rPr lang="en-US" sz="2000" dirty="0" err="1">
                <a:latin typeface="Century Gothic" pitchFamily="34" charset="0"/>
              </a:rPr>
              <a:t>url</a:t>
            </a:r>
            <a:r>
              <a:rPr lang="en-US" sz="2000" dirty="0">
                <a:latin typeface="Century Gothic" pitchFamily="34" charset="0"/>
              </a:rPr>
              <a:t>("images/tile.png</a:t>
            </a:r>
            <a:r>
              <a:rPr lang="en-US" sz="2000" dirty="0" smtClean="0">
                <a:latin typeface="Century Gothic" pitchFamily="34" charset="0"/>
              </a:rPr>
              <a:t>");</a:t>
            </a:r>
          </a:p>
          <a:p>
            <a:r>
              <a:rPr lang="en-US" sz="2000" dirty="0" smtClean="0">
                <a:latin typeface="Century Gothic" pitchFamily="34" charset="0"/>
              </a:rPr>
              <a:t> </a:t>
            </a: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ChangeArrowheads="1"/>
          </p:cNvSpPr>
          <p:nvPr/>
        </p:nvSpPr>
        <p:spPr bwMode="auto">
          <a:xfrm>
            <a:off x="611560" y="692696"/>
            <a:ext cx="7920880"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Background Repeat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background-repeat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allows you to control how a background image is repeated or tiled in the background of an element. You can set a background image to repeat vertically (y-axis), horizontally (x-axis), in both directions, or in neither direction.</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755576" y="3284984"/>
            <a:ext cx="7416824" cy="2554545"/>
          </a:xfrm>
          <a:prstGeom prst="rect">
            <a:avLst/>
          </a:prstGeom>
        </p:spPr>
        <p:txBody>
          <a:bodyPr wrap="square">
            <a:spAutoFit/>
          </a:bodyPr>
          <a:lstStyle/>
          <a:p>
            <a:r>
              <a:rPr lang="en-US" sz="2000" dirty="0">
                <a:latin typeface="Century Gothic" pitchFamily="34" charset="0"/>
              </a:rPr>
              <a:t>body { </a:t>
            </a:r>
            <a:endParaRPr lang="en-US" sz="2000" dirty="0" smtClean="0">
              <a:latin typeface="Century Gothic" pitchFamily="34" charset="0"/>
            </a:endParaRPr>
          </a:p>
          <a:p>
            <a:r>
              <a:rPr lang="en-US" sz="2000" dirty="0" smtClean="0">
                <a:latin typeface="Century Gothic" pitchFamily="34" charset="0"/>
              </a:rPr>
              <a:t>background-</a:t>
            </a:r>
            <a:r>
              <a:rPr lang="en-US" sz="2000" dirty="0" err="1" smtClean="0">
                <a:latin typeface="Century Gothic" pitchFamily="34" charset="0"/>
              </a:rPr>
              <a:t>image:url</a:t>
            </a:r>
            <a:r>
              <a:rPr lang="en-US" sz="2000" dirty="0">
                <a:latin typeface="Century Gothic" pitchFamily="34" charset="0"/>
              </a:rPr>
              <a:t>("images/gradient.png</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background-repeat: repeat-x; </a:t>
            </a:r>
            <a:endParaRPr lang="en-US" sz="2000" dirty="0" smtClean="0">
              <a:latin typeface="Century Gothic" pitchFamily="34" charset="0"/>
            </a:endParaRPr>
          </a:p>
          <a:p>
            <a:r>
              <a:rPr lang="en-US" sz="2000" dirty="0" smtClean="0">
                <a:latin typeface="Century Gothic" pitchFamily="34" charset="0"/>
              </a:rPr>
              <a:t>}</a:t>
            </a:r>
          </a:p>
          <a:p>
            <a:endParaRPr lang="en-US" sz="2000" dirty="0">
              <a:latin typeface="Century Gothic" pitchFamily="34" charset="0"/>
            </a:endParaRPr>
          </a:p>
          <a:p>
            <a:r>
              <a:rPr lang="en-US" sz="2000" dirty="0" smtClean="0">
                <a:latin typeface="Century Gothic" pitchFamily="34" charset="0"/>
              </a:rPr>
              <a:t>repeat-x</a:t>
            </a:r>
          </a:p>
          <a:p>
            <a:r>
              <a:rPr lang="en-US" sz="2000" dirty="0" smtClean="0">
                <a:latin typeface="Century Gothic" pitchFamily="34" charset="0"/>
              </a:rPr>
              <a:t>repeat-y</a:t>
            </a:r>
          </a:p>
          <a:p>
            <a:r>
              <a:rPr lang="en-US" sz="2000" dirty="0" smtClean="0">
                <a:latin typeface="Century Gothic" pitchFamily="34" charset="0"/>
              </a:rPr>
              <a:t>no-repeat</a:t>
            </a:r>
            <a:endParaRPr lang="en-US" sz="2000" dirty="0">
              <a:latin typeface="Century Gothic"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p:cNvPicPr>
            <a:picLocks noChangeAspect="1" noChangeArrowheads="1"/>
          </p:cNvPicPr>
          <p:nvPr/>
        </p:nvPicPr>
        <p:blipFill>
          <a:blip r:embed="rId2" cstate="print"/>
          <a:srcRect/>
          <a:stretch>
            <a:fillRect/>
          </a:stretch>
        </p:blipFill>
        <p:spPr bwMode="auto">
          <a:xfrm>
            <a:off x="923925" y="2319338"/>
            <a:ext cx="7296150" cy="22193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1"/>
          <p:cNvSpPr>
            <a:spLocks noChangeArrowheads="1"/>
          </p:cNvSpPr>
          <p:nvPr/>
        </p:nvSpPr>
        <p:spPr bwMode="auto">
          <a:xfrm>
            <a:off x="467544" y="692696"/>
            <a:ext cx="8136904"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Background Position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background-position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control the position of the background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If no background position has been specified, the background image is placed at the default top-left position of the element i.e.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let's try out the following example: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827584" y="3861048"/>
            <a:ext cx="7128792" cy="1631216"/>
          </a:xfrm>
          <a:prstGeom prst="rect">
            <a:avLst/>
          </a:prstGeom>
        </p:spPr>
        <p:txBody>
          <a:bodyPr wrap="square">
            <a:spAutoFit/>
          </a:bodyPr>
          <a:lstStyle/>
          <a:p>
            <a:r>
              <a:rPr lang="en-US" sz="2000" dirty="0">
                <a:latin typeface="Century Gothic" pitchFamily="34" charset="0"/>
              </a:rPr>
              <a:t>body </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background-image: </a:t>
            </a:r>
            <a:r>
              <a:rPr lang="en-US" sz="2000" dirty="0" err="1">
                <a:latin typeface="Century Gothic" pitchFamily="34" charset="0"/>
              </a:rPr>
              <a:t>url</a:t>
            </a:r>
            <a:r>
              <a:rPr lang="en-US" sz="2000" dirty="0">
                <a:latin typeface="Century Gothic" pitchFamily="34" charset="0"/>
              </a:rPr>
              <a:t>("images/robot.png</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background-repeat: no-repeat</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background-position: right top</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p:cNvPicPr>
            <a:picLocks noChangeAspect="1" noChangeArrowheads="1"/>
          </p:cNvPicPr>
          <p:nvPr/>
        </p:nvPicPr>
        <p:blipFill>
          <a:blip r:embed="rId2" cstate="print"/>
          <a:srcRect/>
          <a:stretch>
            <a:fillRect/>
          </a:stretch>
        </p:blipFill>
        <p:spPr bwMode="auto">
          <a:xfrm>
            <a:off x="425427" y="836712"/>
            <a:ext cx="8293148" cy="5184576"/>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1"/>
          <p:cNvSpPr>
            <a:spLocks noChangeArrowheads="1"/>
          </p:cNvSpPr>
          <p:nvPr/>
        </p:nvSpPr>
        <p:spPr bwMode="auto">
          <a:xfrm>
            <a:off x="683568" y="485528"/>
            <a:ext cx="7920880"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Background Attachment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background-attachment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determines whether the background image is fixed with regard to the viewport or scrolls along with the containing block.</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899592" y="2780928"/>
            <a:ext cx="7704856" cy="1323439"/>
          </a:xfrm>
          <a:prstGeom prst="rect">
            <a:avLst/>
          </a:prstGeom>
        </p:spPr>
        <p:txBody>
          <a:bodyPr wrap="square">
            <a:spAutoFit/>
          </a:bodyPr>
          <a:lstStyle/>
          <a:p>
            <a:r>
              <a:rPr lang="en-US" sz="2000" dirty="0">
                <a:latin typeface="Century Gothic" pitchFamily="34" charset="0"/>
              </a:rPr>
              <a:t>body { background-image: </a:t>
            </a:r>
            <a:r>
              <a:rPr lang="en-US" sz="2000" dirty="0" err="1">
                <a:latin typeface="Century Gothic" pitchFamily="34" charset="0"/>
              </a:rPr>
              <a:t>url</a:t>
            </a:r>
            <a:r>
              <a:rPr lang="en-US" sz="2000" dirty="0">
                <a:latin typeface="Century Gothic" pitchFamily="34" charset="0"/>
              </a:rPr>
              <a:t>("images/bell.png</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background-repeat: no-repeat; </a:t>
            </a:r>
            <a:endParaRPr lang="en-US" sz="2000" dirty="0" smtClean="0">
              <a:latin typeface="Century Gothic" pitchFamily="34" charset="0"/>
            </a:endParaRPr>
          </a:p>
          <a:p>
            <a:r>
              <a:rPr lang="en-US" sz="2000" dirty="0" smtClean="0">
                <a:latin typeface="Century Gothic" pitchFamily="34" charset="0"/>
              </a:rPr>
              <a:t>background-attachment</a:t>
            </a:r>
            <a:r>
              <a:rPr lang="en-US" sz="2000" dirty="0">
                <a:latin typeface="Century Gothic" pitchFamily="34" charset="0"/>
              </a:rPr>
              <a:t>: fixed; </a:t>
            </a:r>
            <a:endParaRPr lang="en-US" sz="2000" dirty="0" smtClean="0">
              <a:latin typeface="Century Gothic" pitchFamily="34" charset="0"/>
            </a:endParaRP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8568952" cy="461665"/>
          </a:xfrm>
          <a:prstGeom prst="rect">
            <a:avLst/>
          </a:prstGeom>
        </p:spPr>
        <p:txBody>
          <a:bodyPr wrap="square">
            <a:spAutoFit/>
          </a:bodyPr>
          <a:lstStyle/>
          <a:p>
            <a:pPr algn="ctr" fontAlgn="base"/>
            <a:r>
              <a:rPr lang="en-US" sz="2400" b="1" dirty="0">
                <a:latin typeface="Century Gothic" pitchFamily="34" charset="0"/>
              </a:rPr>
              <a:t>Advantages of Using CSS</a:t>
            </a:r>
          </a:p>
        </p:txBody>
      </p:sp>
      <p:sp>
        <p:nvSpPr>
          <p:cNvPr id="3" name="Rectangle 2"/>
          <p:cNvSpPr/>
          <p:nvPr/>
        </p:nvSpPr>
        <p:spPr>
          <a:xfrm>
            <a:off x="827584" y="1628800"/>
            <a:ext cx="8064896" cy="2862322"/>
          </a:xfrm>
          <a:prstGeom prst="rect">
            <a:avLst/>
          </a:prstGeom>
        </p:spPr>
        <p:txBody>
          <a:bodyPr wrap="square">
            <a:spAutoFit/>
          </a:bodyPr>
          <a:lstStyle/>
          <a:p>
            <a:r>
              <a:rPr lang="en-US" sz="2000" b="1" dirty="0">
                <a:latin typeface="Century Gothic" pitchFamily="34" charset="0"/>
              </a:rPr>
              <a:t>CSS Save Lots of </a:t>
            </a:r>
            <a:r>
              <a:rPr lang="en-US" sz="2000" b="1" dirty="0" smtClean="0">
                <a:latin typeface="Century Gothic" pitchFamily="34" charset="0"/>
              </a:rPr>
              <a:t>Time</a:t>
            </a:r>
          </a:p>
          <a:p>
            <a:endParaRPr lang="en-US" sz="2000" b="1" dirty="0" smtClean="0">
              <a:latin typeface="Century Gothic" pitchFamily="34" charset="0"/>
            </a:endParaRPr>
          </a:p>
          <a:p>
            <a:r>
              <a:rPr lang="en-US" sz="2000" b="1" dirty="0">
                <a:latin typeface="Century Gothic" pitchFamily="34" charset="0"/>
              </a:rPr>
              <a:t>Easy Maintenance</a:t>
            </a:r>
            <a:r>
              <a:rPr lang="en-US" sz="2000" dirty="0">
                <a:latin typeface="Century Gothic" pitchFamily="34" charset="0"/>
              </a:rPr>
              <a:t> </a:t>
            </a:r>
            <a:endParaRPr lang="en-US" sz="2000" dirty="0" smtClean="0">
              <a:latin typeface="Century Gothic" pitchFamily="34" charset="0"/>
            </a:endParaRPr>
          </a:p>
          <a:p>
            <a:endParaRPr lang="en-US" sz="2000" dirty="0" smtClean="0">
              <a:latin typeface="Century Gothic" pitchFamily="34" charset="0"/>
            </a:endParaRPr>
          </a:p>
          <a:p>
            <a:r>
              <a:rPr lang="en-US" sz="2000" b="1" dirty="0">
                <a:latin typeface="Century Gothic" pitchFamily="34" charset="0"/>
              </a:rPr>
              <a:t>Pages Load </a:t>
            </a:r>
            <a:r>
              <a:rPr lang="en-US" sz="2000" b="1" dirty="0" smtClean="0">
                <a:latin typeface="Century Gothic" pitchFamily="34" charset="0"/>
              </a:rPr>
              <a:t>Faster</a:t>
            </a:r>
          </a:p>
          <a:p>
            <a:endParaRPr lang="en-US" sz="2000" b="1" dirty="0" smtClean="0">
              <a:latin typeface="Century Gothic" pitchFamily="34" charset="0"/>
            </a:endParaRPr>
          </a:p>
          <a:p>
            <a:r>
              <a:rPr lang="en-US" sz="2000" b="1" dirty="0">
                <a:latin typeface="Century Gothic" pitchFamily="34" charset="0"/>
              </a:rPr>
              <a:t>Superior Styles to </a:t>
            </a:r>
            <a:r>
              <a:rPr lang="en-US" sz="2000" b="1" dirty="0" smtClean="0">
                <a:latin typeface="Century Gothic" pitchFamily="34" charset="0"/>
              </a:rPr>
              <a:t>HTML</a:t>
            </a:r>
          </a:p>
          <a:p>
            <a:endParaRPr lang="en-US" sz="2000" b="1" dirty="0" smtClean="0">
              <a:latin typeface="Century Gothic" pitchFamily="34" charset="0"/>
            </a:endParaRPr>
          </a:p>
          <a:p>
            <a:r>
              <a:rPr lang="en-US" sz="2000" b="1" dirty="0">
                <a:latin typeface="Century Gothic" pitchFamily="34" charset="0"/>
              </a:rPr>
              <a:t>Multiple Device Compatibility</a:t>
            </a:r>
            <a:endParaRPr lang="en-US" sz="2000" dirty="0">
              <a:latin typeface="Century Gothic"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208912" cy="400110"/>
          </a:xfrm>
          <a:prstGeom prst="rect">
            <a:avLst/>
          </a:prstGeom>
        </p:spPr>
        <p:txBody>
          <a:bodyPr wrap="square">
            <a:spAutoFit/>
          </a:bodyPr>
          <a:lstStyle/>
          <a:p>
            <a:pPr algn="ctr" fontAlgn="base"/>
            <a:r>
              <a:rPr lang="en-US" sz="2000" b="1" dirty="0">
                <a:latin typeface="Century Gothic" pitchFamily="34" charset="0"/>
              </a:rPr>
              <a:t>CSS Fonts</a:t>
            </a:r>
          </a:p>
        </p:txBody>
      </p:sp>
      <p:sp>
        <p:nvSpPr>
          <p:cNvPr id="137217" name="Rectangle 1"/>
          <p:cNvSpPr>
            <a:spLocks noChangeArrowheads="1"/>
          </p:cNvSpPr>
          <p:nvPr/>
        </p:nvSpPr>
        <p:spPr bwMode="auto">
          <a:xfrm>
            <a:off x="611560" y="1340768"/>
            <a:ext cx="7920880" cy="36563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Styling Fonts with CSS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Choosing the right font and style is very crucial for the readability of text on a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CSS provide several properties for styling the font of the text, including changing their face, controlling their size and boldness, managing variant, and so 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font properties are: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font-family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font-weight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font-size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font-variant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1"/>
          <p:cNvSpPr>
            <a:spLocks noChangeArrowheads="1"/>
          </p:cNvSpPr>
          <p:nvPr/>
        </p:nvSpPr>
        <p:spPr bwMode="auto">
          <a:xfrm>
            <a:off x="611560" y="620688"/>
            <a:ext cx="7848872" cy="150192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Font Family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font-family</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specify the font to be used to render the text.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755576" y="2636912"/>
            <a:ext cx="7920880" cy="1477328"/>
          </a:xfrm>
          <a:prstGeom prst="rect">
            <a:avLst/>
          </a:prstGeom>
        </p:spPr>
        <p:txBody>
          <a:bodyPr wrap="square">
            <a:spAutoFit/>
          </a:bodyPr>
          <a:lstStyle/>
          <a:p>
            <a:r>
              <a:rPr lang="en-US" dirty="0"/>
              <a:t>body { </a:t>
            </a:r>
            <a:endParaRPr lang="en-US" dirty="0" smtClean="0"/>
          </a:p>
          <a:p>
            <a:endParaRPr lang="en-US" dirty="0" smtClean="0"/>
          </a:p>
          <a:p>
            <a:r>
              <a:rPr lang="en-US" dirty="0" smtClean="0"/>
              <a:t>font-family</a:t>
            </a:r>
            <a:r>
              <a:rPr lang="en-US" dirty="0"/>
              <a:t>: Arial, Helvetica, sans-serif</a:t>
            </a:r>
            <a:r>
              <a:rPr lang="en-US" dirty="0" smtClean="0"/>
              <a:t>;</a:t>
            </a:r>
          </a:p>
          <a:p>
            <a:r>
              <a:rPr lang="en-US" dirty="0" smtClean="0"/>
              <a:t> </a:t>
            </a:r>
          </a:p>
          <a:p>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1"/>
          <p:cNvSpPr>
            <a:spLocks noChangeArrowheads="1"/>
          </p:cNvSpPr>
          <p:nvPr/>
        </p:nvSpPr>
        <p:spPr bwMode="auto">
          <a:xfrm>
            <a:off x="539552" y="475075"/>
            <a:ext cx="8064896" cy="150192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Font Style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set the font face style for the text content of an element.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755576" y="2348880"/>
            <a:ext cx="6696744" cy="3477875"/>
          </a:xfrm>
          <a:prstGeom prst="rect">
            <a:avLst/>
          </a:prstGeom>
        </p:spPr>
        <p:txBody>
          <a:bodyPr wrap="square">
            <a:spAutoFit/>
          </a:bodyPr>
          <a:lstStyle/>
          <a:p>
            <a:r>
              <a:rPr lang="en-US" sz="2000" dirty="0" err="1">
                <a:latin typeface="Century Gothic" pitchFamily="34" charset="0"/>
              </a:rPr>
              <a:t>p.normal</a:t>
            </a:r>
            <a:r>
              <a:rPr lang="en-US" sz="2000" dirty="0">
                <a:latin typeface="Century Gothic" pitchFamily="34" charset="0"/>
              </a:rPr>
              <a:t> </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font-style: normal</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 </a:t>
            </a:r>
            <a:endParaRPr lang="en-US" sz="2000" dirty="0" smtClean="0">
              <a:latin typeface="Century Gothic" pitchFamily="34" charset="0"/>
            </a:endParaRPr>
          </a:p>
          <a:p>
            <a:endParaRPr lang="en-US" sz="2000" dirty="0" smtClean="0">
              <a:latin typeface="Century Gothic" pitchFamily="34" charset="0"/>
            </a:endParaRPr>
          </a:p>
          <a:p>
            <a:r>
              <a:rPr lang="en-US" sz="2000" dirty="0" err="1" smtClean="0">
                <a:latin typeface="Century Gothic" pitchFamily="34" charset="0"/>
              </a:rPr>
              <a:t>p.italic</a:t>
            </a:r>
            <a:r>
              <a:rPr lang="en-US" sz="2000" dirty="0" smtClean="0">
                <a:latin typeface="Century Gothic" pitchFamily="34" charset="0"/>
              </a:rPr>
              <a:t> {</a:t>
            </a:r>
          </a:p>
          <a:p>
            <a:r>
              <a:rPr lang="en-US" sz="2000" dirty="0" smtClean="0">
                <a:latin typeface="Century Gothic" pitchFamily="34" charset="0"/>
              </a:rPr>
              <a:t> </a:t>
            </a:r>
            <a:r>
              <a:rPr lang="en-US" sz="2000" dirty="0">
                <a:latin typeface="Century Gothic" pitchFamily="34" charset="0"/>
              </a:rPr>
              <a:t>font-style: italic</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 </a:t>
            </a:r>
            <a:endParaRPr lang="en-US" sz="2000" dirty="0" smtClean="0">
              <a:latin typeface="Century Gothic" pitchFamily="34" charset="0"/>
            </a:endParaRPr>
          </a:p>
          <a:p>
            <a:endParaRPr lang="en-US" sz="2000" dirty="0">
              <a:latin typeface="Century Gothic" pitchFamily="34" charset="0"/>
            </a:endParaRPr>
          </a:p>
          <a:p>
            <a:r>
              <a:rPr lang="en-US" sz="2000" dirty="0" err="1" smtClean="0">
                <a:latin typeface="Century Gothic" pitchFamily="34" charset="0"/>
              </a:rPr>
              <a:t>p.oblique</a:t>
            </a:r>
            <a:r>
              <a:rPr lang="en-US" sz="2000" dirty="0" smtClean="0">
                <a:latin typeface="Century Gothic" pitchFamily="34" charset="0"/>
              </a:rPr>
              <a:t> {</a:t>
            </a:r>
          </a:p>
          <a:p>
            <a:r>
              <a:rPr lang="en-US" sz="2000" dirty="0" smtClean="0">
                <a:latin typeface="Century Gothic" pitchFamily="34" charset="0"/>
              </a:rPr>
              <a:t> </a:t>
            </a:r>
            <a:r>
              <a:rPr lang="en-US" sz="2000" dirty="0">
                <a:latin typeface="Century Gothic" pitchFamily="34" charset="0"/>
              </a:rPr>
              <a:t>font-style: oblique</a:t>
            </a:r>
            <a:r>
              <a:rPr lang="en-US" sz="2000" dirty="0" smtClean="0">
                <a:latin typeface="Century Gothic" pitchFamily="34" charset="0"/>
              </a:rPr>
              <a:t>;</a:t>
            </a:r>
          </a:p>
          <a:p>
            <a:r>
              <a:rPr lang="en-US" sz="2000" dirty="0" smtClean="0">
                <a:latin typeface="Century Gothic" pitchFamily="34" charset="0"/>
              </a:rPr>
              <a:t> </a:t>
            </a:r>
            <a:r>
              <a:rPr lang="en-US" sz="2000" dirty="0">
                <a:latin typeface="Century Gothic" pitchFamily="34"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1"/>
          <p:cNvSpPr>
            <a:spLocks noChangeArrowheads="1"/>
          </p:cNvSpPr>
          <p:nvPr/>
        </p:nvSpPr>
        <p:spPr bwMode="auto">
          <a:xfrm>
            <a:off x="539552" y="620688"/>
            <a:ext cx="7992888" cy="150192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Font Size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font-size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set the size of font for the text content of an element.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899592" y="2420888"/>
            <a:ext cx="2124299" cy="1631216"/>
          </a:xfrm>
          <a:prstGeom prst="rect">
            <a:avLst/>
          </a:prstGeom>
        </p:spPr>
        <p:txBody>
          <a:bodyPr wrap="none">
            <a:spAutoFit/>
          </a:bodyPr>
          <a:lstStyle/>
          <a:p>
            <a:r>
              <a:rPr lang="en-US" sz="2000" dirty="0">
                <a:latin typeface="Century Gothic" pitchFamily="34" charset="0"/>
              </a:rPr>
              <a:t>h1 </a:t>
            </a:r>
            <a:r>
              <a:rPr lang="en-US" sz="2000" dirty="0" smtClean="0">
                <a:latin typeface="Century Gothic" pitchFamily="34" charset="0"/>
              </a:rPr>
              <a:t>{</a:t>
            </a:r>
          </a:p>
          <a:p>
            <a:endParaRPr lang="en-US" sz="2000" dirty="0">
              <a:latin typeface="Century Gothic" pitchFamily="34" charset="0"/>
            </a:endParaRPr>
          </a:p>
          <a:p>
            <a:r>
              <a:rPr lang="en-US" sz="2000" dirty="0" smtClean="0">
                <a:latin typeface="Century Gothic" pitchFamily="34" charset="0"/>
              </a:rPr>
              <a:t> </a:t>
            </a:r>
            <a:r>
              <a:rPr lang="en-US" sz="2000" dirty="0">
                <a:latin typeface="Century Gothic" pitchFamily="34" charset="0"/>
              </a:rPr>
              <a:t>font-size: 24px; </a:t>
            </a:r>
            <a:endParaRPr lang="en-US" sz="2000" dirty="0" smtClean="0">
              <a:latin typeface="Century Gothic" pitchFamily="34" charset="0"/>
            </a:endParaRPr>
          </a:p>
          <a:p>
            <a:endParaRPr lang="en-US" sz="2000" dirty="0">
              <a:latin typeface="Century Gothic" pitchFamily="34" charset="0"/>
            </a:endParaRP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1"/>
          <p:cNvSpPr>
            <a:spLocks noChangeArrowheads="1"/>
          </p:cNvSpPr>
          <p:nvPr/>
        </p:nvSpPr>
        <p:spPr bwMode="auto">
          <a:xfrm>
            <a:off x="539552" y="4437112"/>
            <a:ext cx="7848872" cy="119415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Font Size with Viewport Units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font sizes can be specified using viewport units such as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vw</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vh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a:spLocks noChangeArrowheads="1"/>
          </p:cNvSpPr>
          <p:nvPr/>
        </p:nvSpPr>
        <p:spPr bwMode="auto">
          <a:xfrm>
            <a:off x="539552" y="836712"/>
            <a:ext cx="8064896" cy="304081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Font Size with Keywords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CSS provide several keywords that you can use to define font sizes.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An absolute font size can be specified using one of the following keywords: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xx-small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x-small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small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medium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large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x-large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xx-large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Whereas, a relative font size can be specified using the keywords: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smaller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or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larger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Let's try out an example and see how it works: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611560" y="692696"/>
            <a:ext cx="7704856"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Font Weight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font-weight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specifies the weight or boldness of the font.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This property can take one of the following values: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normal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bold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bolder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lighter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100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200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300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400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500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600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700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800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900</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inherit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827584" y="3789040"/>
            <a:ext cx="6336704" cy="1631216"/>
          </a:xfrm>
          <a:prstGeom prst="rect">
            <a:avLst/>
          </a:prstGeom>
        </p:spPr>
        <p:txBody>
          <a:bodyPr wrap="square">
            <a:spAutoFit/>
          </a:bodyPr>
          <a:lstStyle/>
          <a:p>
            <a:r>
              <a:rPr lang="en-US" sz="2000" dirty="0">
                <a:latin typeface="Century Gothic" pitchFamily="34" charset="0"/>
              </a:rPr>
              <a:t>p </a:t>
            </a:r>
            <a:r>
              <a:rPr lang="en-US" sz="2000" dirty="0" smtClean="0">
                <a:latin typeface="Century Gothic" pitchFamily="34" charset="0"/>
              </a:rPr>
              <a:t>{</a:t>
            </a:r>
          </a:p>
          <a:p>
            <a:endParaRPr lang="en-US" sz="2000" dirty="0" smtClean="0">
              <a:latin typeface="Century Gothic" pitchFamily="34" charset="0"/>
            </a:endParaRPr>
          </a:p>
          <a:p>
            <a:r>
              <a:rPr lang="en-US" sz="2000" dirty="0" smtClean="0">
                <a:latin typeface="Century Gothic" pitchFamily="34" charset="0"/>
              </a:rPr>
              <a:t> </a:t>
            </a:r>
            <a:r>
              <a:rPr lang="en-US" sz="2000" dirty="0">
                <a:latin typeface="Century Gothic" pitchFamily="34" charset="0"/>
              </a:rPr>
              <a:t>font-weight: bold</a:t>
            </a:r>
            <a:r>
              <a:rPr lang="en-US" sz="2000" dirty="0" smtClean="0">
                <a:latin typeface="Century Gothic" pitchFamily="34" charset="0"/>
              </a:rPr>
              <a:t>;</a:t>
            </a:r>
          </a:p>
          <a:p>
            <a:endParaRPr lang="en-US" sz="2000" dirty="0" smtClean="0">
              <a:latin typeface="Century Gothic" pitchFamily="34" charset="0"/>
            </a:endParaRPr>
          </a:p>
          <a:p>
            <a:r>
              <a:rPr lang="en-US" sz="2000" dirty="0" smtClean="0">
                <a:latin typeface="Century Gothic" pitchFamily="34" charset="0"/>
              </a:rPr>
              <a:t> </a:t>
            </a:r>
            <a:r>
              <a:rPr lang="en-US" sz="2000" dirty="0">
                <a:latin typeface="Century Gothic" pitchFamily="34"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1"/>
          <p:cNvSpPr>
            <a:spLocks noChangeArrowheads="1"/>
          </p:cNvSpPr>
          <p:nvPr/>
        </p:nvSpPr>
        <p:spPr bwMode="auto">
          <a:xfrm>
            <a:off x="683568" y="620688"/>
            <a:ext cx="7920880" cy="150192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Font Variant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font-variant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allows the text to be displayed in a special small-caps variation.</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259632" y="2492896"/>
            <a:ext cx="3225563" cy="1631216"/>
          </a:xfrm>
          <a:prstGeom prst="rect">
            <a:avLst/>
          </a:prstGeom>
        </p:spPr>
        <p:txBody>
          <a:bodyPr wrap="none">
            <a:spAutoFit/>
          </a:bodyPr>
          <a:lstStyle/>
          <a:p>
            <a:r>
              <a:rPr lang="en-US" sz="2000" dirty="0">
                <a:latin typeface="Century Gothic" pitchFamily="34" charset="0"/>
              </a:rPr>
              <a:t>p </a:t>
            </a:r>
            <a:r>
              <a:rPr lang="en-US" sz="2000" dirty="0" smtClean="0">
                <a:latin typeface="Century Gothic" pitchFamily="34" charset="0"/>
              </a:rPr>
              <a:t>{</a:t>
            </a:r>
          </a:p>
          <a:p>
            <a:endParaRPr lang="en-US" sz="2000" dirty="0">
              <a:latin typeface="Century Gothic" pitchFamily="34" charset="0"/>
            </a:endParaRPr>
          </a:p>
          <a:p>
            <a:r>
              <a:rPr lang="en-US" sz="2000" dirty="0" smtClean="0">
                <a:latin typeface="Century Gothic" pitchFamily="34" charset="0"/>
              </a:rPr>
              <a:t> </a:t>
            </a:r>
            <a:r>
              <a:rPr lang="en-US" sz="2000" dirty="0">
                <a:latin typeface="Century Gothic" pitchFamily="34" charset="0"/>
              </a:rPr>
              <a:t>font-variant: small-caps</a:t>
            </a:r>
            <a:r>
              <a:rPr lang="en-US" sz="2000" dirty="0" smtClean="0">
                <a:latin typeface="Century Gothic" pitchFamily="34" charset="0"/>
              </a:rPr>
              <a:t>;</a:t>
            </a:r>
          </a:p>
          <a:p>
            <a:endParaRPr lang="en-US" sz="2000" dirty="0">
              <a:latin typeface="Century Gothic" pitchFamily="34" charset="0"/>
            </a:endParaRPr>
          </a:p>
          <a:p>
            <a:r>
              <a:rPr lang="en-US" sz="2000" dirty="0" smtClean="0">
                <a:latin typeface="Century Gothic" pitchFamily="34" charset="0"/>
              </a:rPr>
              <a:t> </a:t>
            </a:r>
            <a:r>
              <a:rPr lang="en-US" sz="2000" dirty="0">
                <a:latin typeface="Century Gothic" pitchFamily="34"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7920880" cy="400110"/>
          </a:xfrm>
          <a:prstGeom prst="rect">
            <a:avLst/>
          </a:prstGeom>
        </p:spPr>
        <p:txBody>
          <a:bodyPr wrap="square">
            <a:spAutoFit/>
          </a:bodyPr>
          <a:lstStyle/>
          <a:p>
            <a:pPr algn="ctr" fontAlgn="base"/>
            <a:r>
              <a:rPr lang="en-US" sz="2000" b="1" dirty="0" smtClean="0">
                <a:latin typeface="Century Gothic" pitchFamily="34" charset="0"/>
              </a:rPr>
              <a:t>CSS Text</a:t>
            </a:r>
            <a:endParaRPr lang="en-US" sz="2000" b="1" dirty="0">
              <a:latin typeface="Century Gothic" pitchFamily="34" charset="0"/>
            </a:endParaRPr>
          </a:p>
        </p:txBody>
      </p:sp>
      <p:sp>
        <p:nvSpPr>
          <p:cNvPr id="1025" name="Rectangle 1"/>
          <p:cNvSpPr>
            <a:spLocks noChangeArrowheads="1"/>
          </p:cNvSpPr>
          <p:nvPr/>
        </p:nvSpPr>
        <p:spPr bwMode="auto">
          <a:xfrm>
            <a:off x="611560" y="1412776"/>
            <a:ext cx="7920880" cy="33485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Formatting Text with CSS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CSS provides several properties that allows you to define various text styles such as color, alignment, spacing, decoration, transformation, etc. very easily and effectively.</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commonly used text properties are: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text-align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text-decoration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text-transform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text-indent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line-height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letter-spacing</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word-spacing</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more. These properties give you precise control over the visual appearance of the </a:t>
            </a:r>
            <a:r>
              <a:rPr kumimoji="0" lang="en-US" sz="2000" b="0" i="1" u="none" strike="noStrike" cap="none" normalizeH="0" baseline="0" dirty="0" smtClean="0">
                <a:ln>
                  <a:noFill/>
                </a:ln>
                <a:solidFill>
                  <a:srgbClr val="414141"/>
                </a:solidFill>
                <a:effectLst/>
                <a:latin typeface="Century Gothic" pitchFamily="34" charset="0"/>
                <a:cs typeface="Arial" pitchFamily="34" charset="0"/>
              </a:rPr>
              <a:t>characters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1" u="none" strike="noStrike" cap="none" normalizeH="0" baseline="0" dirty="0" smtClean="0">
                <a:ln>
                  <a:noFill/>
                </a:ln>
                <a:solidFill>
                  <a:srgbClr val="414141"/>
                </a:solidFill>
                <a:effectLst/>
                <a:latin typeface="Century Gothic" pitchFamily="34" charset="0"/>
                <a:cs typeface="Arial" pitchFamily="34" charset="0"/>
              </a:rPr>
              <a:t>words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1" u="none" strike="noStrike" cap="none" normalizeH="0" baseline="0" dirty="0" smtClean="0">
                <a:ln>
                  <a:noFill/>
                </a:ln>
                <a:solidFill>
                  <a:srgbClr val="414141"/>
                </a:solidFill>
                <a:effectLst/>
                <a:latin typeface="Century Gothic" pitchFamily="34" charset="0"/>
                <a:cs typeface="Arial" pitchFamily="34" charset="0"/>
              </a:rPr>
              <a:t>spaces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so on.</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539552" y="484948"/>
            <a:ext cx="7992888" cy="119415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Text Color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color of the text is defined by the CSS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611560" y="1772816"/>
            <a:ext cx="2138727" cy="1631216"/>
          </a:xfrm>
          <a:prstGeom prst="rect">
            <a:avLst/>
          </a:prstGeom>
        </p:spPr>
        <p:txBody>
          <a:bodyPr wrap="none">
            <a:spAutoFit/>
          </a:bodyPr>
          <a:lstStyle/>
          <a:p>
            <a:r>
              <a:rPr lang="en-US" sz="2000" dirty="0" smtClean="0">
                <a:latin typeface="Century Gothic" pitchFamily="34" charset="0"/>
              </a:rPr>
              <a:t>body {</a:t>
            </a:r>
          </a:p>
          <a:p>
            <a:endParaRPr lang="en-US" sz="2000" dirty="0" smtClean="0">
              <a:latin typeface="Century Gothic" pitchFamily="34" charset="0"/>
            </a:endParaRPr>
          </a:p>
          <a:p>
            <a:r>
              <a:rPr lang="en-US" sz="2000" dirty="0" smtClean="0">
                <a:latin typeface="Century Gothic" pitchFamily="34" charset="0"/>
              </a:rPr>
              <a:t> color: #434343;</a:t>
            </a:r>
          </a:p>
          <a:p>
            <a:endParaRPr lang="en-US" sz="2000" dirty="0" smtClean="0">
              <a:latin typeface="Century Gothic" pitchFamily="34" charset="0"/>
            </a:endParaRPr>
          </a:p>
          <a:p>
            <a:r>
              <a:rPr lang="en-US" sz="2000" dirty="0" smtClean="0">
                <a:latin typeface="Century Gothic" pitchFamily="34" charset="0"/>
              </a:rPr>
              <a:t> }</a:t>
            </a:r>
            <a:endParaRPr lang="en-US" sz="2000" dirty="0">
              <a:latin typeface="Century Gothic" pitchFamily="34" charset="0"/>
            </a:endParaRPr>
          </a:p>
        </p:txBody>
      </p:sp>
      <p:sp>
        <p:nvSpPr>
          <p:cNvPr id="71682" name="Rectangle 2"/>
          <p:cNvSpPr>
            <a:spLocks noChangeArrowheads="1"/>
          </p:cNvSpPr>
          <p:nvPr/>
        </p:nvSpPr>
        <p:spPr bwMode="auto">
          <a:xfrm>
            <a:off x="539552" y="3427403"/>
            <a:ext cx="8136904" cy="1501928"/>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Text Alignment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text-align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set the horizontal alignment of the text.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5" name="Rectangle 4"/>
          <p:cNvSpPr/>
          <p:nvPr/>
        </p:nvSpPr>
        <p:spPr>
          <a:xfrm>
            <a:off x="899592" y="5157192"/>
            <a:ext cx="3146695" cy="369332"/>
          </a:xfrm>
          <a:prstGeom prst="rect">
            <a:avLst/>
          </a:prstGeom>
        </p:spPr>
        <p:txBody>
          <a:bodyPr wrap="none">
            <a:spAutoFit/>
          </a:bodyPr>
          <a:lstStyle/>
          <a:p>
            <a:r>
              <a:rPr lang="en-US" dirty="0" smtClean="0"/>
              <a:t>h1 { text-align: center;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539552" y="620688"/>
            <a:ext cx="7992888" cy="304081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Text Decoration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text-decoration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set or remove decorations from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This property typically accepts one of the following values: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underline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overline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line-through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none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You should avoid underline text that is not a link, as it might confuse the visitor.</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115616" y="4149080"/>
            <a:ext cx="7128792" cy="1631216"/>
          </a:xfrm>
          <a:prstGeom prst="rect">
            <a:avLst/>
          </a:prstGeom>
        </p:spPr>
        <p:txBody>
          <a:bodyPr wrap="square">
            <a:spAutoFit/>
          </a:bodyPr>
          <a:lstStyle/>
          <a:p>
            <a:r>
              <a:rPr lang="en-US" sz="2000" dirty="0" smtClean="0">
                <a:latin typeface="Century Gothic" pitchFamily="34" charset="0"/>
              </a:rPr>
              <a:t>h1 { text-decoration: </a:t>
            </a:r>
            <a:r>
              <a:rPr lang="en-US" sz="2000" dirty="0" err="1" smtClean="0">
                <a:latin typeface="Century Gothic" pitchFamily="34" charset="0"/>
              </a:rPr>
              <a:t>overline</a:t>
            </a:r>
            <a:r>
              <a:rPr lang="en-US" sz="2000" dirty="0" smtClean="0">
                <a:latin typeface="Century Gothic" pitchFamily="34" charset="0"/>
              </a:rPr>
              <a:t>; } </a:t>
            </a:r>
          </a:p>
          <a:p>
            <a:endParaRPr lang="en-US" sz="2000" dirty="0" smtClean="0">
              <a:latin typeface="Century Gothic" pitchFamily="34" charset="0"/>
            </a:endParaRPr>
          </a:p>
          <a:p>
            <a:r>
              <a:rPr lang="en-US" sz="2000" dirty="0" smtClean="0">
                <a:latin typeface="Century Gothic" pitchFamily="34" charset="0"/>
              </a:rPr>
              <a:t>h2 { text-decoration: line-through; }</a:t>
            </a:r>
          </a:p>
          <a:p>
            <a:endParaRPr lang="en-US" sz="2000" dirty="0" smtClean="0">
              <a:latin typeface="Century Gothic" pitchFamily="34" charset="0"/>
            </a:endParaRPr>
          </a:p>
          <a:p>
            <a:r>
              <a:rPr lang="en-US" sz="2000" dirty="0" smtClean="0">
                <a:latin typeface="Century Gothic" pitchFamily="34" charset="0"/>
              </a:rPr>
              <a:t> h3 { text-decoration: underline; }</a:t>
            </a:r>
            <a:endParaRPr lang="en-US" sz="2000" dirty="0">
              <a:latin typeface="Century Gothic"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95536" y="1484784"/>
            <a:ext cx="8424936" cy="4443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0" rIns="0" bIns="133308"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Including CSS in HTML Documents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CSS can either be attached as a separate document or embedded in the HTML document itself. There are three methods of including CSS in an HTML document: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Inline styles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attribute in the HTML start tag.</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41414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Embedded styles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Using the</a:t>
            </a:r>
            <a:r>
              <a:rPr kumimoji="0" lang="en-US" sz="2000" b="0" i="0" strike="noStrike" cap="none" normalizeH="0" baseline="0" dirty="0" smtClean="0">
                <a:ln>
                  <a:noFill/>
                </a:ln>
                <a:solidFill>
                  <a:srgbClr val="414141"/>
                </a:solidFill>
                <a:effectLst/>
                <a:latin typeface="Century Gothic" pitchFamily="34" charset="0"/>
                <a:cs typeface="Arial" pitchFamily="34" charset="0"/>
              </a:rPr>
              <a:t> </a:t>
            </a:r>
            <a:r>
              <a:rPr kumimoji="0" lang="en-US" sz="2000" b="0" i="0" strike="noStrike" cap="none" normalizeH="0" baseline="0" dirty="0" smtClean="0">
                <a:ln>
                  <a:noFill/>
                </a:ln>
                <a:solidFill>
                  <a:srgbClr val="333333"/>
                </a:solidFill>
                <a:effectLst/>
                <a:latin typeface="Century Gothic" pitchFamily="34" charset="0"/>
                <a:cs typeface="Arial" pitchFamily="34" charset="0"/>
                <a:hlinkClick r:id="rId2"/>
              </a:rPr>
              <a:t>&lt;style&gt;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in the head section of a document.</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41414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External style sheets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hlinkClick r:id="rId3"/>
              </a:rPr>
              <a:t>&lt;link&gt;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pointing to an external CSS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539552" y="484947"/>
            <a:ext cx="8136904" cy="119415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Text Transformation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text-transform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set the cases for a text.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827584" y="2276872"/>
            <a:ext cx="7128792" cy="1631216"/>
          </a:xfrm>
          <a:prstGeom prst="rect">
            <a:avLst/>
          </a:prstGeom>
        </p:spPr>
        <p:txBody>
          <a:bodyPr wrap="square">
            <a:spAutoFit/>
          </a:bodyPr>
          <a:lstStyle/>
          <a:p>
            <a:r>
              <a:rPr lang="en-US" sz="2000" dirty="0" smtClean="0">
                <a:latin typeface="Century Gothic" pitchFamily="34" charset="0"/>
              </a:rPr>
              <a:t>h1 { text-transform: uppercase; }</a:t>
            </a:r>
          </a:p>
          <a:p>
            <a:endParaRPr lang="en-US" sz="2000" dirty="0" smtClean="0">
              <a:latin typeface="Century Gothic" pitchFamily="34" charset="0"/>
            </a:endParaRPr>
          </a:p>
          <a:p>
            <a:r>
              <a:rPr lang="en-US" sz="2000" dirty="0" smtClean="0">
                <a:latin typeface="Century Gothic" pitchFamily="34" charset="0"/>
              </a:rPr>
              <a:t> h2 { text-transform: capitalize; }</a:t>
            </a:r>
          </a:p>
          <a:p>
            <a:endParaRPr lang="en-US" sz="2000" dirty="0" smtClean="0">
              <a:latin typeface="Century Gothic" pitchFamily="34" charset="0"/>
            </a:endParaRPr>
          </a:p>
          <a:p>
            <a:r>
              <a:rPr lang="en-US" sz="2000" dirty="0" smtClean="0">
                <a:latin typeface="Century Gothic" pitchFamily="34" charset="0"/>
              </a:rPr>
              <a:t> h3 { text-transform: lowercase; }</a:t>
            </a:r>
            <a:endParaRPr lang="en-US" sz="2000" dirty="0">
              <a:latin typeface="Century Gothic"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611560" y="620688"/>
            <a:ext cx="7848872" cy="33485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Text Indentation</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62626"/>
              </a:solidFill>
              <a:latin typeface="Century Gothic"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text-indent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set the indentation of the first line of text within a block of text. It is typically done by inserting the empty space before the first line of text.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size of the indentation can be specified using percentage (%), length values in pixels,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ems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etc.</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following style rule will indent the first line of the paragraphs by 100 pixels.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835696" y="4293096"/>
            <a:ext cx="5184576" cy="1631216"/>
          </a:xfrm>
          <a:prstGeom prst="rect">
            <a:avLst/>
          </a:prstGeom>
        </p:spPr>
        <p:txBody>
          <a:bodyPr wrap="square">
            <a:spAutoFit/>
          </a:bodyPr>
          <a:lstStyle/>
          <a:p>
            <a:r>
              <a:rPr lang="en-US" sz="2000" dirty="0" smtClean="0">
                <a:latin typeface="Century Gothic" pitchFamily="34" charset="0"/>
              </a:rPr>
              <a:t>p {</a:t>
            </a:r>
          </a:p>
          <a:p>
            <a:endParaRPr lang="en-US" sz="2000" dirty="0" smtClean="0">
              <a:latin typeface="Century Gothic" pitchFamily="34" charset="0"/>
            </a:endParaRPr>
          </a:p>
          <a:p>
            <a:r>
              <a:rPr lang="en-US" sz="2000" dirty="0" smtClean="0">
                <a:latin typeface="Century Gothic" pitchFamily="34" charset="0"/>
              </a:rPr>
              <a:t> text-indent: 100px;</a:t>
            </a:r>
          </a:p>
          <a:p>
            <a:endParaRPr lang="en-US" sz="2000" dirty="0" smtClean="0">
              <a:latin typeface="Century Gothic" pitchFamily="34" charset="0"/>
            </a:endParaRPr>
          </a:p>
          <a:p>
            <a:r>
              <a:rPr lang="en-US" sz="2000" dirty="0" smtClean="0">
                <a:latin typeface="Century Gothic" pitchFamily="34" charset="0"/>
              </a:rPr>
              <a:t> }</a:t>
            </a:r>
            <a:endParaRPr lang="en-US" sz="2000" dirty="0">
              <a:latin typeface="Century Gothic"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827584" y="331061"/>
            <a:ext cx="7704856" cy="1501928"/>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Letter Spacing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letter-spacing</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set extra spacing between the characters of text.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827584" y="2060848"/>
            <a:ext cx="7560840" cy="923330"/>
          </a:xfrm>
          <a:prstGeom prst="rect">
            <a:avLst/>
          </a:prstGeom>
        </p:spPr>
        <p:txBody>
          <a:bodyPr wrap="square">
            <a:spAutoFit/>
          </a:bodyPr>
          <a:lstStyle/>
          <a:p>
            <a:r>
              <a:rPr lang="en-US" dirty="0" smtClean="0"/>
              <a:t>h1 { letter-spacing: -3px; } </a:t>
            </a:r>
          </a:p>
          <a:p>
            <a:endParaRPr lang="en-US" dirty="0" smtClean="0"/>
          </a:p>
          <a:p>
            <a:r>
              <a:rPr lang="en-US" dirty="0" smtClean="0"/>
              <a:t>p { letter-spacing: 10px; }</a:t>
            </a:r>
            <a:endParaRPr lang="en-US" dirty="0"/>
          </a:p>
        </p:txBody>
      </p:sp>
      <p:sp>
        <p:nvSpPr>
          <p:cNvPr id="75779" name="Rectangle 3"/>
          <p:cNvSpPr>
            <a:spLocks noChangeArrowheads="1"/>
          </p:cNvSpPr>
          <p:nvPr/>
        </p:nvSpPr>
        <p:spPr bwMode="auto">
          <a:xfrm>
            <a:off x="755576" y="3077235"/>
            <a:ext cx="7884368" cy="119415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Word Spacing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word-spacing</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specify additional spacing between the words.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5" name="Rectangle 4"/>
          <p:cNvSpPr/>
          <p:nvPr/>
        </p:nvSpPr>
        <p:spPr>
          <a:xfrm>
            <a:off x="755576" y="4509120"/>
            <a:ext cx="7776864" cy="1477328"/>
          </a:xfrm>
          <a:prstGeom prst="rect">
            <a:avLst/>
          </a:prstGeom>
        </p:spPr>
        <p:txBody>
          <a:bodyPr wrap="square">
            <a:spAutoFit/>
          </a:bodyPr>
          <a:lstStyle/>
          <a:p>
            <a:r>
              <a:rPr lang="en-US" dirty="0" err="1" smtClean="0"/>
              <a:t>p.normal</a:t>
            </a:r>
            <a:r>
              <a:rPr lang="en-US" dirty="0" smtClean="0"/>
              <a:t> { word-spacing: 20px; }</a:t>
            </a:r>
          </a:p>
          <a:p>
            <a:r>
              <a:rPr lang="en-US" dirty="0" smtClean="0"/>
              <a:t> </a:t>
            </a:r>
            <a:r>
              <a:rPr lang="en-US" dirty="0" err="1" smtClean="0"/>
              <a:t>p.justified</a:t>
            </a:r>
            <a:r>
              <a:rPr lang="en-US" dirty="0" smtClean="0"/>
              <a:t> { word-spacing: 20px;</a:t>
            </a:r>
          </a:p>
          <a:p>
            <a:r>
              <a:rPr lang="en-US" dirty="0" smtClean="0"/>
              <a:t> text-align: justify; } </a:t>
            </a:r>
          </a:p>
          <a:p>
            <a:r>
              <a:rPr lang="en-US" dirty="0" err="1" smtClean="0"/>
              <a:t>p.preformatted</a:t>
            </a:r>
            <a:r>
              <a:rPr lang="en-US" dirty="0" smtClean="0"/>
              <a:t> { word-spacing: 20px; </a:t>
            </a:r>
          </a:p>
          <a:p>
            <a:r>
              <a:rPr lang="en-US" dirty="0" smtClean="0"/>
              <a:t>white-space: pre;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539552" y="556955"/>
            <a:ext cx="7236296" cy="119415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Line Height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line-height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used to set the height of the text line.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683568" y="2276872"/>
            <a:ext cx="2180405" cy="1477328"/>
          </a:xfrm>
          <a:prstGeom prst="rect">
            <a:avLst/>
          </a:prstGeom>
        </p:spPr>
        <p:txBody>
          <a:bodyPr wrap="none">
            <a:spAutoFit/>
          </a:bodyPr>
          <a:lstStyle/>
          <a:p>
            <a:r>
              <a:rPr lang="en-US" dirty="0" smtClean="0"/>
              <a:t>p {</a:t>
            </a:r>
          </a:p>
          <a:p>
            <a:endParaRPr lang="en-US" dirty="0" smtClean="0"/>
          </a:p>
          <a:p>
            <a:r>
              <a:rPr lang="en-US" dirty="0" smtClean="0"/>
              <a:t> line-height: 1.2;</a:t>
            </a:r>
          </a:p>
          <a:p>
            <a:endParaRPr lang="en-US" dirty="0" smtClean="0"/>
          </a:p>
          <a:p>
            <a:r>
              <a:rPr lang="en-US" dirty="0" smtClean="0"/>
              <a:t>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467544" y="476672"/>
            <a:ext cx="8136904" cy="602883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0" rIns="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Styling Links with CSS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Links or hyperlinks are an essential part of a website. It allows visitors to navigate through the site. Therefore styling the links properly is an important aspect of building a user-friendly website.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See the tutorial on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HTML links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to learn more about links and how to create them.</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link has four different states —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link</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visited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active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hover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These four states of a link can be styled differently through using the following anchor pseudo-class selectors.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a:link</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define styles for normal or unvisited 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a:visited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define styles for links that the user has already visited.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a:hover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define styles for a link when the user place the mouse pointer over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a:active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define styles for links when they are being clicked.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specify any CSS property you'd like e.g.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font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5"/>
              </a:rPr>
              <a:t>background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6"/>
              </a:rPr>
              <a:t>border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etc. to each of these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7"/>
              </a:rPr>
              <a:t>selectors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to customize the style of links, just like you do with the normal text.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764704"/>
            <a:ext cx="7560840" cy="3785652"/>
          </a:xfrm>
          <a:prstGeom prst="rect">
            <a:avLst/>
          </a:prstGeom>
        </p:spPr>
        <p:txBody>
          <a:bodyPr wrap="square">
            <a:spAutoFit/>
          </a:bodyPr>
          <a:lstStyle/>
          <a:p>
            <a:r>
              <a:rPr lang="en-US" sz="2000" dirty="0" smtClean="0">
                <a:latin typeface="Century Gothic" pitchFamily="34" charset="0"/>
              </a:rPr>
              <a:t>a:link {</a:t>
            </a:r>
          </a:p>
          <a:p>
            <a:r>
              <a:rPr lang="en-US" sz="2000" dirty="0" smtClean="0">
                <a:latin typeface="Century Gothic" pitchFamily="34" charset="0"/>
              </a:rPr>
              <a:t> /* unvisited link */</a:t>
            </a:r>
          </a:p>
          <a:p>
            <a:r>
              <a:rPr lang="en-US" sz="2000" dirty="0" smtClean="0">
                <a:latin typeface="Century Gothic" pitchFamily="34" charset="0"/>
              </a:rPr>
              <a:t> color: #ff0000;</a:t>
            </a:r>
          </a:p>
          <a:p>
            <a:r>
              <a:rPr lang="en-US" sz="2000" dirty="0" smtClean="0">
                <a:latin typeface="Century Gothic" pitchFamily="34" charset="0"/>
              </a:rPr>
              <a:t> text-decoration: none;</a:t>
            </a:r>
          </a:p>
          <a:p>
            <a:r>
              <a:rPr lang="en-US" sz="2000" dirty="0" smtClean="0">
                <a:latin typeface="Century Gothic" pitchFamily="34" charset="0"/>
              </a:rPr>
              <a:t> border-bottom: 1px solid; } </a:t>
            </a:r>
          </a:p>
          <a:p>
            <a:endParaRPr lang="en-US" sz="2000" dirty="0" smtClean="0">
              <a:latin typeface="Century Gothic" pitchFamily="34" charset="0"/>
            </a:endParaRPr>
          </a:p>
          <a:p>
            <a:r>
              <a:rPr lang="en-US" sz="2000" dirty="0" smtClean="0">
                <a:latin typeface="Century Gothic" pitchFamily="34" charset="0"/>
              </a:rPr>
              <a:t>a:visited { /* visited link */ color: #ff00ff; } </a:t>
            </a:r>
          </a:p>
          <a:p>
            <a:endParaRPr lang="en-US" sz="2000" dirty="0" smtClean="0">
              <a:latin typeface="Century Gothic" pitchFamily="34" charset="0"/>
            </a:endParaRPr>
          </a:p>
          <a:p>
            <a:r>
              <a:rPr lang="en-US" sz="2000" dirty="0" smtClean="0">
                <a:latin typeface="Century Gothic" pitchFamily="34" charset="0"/>
              </a:rPr>
              <a:t>a:hover { /* mouse over link */ color: #00ff00; border-bottom: none; } </a:t>
            </a:r>
          </a:p>
          <a:p>
            <a:endParaRPr lang="en-US" sz="2000" dirty="0" smtClean="0">
              <a:latin typeface="Century Gothic" pitchFamily="34" charset="0"/>
            </a:endParaRPr>
          </a:p>
          <a:p>
            <a:r>
              <a:rPr lang="en-US" sz="2000" dirty="0" smtClean="0">
                <a:latin typeface="Century Gothic" pitchFamily="34" charset="0"/>
              </a:rPr>
              <a:t>a:active { /* active link */ color: #00ffff; }</a:t>
            </a:r>
            <a:endParaRPr lang="en-US" sz="2000" dirty="0">
              <a:latin typeface="Century Gothic"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124744"/>
            <a:ext cx="7776864" cy="3785652"/>
          </a:xfrm>
          <a:prstGeom prst="rect">
            <a:avLst/>
          </a:prstGeom>
        </p:spPr>
        <p:txBody>
          <a:bodyPr wrap="square">
            <a:spAutoFit/>
          </a:bodyPr>
          <a:lstStyle/>
          <a:p>
            <a:pPr algn="ctr" fontAlgn="base"/>
            <a:r>
              <a:rPr lang="en-US" sz="2000" b="1" dirty="0" smtClean="0">
                <a:latin typeface="Century Gothic" pitchFamily="34" charset="0"/>
              </a:rPr>
              <a:t>Types of HTML Lists</a:t>
            </a:r>
          </a:p>
          <a:p>
            <a:pPr algn="ctr" fontAlgn="base"/>
            <a:endParaRPr lang="en-US" sz="2000" b="1" dirty="0" smtClean="0">
              <a:latin typeface="Century Gothic" pitchFamily="34" charset="0"/>
            </a:endParaRPr>
          </a:p>
          <a:p>
            <a:pPr fontAlgn="base"/>
            <a:endParaRPr lang="en-US" sz="2000" b="1" dirty="0" smtClean="0">
              <a:latin typeface="Century Gothic" pitchFamily="34" charset="0"/>
            </a:endParaRPr>
          </a:p>
          <a:p>
            <a:pPr fontAlgn="base"/>
            <a:r>
              <a:rPr lang="en-US" sz="2000" dirty="0" smtClean="0">
                <a:latin typeface="Century Gothic" pitchFamily="34" charset="0"/>
              </a:rPr>
              <a:t>There are three different types of list in HTML:</a:t>
            </a:r>
          </a:p>
          <a:p>
            <a:pPr fontAlgn="base"/>
            <a:endParaRPr lang="en-US" sz="2000" dirty="0" smtClean="0">
              <a:latin typeface="Century Gothic" pitchFamily="34" charset="0"/>
            </a:endParaRPr>
          </a:p>
          <a:p>
            <a:r>
              <a:rPr lang="en-US" sz="2000" b="1" dirty="0" smtClean="0">
                <a:latin typeface="Century Gothic" pitchFamily="34" charset="0"/>
              </a:rPr>
              <a:t>Unordered lists</a:t>
            </a:r>
            <a:r>
              <a:rPr lang="en-US" sz="2000" dirty="0" smtClean="0">
                <a:latin typeface="Century Gothic" pitchFamily="34" charset="0"/>
              </a:rPr>
              <a:t> — A list of items, where every list items are marked with bullets.</a:t>
            </a:r>
          </a:p>
          <a:p>
            <a:endParaRPr lang="en-US" sz="2000" dirty="0" smtClean="0">
              <a:latin typeface="Century Gothic" pitchFamily="34" charset="0"/>
            </a:endParaRPr>
          </a:p>
          <a:p>
            <a:r>
              <a:rPr lang="en-US" sz="2000" b="1" dirty="0" smtClean="0">
                <a:latin typeface="Century Gothic" pitchFamily="34" charset="0"/>
              </a:rPr>
              <a:t>Ordered lists</a:t>
            </a:r>
            <a:r>
              <a:rPr lang="en-US" sz="2000" dirty="0" smtClean="0">
                <a:latin typeface="Century Gothic" pitchFamily="34" charset="0"/>
              </a:rPr>
              <a:t> — A list of items, where each list items are marked with numbers.</a:t>
            </a:r>
          </a:p>
          <a:p>
            <a:endParaRPr lang="en-US" sz="2000" dirty="0" smtClean="0">
              <a:latin typeface="Century Gothic" pitchFamily="34" charset="0"/>
            </a:endParaRPr>
          </a:p>
          <a:p>
            <a:r>
              <a:rPr lang="en-US" sz="2000" b="1" dirty="0" smtClean="0">
                <a:latin typeface="Century Gothic" pitchFamily="34" charset="0"/>
              </a:rPr>
              <a:t>Definition list</a:t>
            </a:r>
            <a:r>
              <a:rPr lang="en-US" sz="2000" dirty="0" smtClean="0">
                <a:latin typeface="Century Gothic" pitchFamily="34" charset="0"/>
              </a:rPr>
              <a:t> — A list of items, with a description of each item.</a:t>
            </a:r>
            <a:endParaRPr lang="en-US" sz="2000" dirty="0">
              <a:latin typeface="Century Gothic"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55576" y="352544"/>
            <a:ext cx="7848872"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Changing the Marker Type of Lists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By default, items in an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ordered list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are numbered with Arabic numerals (1, 2, 3, 5, and so on), whereas in an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unordered list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items are marked with round bullets (•).</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But, you can change this default list marker type to any other type such as roman numerals,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latin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letters, circle, square, and so on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list-style-type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043608" y="3717032"/>
            <a:ext cx="6624736" cy="923330"/>
          </a:xfrm>
          <a:prstGeom prst="rect">
            <a:avLst/>
          </a:prstGeom>
        </p:spPr>
        <p:txBody>
          <a:bodyPr wrap="square">
            <a:spAutoFit/>
          </a:bodyPr>
          <a:lstStyle/>
          <a:p>
            <a:r>
              <a:rPr lang="en-US" dirty="0" err="1" smtClean="0"/>
              <a:t>ul</a:t>
            </a:r>
            <a:r>
              <a:rPr lang="en-US" dirty="0" smtClean="0"/>
              <a:t> { list-style-type: square; }</a:t>
            </a:r>
          </a:p>
          <a:p>
            <a:endParaRPr lang="en-US" dirty="0" smtClean="0"/>
          </a:p>
          <a:p>
            <a:r>
              <a:rPr lang="en-US" dirty="0" smtClean="0"/>
              <a:t> </a:t>
            </a:r>
            <a:r>
              <a:rPr lang="en-US" dirty="0" err="1" smtClean="0"/>
              <a:t>ol</a:t>
            </a:r>
            <a:r>
              <a:rPr lang="en-US" dirty="0" smtClean="0"/>
              <a:t> { list-style-type: upper-roman;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611560" y="764704"/>
            <a:ext cx="7848872" cy="33485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Changing the Position of List Markers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By default, markers of each list items are positioned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outside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of their display boxes.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However, you can also position these markers or bullet points inside of the list item's display boxes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list-style-position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along with the value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inside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this case the lines will wrap under the marker instead of being indented. Here's an example: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1412776"/>
            <a:ext cx="6264696" cy="2554545"/>
          </a:xfrm>
          <a:prstGeom prst="rect">
            <a:avLst/>
          </a:prstGeom>
        </p:spPr>
        <p:txBody>
          <a:bodyPr wrap="square">
            <a:spAutoFit/>
          </a:bodyPr>
          <a:lstStyle/>
          <a:p>
            <a:r>
              <a:rPr lang="en-US" sz="2000" dirty="0" err="1" smtClean="0">
                <a:latin typeface="Century Gothic" pitchFamily="34" charset="0"/>
              </a:rPr>
              <a:t>ol.in</a:t>
            </a:r>
            <a:r>
              <a:rPr lang="en-US" sz="2000" dirty="0" smtClean="0">
                <a:latin typeface="Century Gothic" pitchFamily="34" charset="0"/>
              </a:rPr>
              <a:t> </a:t>
            </a:r>
            <a:r>
              <a:rPr lang="en-US" sz="2000" dirty="0" err="1" smtClean="0">
                <a:latin typeface="Century Gothic" pitchFamily="34" charset="0"/>
              </a:rPr>
              <a:t>li</a:t>
            </a:r>
            <a:r>
              <a:rPr lang="en-US" sz="2000" dirty="0" smtClean="0">
                <a:latin typeface="Century Gothic" pitchFamily="34" charset="0"/>
              </a:rPr>
              <a:t> {</a:t>
            </a:r>
          </a:p>
          <a:p>
            <a:r>
              <a:rPr lang="en-US" sz="2000" dirty="0" smtClean="0">
                <a:latin typeface="Century Gothic" pitchFamily="34" charset="0"/>
              </a:rPr>
              <a:t> list-style-position: inside; </a:t>
            </a:r>
          </a:p>
          <a:p>
            <a:r>
              <a:rPr lang="en-US" sz="2000" dirty="0" smtClean="0">
                <a:latin typeface="Century Gothic" pitchFamily="34" charset="0"/>
              </a:rPr>
              <a:t>} </a:t>
            </a:r>
          </a:p>
          <a:p>
            <a:endParaRPr lang="en-US" sz="2000" dirty="0" smtClean="0">
              <a:latin typeface="Century Gothic" pitchFamily="34" charset="0"/>
            </a:endParaRPr>
          </a:p>
          <a:p>
            <a:r>
              <a:rPr lang="en-US" sz="2000" dirty="0" err="1" smtClean="0">
                <a:latin typeface="Century Gothic" pitchFamily="34" charset="0"/>
              </a:rPr>
              <a:t>ol.out</a:t>
            </a:r>
            <a:r>
              <a:rPr lang="en-US" sz="2000" dirty="0" smtClean="0">
                <a:latin typeface="Century Gothic" pitchFamily="34" charset="0"/>
              </a:rPr>
              <a:t> </a:t>
            </a:r>
            <a:r>
              <a:rPr lang="en-US" sz="2000" dirty="0" err="1" smtClean="0">
                <a:latin typeface="Century Gothic" pitchFamily="34" charset="0"/>
              </a:rPr>
              <a:t>li</a:t>
            </a:r>
            <a:r>
              <a:rPr lang="en-US" sz="2000" dirty="0" smtClean="0">
                <a:latin typeface="Century Gothic" pitchFamily="34" charset="0"/>
              </a:rPr>
              <a:t> {</a:t>
            </a:r>
          </a:p>
          <a:p>
            <a:endParaRPr lang="en-US" sz="2000" dirty="0" smtClean="0">
              <a:latin typeface="Century Gothic" pitchFamily="34" charset="0"/>
            </a:endParaRPr>
          </a:p>
          <a:p>
            <a:r>
              <a:rPr lang="en-US" sz="2000" dirty="0" smtClean="0">
                <a:latin typeface="Century Gothic" pitchFamily="34" charset="0"/>
              </a:rPr>
              <a:t> list-style-position: outside; </a:t>
            </a: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539552" y="404664"/>
            <a:ext cx="8136904" cy="519524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Inline Styles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Inline styles are used to apply the unique style rules to an element by putting the CSS rules directly into the start tag. It can be attached to an element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attribute.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attribute includes a series of CSS property and value pairs.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41414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Each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"property: value"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pair is separated by a semicolon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just as you would write into an embedded or external style sheets.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41414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But it needs to be all in one line i.e. no line break after the semicolon, as shown here: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r>
            <a:br>
              <a:rPr kumimoji="0" lang="en-US" sz="2000" b="0" i="0" u="none" strike="noStrike" cap="none" normalizeH="0" baseline="0" dirty="0" smtClean="0">
                <a:ln>
                  <a:noFill/>
                </a:ln>
                <a:solidFill>
                  <a:srgbClr val="414141"/>
                </a:solidFill>
                <a:effectLst/>
                <a:latin typeface="Century Gothic" pitchFamily="34" charset="0"/>
                <a:cs typeface="Arial" pitchFamily="34" charset="0"/>
              </a:rPr>
            </a:b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323528" y="5661248"/>
            <a:ext cx="8568952" cy="400110"/>
          </a:xfrm>
          <a:prstGeom prst="rect">
            <a:avLst/>
          </a:prstGeom>
        </p:spPr>
        <p:txBody>
          <a:bodyPr wrap="square">
            <a:spAutoFit/>
          </a:bodyPr>
          <a:lstStyle/>
          <a:p>
            <a:r>
              <a:rPr lang="en-US" sz="2000" dirty="0">
                <a:latin typeface="Century Gothic" pitchFamily="34" charset="0"/>
              </a:rPr>
              <a:t>&lt;h1 style="</a:t>
            </a:r>
            <a:r>
              <a:rPr lang="en-US" sz="2000" dirty="0" err="1">
                <a:latin typeface="Century Gothic" pitchFamily="34" charset="0"/>
              </a:rPr>
              <a:t>color:red</a:t>
            </a:r>
            <a:r>
              <a:rPr lang="en-US" sz="2000" dirty="0">
                <a:latin typeface="Century Gothic" pitchFamily="34" charset="0"/>
              </a:rPr>
              <a:t>; font-size:30px;"&gt;This is a heading&lt;/h1&gt;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611560" y="1196752"/>
            <a:ext cx="7920880"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Using Images as List Markers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also set an image as a list marker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list-style-image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style rule in the following example assigns a transparent PNG image "arrow.png" as the list marker for all the items in the unordered list. Let's try it out and see how it works: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971600" y="4437112"/>
            <a:ext cx="6552728" cy="1477328"/>
          </a:xfrm>
          <a:prstGeom prst="rect">
            <a:avLst/>
          </a:prstGeom>
        </p:spPr>
        <p:txBody>
          <a:bodyPr wrap="square">
            <a:spAutoFit/>
          </a:bodyPr>
          <a:lstStyle/>
          <a:p>
            <a:r>
              <a:rPr lang="en-US" dirty="0" err="1" smtClean="0"/>
              <a:t>ul</a:t>
            </a:r>
            <a:r>
              <a:rPr lang="en-US" dirty="0" smtClean="0"/>
              <a:t> </a:t>
            </a:r>
            <a:r>
              <a:rPr lang="en-US" dirty="0" err="1" smtClean="0"/>
              <a:t>li</a:t>
            </a:r>
            <a:r>
              <a:rPr lang="en-US" dirty="0" smtClean="0"/>
              <a:t> {</a:t>
            </a:r>
          </a:p>
          <a:p>
            <a:endParaRPr lang="en-US" dirty="0" smtClean="0"/>
          </a:p>
          <a:p>
            <a:r>
              <a:rPr lang="en-US" dirty="0" smtClean="0"/>
              <a:t> list-style-image: </a:t>
            </a:r>
            <a:r>
              <a:rPr lang="en-US" dirty="0" err="1" smtClean="0"/>
              <a:t>url</a:t>
            </a:r>
            <a:r>
              <a:rPr lang="en-US" dirty="0" smtClean="0"/>
              <a:t>("images/bullet.png");</a:t>
            </a:r>
          </a:p>
          <a:p>
            <a:endParaRPr lang="en-US" dirty="0" smtClean="0"/>
          </a:p>
          <a:p>
            <a:r>
              <a:rPr lang="en-US" dirty="0" smtClean="0"/>
              <a:t>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272808" cy="5632311"/>
          </a:xfrm>
          <a:prstGeom prst="rect">
            <a:avLst/>
          </a:prstGeom>
        </p:spPr>
        <p:txBody>
          <a:bodyPr wrap="square">
            <a:spAutoFit/>
          </a:bodyPr>
          <a:lstStyle/>
          <a:p>
            <a:r>
              <a:rPr lang="en-US" sz="1200" dirty="0" smtClean="0"/>
              <a:t>&lt;!DOCTYPE html&gt;</a:t>
            </a:r>
          </a:p>
          <a:p>
            <a:r>
              <a:rPr lang="en-US" sz="1200" dirty="0" smtClean="0"/>
              <a:t>&lt;html </a:t>
            </a:r>
            <a:r>
              <a:rPr lang="en-US" sz="1200" dirty="0" err="1" smtClean="0"/>
              <a:t>lang</a:t>
            </a:r>
            <a:r>
              <a:rPr lang="en-US" sz="1200" dirty="0" smtClean="0"/>
              <a:t>="en"&gt;</a:t>
            </a:r>
          </a:p>
          <a:p>
            <a:r>
              <a:rPr lang="en-US" sz="1200" dirty="0" smtClean="0"/>
              <a:t>&lt;head&gt;</a:t>
            </a:r>
          </a:p>
          <a:p>
            <a:r>
              <a:rPr lang="en-US" sz="1200" dirty="0" smtClean="0"/>
              <a:t>&lt;meta </a:t>
            </a:r>
            <a:r>
              <a:rPr lang="en-US" sz="1200" dirty="0" err="1" smtClean="0"/>
              <a:t>charset</a:t>
            </a:r>
            <a:r>
              <a:rPr lang="en-US" sz="1200" dirty="0" smtClean="0"/>
              <a:t>="utf-8"&gt;</a:t>
            </a:r>
          </a:p>
          <a:p>
            <a:r>
              <a:rPr lang="en-US" sz="1200" dirty="0" smtClean="0"/>
              <a:t>&lt;title&gt;Building Navigation Bar with HTML List and CSS&lt;/title&gt;</a:t>
            </a:r>
          </a:p>
          <a:p>
            <a:r>
              <a:rPr lang="en-US" sz="1200" dirty="0" smtClean="0"/>
              <a:t>&lt;style&gt;</a:t>
            </a:r>
          </a:p>
          <a:p>
            <a:r>
              <a:rPr lang="en-US" sz="1200" dirty="0" smtClean="0"/>
              <a:t>    body{</a:t>
            </a:r>
          </a:p>
          <a:p>
            <a:r>
              <a:rPr lang="en-US" sz="1200" dirty="0" smtClean="0"/>
              <a:t>        font-size: 14px;</a:t>
            </a:r>
          </a:p>
          <a:p>
            <a:r>
              <a:rPr lang="en-US" sz="1200" dirty="0" smtClean="0"/>
              <a:t>        font-family: </a:t>
            </a:r>
            <a:r>
              <a:rPr lang="en-US" sz="1200" dirty="0" err="1" smtClean="0"/>
              <a:t>Arial,sans</a:t>
            </a:r>
            <a:r>
              <a:rPr lang="en-US" sz="1200" dirty="0" smtClean="0"/>
              <a:t>-serif;</a:t>
            </a:r>
          </a:p>
          <a:p>
            <a:r>
              <a:rPr lang="en-US" sz="1200" dirty="0" smtClean="0"/>
              <a:t>    }</a:t>
            </a:r>
          </a:p>
          <a:p>
            <a:r>
              <a:rPr lang="en-US" sz="1200" dirty="0" smtClean="0"/>
              <a:t>    </a:t>
            </a:r>
            <a:r>
              <a:rPr lang="en-US" sz="1200" dirty="0" err="1" smtClean="0"/>
              <a:t>ul</a:t>
            </a:r>
            <a:r>
              <a:rPr lang="en-US" sz="1200" dirty="0" smtClean="0"/>
              <a:t> {</a:t>
            </a:r>
          </a:p>
          <a:p>
            <a:r>
              <a:rPr lang="en-US" sz="1200" dirty="0" smtClean="0"/>
              <a:t>        padding: 0;</a:t>
            </a:r>
          </a:p>
          <a:p>
            <a:r>
              <a:rPr lang="en-US" sz="1200" dirty="0" smtClean="0"/>
              <a:t>        list-style: none;</a:t>
            </a:r>
          </a:p>
          <a:p>
            <a:r>
              <a:rPr lang="en-US" sz="1200" dirty="0" smtClean="0"/>
              <a:t>        background: #f2f2f2;</a:t>
            </a:r>
          </a:p>
          <a:p>
            <a:r>
              <a:rPr lang="en-US" sz="1200" dirty="0" smtClean="0"/>
              <a:t>    }</a:t>
            </a:r>
          </a:p>
          <a:p>
            <a:r>
              <a:rPr lang="en-US" sz="1200" dirty="0" smtClean="0"/>
              <a:t>    </a:t>
            </a:r>
            <a:r>
              <a:rPr lang="en-US" sz="1200" dirty="0" err="1" smtClean="0"/>
              <a:t>ul</a:t>
            </a:r>
            <a:r>
              <a:rPr lang="en-US" sz="1200" dirty="0" smtClean="0"/>
              <a:t> </a:t>
            </a:r>
            <a:r>
              <a:rPr lang="en-US" sz="1200" dirty="0" err="1" smtClean="0"/>
              <a:t>li</a:t>
            </a:r>
            <a:r>
              <a:rPr lang="en-US" sz="1200" dirty="0" smtClean="0"/>
              <a:t> {</a:t>
            </a:r>
          </a:p>
          <a:p>
            <a:r>
              <a:rPr lang="en-US" sz="1200" dirty="0" smtClean="0"/>
              <a:t>        display: inline-block;</a:t>
            </a:r>
          </a:p>
          <a:p>
            <a:r>
              <a:rPr lang="en-US" sz="1200" dirty="0" smtClean="0"/>
              <a:t>    }</a:t>
            </a:r>
          </a:p>
          <a:p>
            <a:r>
              <a:rPr lang="en-US" sz="1200" dirty="0" smtClean="0"/>
              <a:t>    </a:t>
            </a:r>
            <a:r>
              <a:rPr lang="en-US" sz="1200" dirty="0" err="1" smtClean="0"/>
              <a:t>ul</a:t>
            </a:r>
            <a:r>
              <a:rPr lang="en-US" sz="1200" dirty="0" smtClean="0"/>
              <a:t> </a:t>
            </a:r>
            <a:r>
              <a:rPr lang="en-US" sz="1200" dirty="0" err="1" smtClean="0"/>
              <a:t>li</a:t>
            </a:r>
            <a:r>
              <a:rPr lang="en-US" sz="1200" dirty="0" smtClean="0"/>
              <a:t> a {</a:t>
            </a:r>
          </a:p>
          <a:p>
            <a:r>
              <a:rPr lang="en-US" sz="1200" dirty="0" smtClean="0"/>
              <a:t>        display: block;</a:t>
            </a:r>
          </a:p>
          <a:p>
            <a:r>
              <a:rPr lang="en-US" sz="1200" dirty="0" smtClean="0"/>
              <a:t>        padding: 10px 25px;</a:t>
            </a:r>
          </a:p>
          <a:p>
            <a:r>
              <a:rPr lang="en-US" sz="1200" dirty="0" smtClean="0"/>
              <a:t>        color: #333;</a:t>
            </a:r>
          </a:p>
          <a:p>
            <a:r>
              <a:rPr lang="en-US" sz="1200" dirty="0" smtClean="0"/>
              <a:t>        text-decoration: none;</a:t>
            </a:r>
          </a:p>
          <a:p>
            <a:r>
              <a:rPr lang="en-US" sz="1200" dirty="0" smtClean="0"/>
              <a:t>    }</a:t>
            </a:r>
          </a:p>
          <a:p>
            <a:r>
              <a:rPr lang="en-US" sz="1200" dirty="0" smtClean="0"/>
              <a:t>    </a:t>
            </a:r>
            <a:r>
              <a:rPr lang="en-US" sz="1200" dirty="0" err="1" smtClean="0"/>
              <a:t>ul</a:t>
            </a:r>
            <a:r>
              <a:rPr lang="en-US" sz="1200" dirty="0" smtClean="0"/>
              <a:t> </a:t>
            </a:r>
            <a:r>
              <a:rPr lang="en-US" sz="1200" dirty="0" err="1" smtClean="0"/>
              <a:t>li</a:t>
            </a:r>
            <a:r>
              <a:rPr lang="en-US" sz="1200" dirty="0" smtClean="0"/>
              <a:t> a:hover {</a:t>
            </a:r>
          </a:p>
          <a:p>
            <a:r>
              <a:rPr lang="en-US" sz="1200" dirty="0" smtClean="0"/>
              <a:t>        color: #</a:t>
            </a:r>
            <a:r>
              <a:rPr lang="en-US" sz="1200" dirty="0" err="1" smtClean="0"/>
              <a:t>fff</a:t>
            </a:r>
            <a:r>
              <a:rPr lang="en-US" sz="1200" dirty="0" smtClean="0"/>
              <a:t>;</a:t>
            </a:r>
          </a:p>
          <a:p>
            <a:r>
              <a:rPr lang="en-US" sz="1200" dirty="0" smtClean="0"/>
              <a:t>        background: #939393;</a:t>
            </a:r>
          </a:p>
          <a:p>
            <a:r>
              <a:rPr lang="en-US" sz="1200" dirty="0" smtClean="0"/>
              <a:t>    }</a:t>
            </a:r>
          </a:p>
          <a:p>
            <a:r>
              <a:rPr lang="en-US" sz="1200" dirty="0" smtClean="0"/>
              <a:t>&lt;/style&gt;</a:t>
            </a:r>
          </a:p>
          <a:p>
            <a:r>
              <a:rPr lang="en-US" sz="1200" dirty="0" smtClean="0"/>
              <a:t>&lt;/head&gt;</a:t>
            </a:r>
            <a:endParaRPr lang="en-US" sz="1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124744"/>
            <a:ext cx="7200800" cy="3970318"/>
          </a:xfrm>
          <a:prstGeom prst="rect">
            <a:avLst/>
          </a:prstGeom>
        </p:spPr>
        <p:txBody>
          <a:bodyPr wrap="square">
            <a:spAutoFit/>
          </a:bodyPr>
          <a:lstStyle/>
          <a:p>
            <a:r>
              <a:rPr lang="en-US" dirty="0" smtClean="0"/>
              <a:t>&lt;body&gt;</a:t>
            </a:r>
          </a:p>
          <a:p>
            <a:r>
              <a:rPr lang="en-US" dirty="0" smtClean="0"/>
              <a:t>    &lt;</a:t>
            </a:r>
            <a:r>
              <a:rPr lang="en-US" dirty="0" err="1" smtClean="0"/>
              <a:t>nav</a:t>
            </a:r>
            <a:r>
              <a:rPr lang="en-US" dirty="0" smtClean="0"/>
              <a:t>&gt;</a:t>
            </a:r>
          </a:p>
          <a:p>
            <a:r>
              <a:rPr lang="en-US" dirty="0" smtClean="0"/>
              <a:t>        &lt;</a:t>
            </a:r>
            <a:r>
              <a:rPr lang="en-US" dirty="0" err="1" smtClean="0"/>
              <a:t>ul</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="#"&gt;Home&lt;/a&gt;&lt;/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="#"&gt;About Us&lt;/a&gt;&lt;/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="#"&gt;Products&lt;/a&gt;&lt;/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="#"&gt;Services&lt;/a&gt;&lt;/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="#"&gt;Portfolio&lt;/a&gt;&lt;/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="#"&gt;Contact&lt;/a&gt;&lt;/</a:t>
            </a:r>
            <a:r>
              <a:rPr lang="en-US" dirty="0" err="1" smtClean="0"/>
              <a:t>li</a:t>
            </a:r>
            <a:r>
              <a:rPr lang="en-US" dirty="0" smtClean="0"/>
              <a:t>&gt;</a:t>
            </a:r>
          </a:p>
          <a:p>
            <a:r>
              <a:rPr lang="en-US" dirty="0" smtClean="0"/>
              <a:t>        &lt;/</a:t>
            </a:r>
            <a:r>
              <a:rPr lang="en-US" dirty="0" err="1" smtClean="0"/>
              <a:t>ul</a:t>
            </a:r>
            <a:r>
              <a:rPr lang="en-US" dirty="0" smtClean="0"/>
              <a:t>&gt;</a:t>
            </a:r>
          </a:p>
          <a:p>
            <a:r>
              <a:rPr lang="en-US" dirty="0" smtClean="0"/>
              <a:t>    &lt;/</a:t>
            </a:r>
            <a:r>
              <a:rPr lang="en-US" dirty="0" err="1" smtClean="0"/>
              <a:t>nav</a:t>
            </a:r>
            <a:r>
              <a:rPr lang="en-US" dirty="0" smtClean="0"/>
              <a:t>&gt;</a:t>
            </a:r>
          </a:p>
          <a:p>
            <a:r>
              <a:rPr lang="en-US" dirty="0" smtClean="0"/>
              <a:t>	&lt;p&gt;&lt;strong&gt;Note:&lt;/strong&gt; Place mouse pointer over the menu link to see the hover effect.&lt;/p&gt;</a:t>
            </a:r>
          </a:p>
          <a:p>
            <a:r>
              <a:rPr lang="en-US" dirty="0" smtClean="0"/>
              <a:t>&lt;/body&gt;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539552" y="764704"/>
            <a:ext cx="7776864" cy="400110"/>
          </a:xfrm>
          <a:prstGeom prst="rect">
            <a:avLst/>
          </a:prstGeom>
        </p:spPr>
        <p:txBody>
          <a:bodyPr wrap="square">
            <a:spAutoFit/>
          </a:bodyPr>
          <a:lstStyle/>
          <a:p>
            <a:pPr algn="ctr" fontAlgn="base"/>
            <a:r>
              <a:rPr lang="en-US" sz="2000" b="1" dirty="0" smtClean="0">
                <a:latin typeface="Century Gothic" pitchFamily="34" charset="0"/>
              </a:rPr>
              <a:t>CSS Tables</a:t>
            </a:r>
            <a:endParaRPr lang="en-US" sz="2000" b="1" dirty="0">
              <a:latin typeface="Century Gothic" pitchFamily="34" charset="0"/>
            </a:endParaRPr>
          </a:p>
        </p:txBody>
      </p:sp>
      <p:sp>
        <p:nvSpPr>
          <p:cNvPr id="3" name="Rectangle 2"/>
          <p:cNvSpPr/>
          <p:nvPr/>
        </p:nvSpPr>
        <p:spPr>
          <a:xfrm>
            <a:off x="539552" y="1484784"/>
            <a:ext cx="8208912" cy="2246769"/>
          </a:xfrm>
          <a:prstGeom prst="rect">
            <a:avLst/>
          </a:prstGeom>
        </p:spPr>
        <p:txBody>
          <a:bodyPr wrap="square">
            <a:spAutoFit/>
          </a:bodyPr>
          <a:lstStyle/>
          <a:p>
            <a:pPr fontAlgn="base"/>
            <a:r>
              <a:rPr lang="en-US" sz="2000" b="1" dirty="0" smtClean="0">
                <a:latin typeface="Century Gothic" pitchFamily="34" charset="0"/>
              </a:rPr>
              <a:t>Styling Tables with CSS</a:t>
            </a:r>
          </a:p>
          <a:p>
            <a:pPr fontAlgn="base"/>
            <a:endParaRPr lang="en-US" sz="2000" b="1" dirty="0" smtClean="0">
              <a:latin typeface="Century Gothic" pitchFamily="34" charset="0"/>
            </a:endParaRPr>
          </a:p>
          <a:p>
            <a:pPr fontAlgn="base"/>
            <a:r>
              <a:rPr lang="en-US" sz="2000" dirty="0" smtClean="0">
                <a:latin typeface="Century Gothic" pitchFamily="34" charset="0"/>
              </a:rPr>
              <a:t>Tables are typically used to display tabular data, such as financial reports.</a:t>
            </a:r>
          </a:p>
          <a:p>
            <a:pPr fontAlgn="base"/>
            <a:r>
              <a:rPr lang="en-US" sz="2000" dirty="0" smtClean="0">
                <a:latin typeface="Century Gothic" pitchFamily="34" charset="0"/>
              </a:rPr>
              <a:t>But when you create an </a:t>
            </a:r>
            <a:r>
              <a:rPr lang="en-US" sz="2000" dirty="0" smtClean="0">
                <a:latin typeface="Century Gothic" pitchFamily="34" charset="0"/>
                <a:hlinkClick r:id="rId2"/>
              </a:rPr>
              <a:t>HTML table</a:t>
            </a:r>
            <a:r>
              <a:rPr lang="en-US" sz="2000" dirty="0" smtClean="0">
                <a:latin typeface="Century Gothic" pitchFamily="34" charset="0"/>
              </a:rPr>
              <a:t> without any styles or attributes, browsers display them without any border. With CSS you can greatly improve the appearance your tables.</a:t>
            </a:r>
            <a:endParaRPr lang="en-US" sz="2000" dirty="0">
              <a:latin typeface="Century Gothic"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077072"/>
            <a:ext cx="4572000" cy="1477328"/>
          </a:xfrm>
          <a:prstGeom prst="rect">
            <a:avLst/>
          </a:prstGeom>
        </p:spPr>
        <p:txBody>
          <a:bodyPr>
            <a:spAutoFit/>
          </a:bodyPr>
          <a:lstStyle/>
          <a:p>
            <a:r>
              <a:rPr lang="en-US" dirty="0" smtClean="0"/>
              <a:t>table, </a:t>
            </a:r>
            <a:r>
              <a:rPr lang="en-US" dirty="0" err="1" smtClean="0"/>
              <a:t>th</a:t>
            </a:r>
            <a:r>
              <a:rPr lang="en-US" dirty="0" smtClean="0"/>
              <a:t>, td {</a:t>
            </a:r>
          </a:p>
          <a:p>
            <a:endParaRPr lang="en-US" dirty="0" smtClean="0"/>
          </a:p>
          <a:p>
            <a:r>
              <a:rPr lang="en-US" dirty="0" smtClean="0"/>
              <a:t> border: 1px solid black;</a:t>
            </a:r>
          </a:p>
          <a:p>
            <a:endParaRPr lang="en-US" dirty="0" smtClean="0"/>
          </a:p>
          <a:p>
            <a:r>
              <a:rPr lang="en-US" dirty="0" smtClean="0"/>
              <a:t> }</a:t>
            </a:r>
            <a:endParaRPr lang="en-US" dirty="0"/>
          </a:p>
        </p:txBody>
      </p:sp>
      <p:sp>
        <p:nvSpPr>
          <p:cNvPr id="4" name="Rectangle 2"/>
          <p:cNvSpPr>
            <a:spLocks noChangeArrowheads="1"/>
          </p:cNvSpPr>
          <p:nvPr/>
        </p:nvSpPr>
        <p:spPr bwMode="auto">
          <a:xfrm>
            <a:off x="467544" y="476672"/>
            <a:ext cx="8064896" cy="2117482"/>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Adding Borders to Tables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CSS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border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the best way to define the borders for the tables.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following example will set a black border for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&lt;table&gt;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&lt;</a:t>
            </a:r>
            <a:r>
              <a:rPr kumimoji="0" lang="en-US" sz="2000" b="0" i="0" u="none" strike="noStrike" cap="none" normalizeH="0" baseline="0" dirty="0" err="1" smtClean="0">
                <a:ln>
                  <a:noFill/>
                </a:ln>
                <a:solidFill>
                  <a:srgbClr val="1DB79F"/>
                </a:solidFill>
                <a:effectLst/>
                <a:latin typeface="Century Gothic" pitchFamily="34" charset="0"/>
                <a:cs typeface="Arial" pitchFamily="34" charset="0"/>
                <a:hlinkClick r:id="rId4"/>
              </a:rPr>
              <a:t>th</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5"/>
              </a:rPr>
              <a:t>&lt;td&gt;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ChangeArrowheads="1"/>
          </p:cNvSpPr>
          <p:nvPr/>
        </p:nvSpPr>
        <p:spPr bwMode="auto">
          <a:xfrm>
            <a:off x="539552" y="908720"/>
            <a:ext cx="7992888" cy="33485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Collapsing Table Borders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There are two distinct models for setting borders on table cells in CSS: </a:t>
            </a:r>
            <a:r>
              <a:rPr kumimoji="0" lang="en-US" sz="2000" b="0" i="1" u="none" strike="noStrike" cap="none" normalizeH="0" baseline="0" dirty="0" smtClean="0">
                <a:ln>
                  <a:noFill/>
                </a:ln>
                <a:solidFill>
                  <a:srgbClr val="414141"/>
                </a:solidFill>
                <a:effectLst/>
                <a:latin typeface="Century Gothic" pitchFamily="34" charset="0"/>
                <a:cs typeface="Arial" pitchFamily="34" charset="0"/>
              </a:rPr>
              <a:t>separate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1" u="none" strike="noStrike" cap="none" normalizeH="0" baseline="0" dirty="0" smtClean="0">
                <a:ln>
                  <a:noFill/>
                </a:ln>
                <a:solidFill>
                  <a:srgbClr val="414141"/>
                </a:solidFill>
                <a:effectLst/>
                <a:latin typeface="Century Gothic" pitchFamily="34" charset="0"/>
                <a:cs typeface="Arial" pitchFamily="34" charset="0"/>
              </a:rPr>
              <a:t>collapse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In the separate border model, which is the default, each table cell has its own distinct borders, whereas in the collapsed border model, adjacent table cells share a common border. You can set the border model for an HTML table by using the CSS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border-collapse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971600" y="4725144"/>
            <a:ext cx="6552728" cy="1015663"/>
          </a:xfrm>
          <a:prstGeom prst="rect">
            <a:avLst/>
          </a:prstGeom>
        </p:spPr>
        <p:txBody>
          <a:bodyPr wrap="square">
            <a:spAutoFit/>
          </a:bodyPr>
          <a:lstStyle/>
          <a:p>
            <a:r>
              <a:rPr lang="en-US" sz="2000" dirty="0" smtClean="0">
                <a:latin typeface="Century Gothic" pitchFamily="34" charset="0"/>
              </a:rPr>
              <a:t>table { border-collapse: collapse; } </a:t>
            </a:r>
          </a:p>
          <a:p>
            <a:endParaRPr lang="en-US" sz="2000" dirty="0" smtClean="0">
              <a:latin typeface="Century Gothic" pitchFamily="34" charset="0"/>
            </a:endParaRPr>
          </a:p>
          <a:p>
            <a:r>
              <a:rPr lang="en-US" sz="2000" dirty="0" err="1" smtClean="0">
                <a:latin typeface="Century Gothic" pitchFamily="34" charset="0"/>
              </a:rPr>
              <a:t>th</a:t>
            </a:r>
            <a:r>
              <a:rPr lang="en-US" sz="2000" dirty="0" smtClean="0">
                <a:latin typeface="Century Gothic" pitchFamily="34" charset="0"/>
              </a:rPr>
              <a:t>, td { border: 1px solid black; }</a:t>
            </a:r>
            <a:endParaRPr lang="en-US" sz="2000" dirty="0">
              <a:latin typeface="Century Gothic"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764704"/>
            <a:ext cx="7488832" cy="1323439"/>
          </a:xfrm>
          <a:prstGeom prst="rect">
            <a:avLst/>
          </a:prstGeom>
        </p:spPr>
        <p:txBody>
          <a:bodyPr wrap="square">
            <a:spAutoFit/>
          </a:bodyPr>
          <a:lstStyle/>
          <a:p>
            <a:pPr fontAlgn="base"/>
            <a:r>
              <a:rPr lang="en-US" sz="2000" b="1" dirty="0" smtClean="0">
                <a:latin typeface="Century Gothic" pitchFamily="34" charset="0"/>
              </a:rPr>
              <a:t>Adjusting Space inside Tables</a:t>
            </a:r>
          </a:p>
          <a:p>
            <a:pPr fontAlgn="base"/>
            <a:endParaRPr lang="en-US" sz="2000" b="1" dirty="0" smtClean="0">
              <a:latin typeface="Century Gothic" pitchFamily="34" charset="0"/>
            </a:endParaRPr>
          </a:p>
          <a:p>
            <a:pPr fontAlgn="base"/>
            <a:r>
              <a:rPr lang="en-US" sz="2000" dirty="0" smtClean="0">
                <a:latin typeface="Century Gothic" pitchFamily="34" charset="0"/>
              </a:rPr>
              <a:t>By default, the browser creates the table cells just large enough to contain the data in the cells.</a:t>
            </a:r>
            <a:endParaRPr lang="en-US" sz="2000" dirty="0">
              <a:latin typeface="Century Gothic" pitchFamily="34" charset="0"/>
            </a:endParaRPr>
          </a:p>
        </p:txBody>
      </p:sp>
      <p:sp>
        <p:nvSpPr>
          <p:cNvPr id="3" name="Rectangle 2"/>
          <p:cNvSpPr/>
          <p:nvPr/>
        </p:nvSpPr>
        <p:spPr>
          <a:xfrm>
            <a:off x="1187624" y="2420888"/>
            <a:ext cx="3150221" cy="369332"/>
          </a:xfrm>
          <a:prstGeom prst="rect">
            <a:avLst/>
          </a:prstGeom>
        </p:spPr>
        <p:txBody>
          <a:bodyPr wrap="none">
            <a:spAutoFit/>
          </a:bodyPr>
          <a:lstStyle/>
          <a:p>
            <a:r>
              <a:rPr lang="en-US" dirty="0" err="1" smtClean="0"/>
              <a:t>th</a:t>
            </a:r>
            <a:r>
              <a:rPr lang="en-US" dirty="0" smtClean="0"/>
              <a:t>, td { padding: 15px; }</a:t>
            </a:r>
            <a:endParaRPr lang="en-US" dirty="0"/>
          </a:p>
        </p:txBody>
      </p:sp>
      <p:sp>
        <p:nvSpPr>
          <p:cNvPr id="4" name="Rectangle 3"/>
          <p:cNvSpPr/>
          <p:nvPr/>
        </p:nvSpPr>
        <p:spPr>
          <a:xfrm>
            <a:off x="1259632" y="3501008"/>
            <a:ext cx="3902992" cy="369332"/>
          </a:xfrm>
          <a:prstGeom prst="rect">
            <a:avLst/>
          </a:prstGeom>
        </p:spPr>
        <p:txBody>
          <a:bodyPr wrap="none">
            <a:spAutoFit/>
          </a:bodyPr>
          <a:lstStyle/>
          <a:p>
            <a:r>
              <a:rPr lang="en-US" dirty="0" smtClean="0"/>
              <a:t>table { border-spacing: 10px; }</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ChangeArrowheads="1"/>
          </p:cNvSpPr>
          <p:nvPr/>
        </p:nvSpPr>
        <p:spPr bwMode="auto">
          <a:xfrm>
            <a:off x="683568" y="764704"/>
            <a:ext cx="7704856" cy="33485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Table Width and Height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By default, a table will render just wide and tall enough to contain all of its contents.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However, you can also set the width and height of the table as well as its cells explicitly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CSS property. The style rules in the following example will sets the width of the table to 100%, and the height of the table header cells to 40px.</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827584" y="4221088"/>
            <a:ext cx="4572000" cy="1754326"/>
          </a:xfrm>
          <a:prstGeom prst="rect">
            <a:avLst/>
          </a:prstGeom>
        </p:spPr>
        <p:txBody>
          <a:bodyPr>
            <a:spAutoFit/>
          </a:bodyPr>
          <a:lstStyle/>
          <a:p>
            <a:r>
              <a:rPr lang="en-US" dirty="0" smtClean="0"/>
              <a:t>table { </a:t>
            </a:r>
          </a:p>
          <a:p>
            <a:r>
              <a:rPr lang="en-US" dirty="0" smtClean="0"/>
              <a:t>width: 100%;</a:t>
            </a:r>
          </a:p>
          <a:p>
            <a:r>
              <a:rPr lang="en-US" dirty="0" smtClean="0"/>
              <a:t> } </a:t>
            </a:r>
          </a:p>
          <a:p>
            <a:r>
              <a:rPr lang="en-US" dirty="0" err="1" smtClean="0"/>
              <a:t>th</a:t>
            </a:r>
            <a:r>
              <a:rPr lang="en-US" dirty="0" smtClean="0"/>
              <a:t> { </a:t>
            </a:r>
          </a:p>
          <a:p>
            <a:r>
              <a:rPr lang="en-US" dirty="0" smtClean="0"/>
              <a:t>height: 40px; </a:t>
            </a:r>
          </a:p>
          <a:p>
            <a:r>
              <a:rPr lang="en-US" dirty="0" smtClean="0"/>
              <a:t>}</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a:off x="539552" y="398963"/>
            <a:ext cx="7992888" cy="598236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0"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Controlling the Table Layout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 table expands and contracts to accommodate the data contained inside it. This is the default behavior. As data fills inside the table, it continues to expand as long as there is space. Sometimes, however, it is necessary to set a fixed width for the table in order to manage the layout.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do this with the help of CSS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table-layout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This property defines the algorithm to be used to layout the table cells, rows, and columns. This property takes one of two values: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auto</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Uses an automatic table layout algorithm. With this algorithm, the widths of the table and its cells are adjusted to fit the content. This is the default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414141"/>
                </a:solidFill>
                <a:effectLst/>
                <a:latin typeface="Century Gothic" pitchFamily="34" charset="0"/>
                <a:cs typeface="Arial" pitchFamily="34" charset="0"/>
              </a:rPr>
              <a:t>fixed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Uses the fixed table layout algorithm. With this algorithm, the horizontal layout of the table does not depend on the contents of the cells; it only depends on the table's width, the width of the columns, and borders or cell spacing. It is normally faster than auto.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92696"/>
            <a:ext cx="6984776" cy="369332"/>
          </a:xfrm>
          <a:prstGeom prst="rect">
            <a:avLst/>
          </a:prstGeom>
        </p:spPr>
        <p:txBody>
          <a:bodyPr wrap="square">
            <a:spAutoFit/>
          </a:bodyPr>
          <a:lstStyle/>
          <a:p>
            <a:r>
              <a:rPr lang="en-US" dirty="0" smtClean="0"/>
              <a:t>table { width: 300px; table-layout: fixed; }</a:t>
            </a:r>
            <a:endParaRPr lang="en-US" dirty="0"/>
          </a:p>
        </p:txBody>
      </p:sp>
      <p:sp>
        <p:nvSpPr>
          <p:cNvPr id="93185" name="Rectangle 1"/>
          <p:cNvSpPr>
            <a:spLocks noChangeArrowheads="1"/>
          </p:cNvSpPr>
          <p:nvPr/>
        </p:nvSpPr>
        <p:spPr bwMode="auto">
          <a:xfrm>
            <a:off x="539552" y="1350640"/>
            <a:ext cx="8208912" cy="396414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Aligning the Text Inside Table Cells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align text content inside the table cells either horizontally or vertically.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Horizontal Alignment of Cell Contents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For horizontal alignment of text inside the table cells you can use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text-align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in the same way as you use with other elements. You align text to either left, right, center or justify.</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following style rules will left-align the text inside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th</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4" name="Rectangle 3"/>
          <p:cNvSpPr/>
          <p:nvPr/>
        </p:nvSpPr>
        <p:spPr>
          <a:xfrm>
            <a:off x="971600" y="5661248"/>
            <a:ext cx="2571538" cy="400110"/>
          </a:xfrm>
          <a:prstGeom prst="rect">
            <a:avLst/>
          </a:prstGeom>
        </p:spPr>
        <p:txBody>
          <a:bodyPr wrap="none">
            <a:spAutoFit/>
          </a:bodyPr>
          <a:lstStyle/>
          <a:p>
            <a:r>
              <a:rPr lang="en-US" sz="2000" dirty="0" err="1" smtClean="0">
                <a:latin typeface="Century Gothic" pitchFamily="34" charset="0"/>
              </a:rPr>
              <a:t>th</a:t>
            </a:r>
            <a:r>
              <a:rPr lang="en-US" sz="2000" dirty="0" smtClean="0">
                <a:latin typeface="Century Gothic" pitchFamily="34" charset="0"/>
              </a:rPr>
              <a:t> { text-align: left; }</a:t>
            </a:r>
            <a:endParaRPr lang="en-US" sz="2000" dirty="0">
              <a:latin typeface="Century Gothic"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467544" y="836712"/>
            <a:ext cx="7992888" cy="36563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Embedded Style Sheets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Embedded or internal style sheets only affect the document they are embedded 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Embedded style sheets are defined in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&lt;head&gt;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section of an HTML document using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&lt;style&gt;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414141"/>
              </a:solidFill>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You can define any number of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&lt;style&gt;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in an HTML document but they must appear between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&lt;head&gt;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&lt;/head&gt;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tags. </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ChangeArrowheads="1"/>
          </p:cNvSpPr>
          <p:nvPr/>
        </p:nvSpPr>
        <p:spPr bwMode="auto">
          <a:xfrm>
            <a:off x="467544" y="620688"/>
            <a:ext cx="8136904"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Vertical Alignment of Cell Contents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Similarly, you can vertically align the content inside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th</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&lt;td&gt;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 to top, bottom, or middle using the CSS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vertical-align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The default vertical alignment is middle.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following style rules will vertically bottom-align the text inside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a:t>
            </a:r>
            <a:r>
              <a:rPr kumimoji="0" lang="en-US" sz="2000" b="0" i="0" u="none" strike="noStrike" cap="none" normalizeH="0" baseline="0" dirty="0" err="1" smtClean="0">
                <a:ln>
                  <a:noFill/>
                </a:ln>
                <a:solidFill>
                  <a:srgbClr val="333333"/>
                </a:solidFill>
                <a:effectLst/>
                <a:latin typeface="Century Gothic" pitchFamily="34" charset="0"/>
                <a:cs typeface="Arial" pitchFamily="34" charset="0"/>
              </a:rPr>
              <a:t>th</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043608" y="4005064"/>
            <a:ext cx="6624736" cy="1754326"/>
          </a:xfrm>
          <a:prstGeom prst="rect">
            <a:avLst/>
          </a:prstGeom>
        </p:spPr>
        <p:txBody>
          <a:bodyPr wrap="square">
            <a:spAutoFit/>
          </a:bodyPr>
          <a:lstStyle/>
          <a:p>
            <a:r>
              <a:rPr lang="en-US" dirty="0" err="1" smtClean="0"/>
              <a:t>th</a:t>
            </a:r>
            <a:r>
              <a:rPr lang="en-US" dirty="0" smtClean="0"/>
              <a:t> {</a:t>
            </a:r>
          </a:p>
          <a:p>
            <a:endParaRPr lang="en-US" dirty="0" smtClean="0"/>
          </a:p>
          <a:p>
            <a:r>
              <a:rPr lang="en-US" dirty="0" smtClean="0"/>
              <a:t> height: 40px;</a:t>
            </a:r>
          </a:p>
          <a:p>
            <a:endParaRPr lang="en-US" dirty="0" smtClean="0"/>
          </a:p>
          <a:p>
            <a:r>
              <a:rPr lang="en-US" dirty="0" smtClean="0"/>
              <a:t> vertical-align: bottom; </a:t>
            </a:r>
          </a:p>
          <a:p>
            <a:r>
              <a:rPr lang="en-US" dirty="0" smtClean="0"/>
              <a: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ChangeArrowheads="1"/>
          </p:cNvSpPr>
          <p:nvPr/>
        </p:nvSpPr>
        <p:spPr bwMode="auto">
          <a:xfrm>
            <a:off x="467544" y="466800"/>
            <a:ext cx="8064896"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Controlling the Position of Table Caption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set the vertical position of a table caption using the CSS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caption-side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caption can be placed either at the top or bottom of the table. The default position is top.</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683568" y="3068960"/>
            <a:ext cx="2800767" cy="1477328"/>
          </a:xfrm>
          <a:prstGeom prst="rect">
            <a:avLst/>
          </a:prstGeom>
        </p:spPr>
        <p:txBody>
          <a:bodyPr wrap="none">
            <a:spAutoFit/>
          </a:bodyPr>
          <a:lstStyle/>
          <a:p>
            <a:r>
              <a:rPr lang="en-US" dirty="0" smtClean="0"/>
              <a:t>caption {</a:t>
            </a:r>
          </a:p>
          <a:p>
            <a:endParaRPr lang="en-US" dirty="0" smtClean="0"/>
          </a:p>
          <a:p>
            <a:r>
              <a:rPr lang="en-US" dirty="0" smtClean="0"/>
              <a:t> caption-side: bottom;</a:t>
            </a:r>
          </a:p>
          <a:p>
            <a:endParaRPr lang="en-US" dirty="0" smtClean="0"/>
          </a:p>
          <a:p>
            <a:r>
              <a:rPr lang="en-US" dirty="0" smtClean="0"/>
              <a:t>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p:cNvSpPr>
            <a:spLocks noChangeArrowheads="1"/>
          </p:cNvSpPr>
          <p:nvPr/>
        </p:nvSpPr>
        <p:spPr bwMode="auto">
          <a:xfrm>
            <a:off x="395536" y="476672"/>
            <a:ext cx="8388424"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Handling Empty Cells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In tables that uses separate border model, which is default, you can also control the rendering of the cells that have no visible content using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empty-cells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CSS property.</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899592" y="2636912"/>
            <a:ext cx="4572000" cy="2031325"/>
          </a:xfrm>
          <a:prstGeom prst="rect">
            <a:avLst/>
          </a:prstGeom>
        </p:spPr>
        <p:txBody>
          <a:bodyPr>
            <a:spAutoFit/>
          </a:bodyPr>
          <a:lstStyle/>
          <a:p>
            <a:r>
              <a:rPr lang="en-US" dirty="0" smtClean="0"/>
              <a:t>table {</a:t>
            </a:r>
          </a:p>
          <a:p>
            <a:endParaRPr lang="en-US" dirty="0" smtClean="0"/>
          </a:p>
          <a:p>
            <a:r>
              <a:rPr lang="en-US" dirty="0" smtClean="0"/>
              <a:t> border-collapse: separate;</a:t>
            </a:r>
          </a:p>
          <a:p>
            <a:endParaRPr lang="en-US" dirty="0" smtClean="0"/>
          </a:p>
          <a:p>
            <a:r>
              <a:rPr lang="en-US" dirty="0" smtClean="0"/>
              <a:t> empty-cells: hide; </a:t>
            </a:r>
          </a:p>
          <a:p>
            <a:endParaRPr lang="en-US" dirty="0" smtClean="0"/>
          </a:p>
          <a:p>
            <a:r>
              <a:rPr lang="en-US" dirty="0" smtClean="0"/>
              <a:t>}</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ChangeArrowheads="1"/>
          </p:cNvSpPr>
          <p:nvPr/>
        </p:nvSpPr>
        <p:spPr bwMode="auto">
          <a:xfrm>
            <a:off x="539552" y="764704"/>
            <a:ext cx="8136904" cy="304081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Creating Zebra-striped Tables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Setting different background colors for alternate rows is a popular technique to improve the readability of tables that has large amount of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414141"/>
              </a:solidFill>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This is commonly known as zebra-striping a table.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simply achieve this effect by using the CSS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:nth-child()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pseudo-class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selector.</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611560" y="4293096"/>
            <a:ext cx="7560840" cy="1477328"/>
          </a:xfrm>
          <a:prstGeom prst="rect">
            <a:avLst/>
          </a:prstGeom>
        </p:spPr>
        <p:txBody>
          <a:bodyPr wrap="square">
            <a:spAutoFit/>
          </a:bodyPr>
          <a:lstStyle/>
          <a:p>
            <a:r>
              <a:rPr lang="en-US" dirty="0" err="1" smtClean="0"/>
              <a:t>tbody</a:t>
            </a:r>
            <a:r>
              <a:rPr lang="en-US" dirty="0" smtClean="0"/>
              <a:t> </a:t>
            </a:r>
            <a:r>
              <a:rPr lang="en-US" dirty="0" err="1" smtClean="0"/>
              <a:t>tr:nth</a:t>
            </a:r>
            <a:r>
              <a:rPr lang="en-US" dirty="0" smtClean="0"/>
              <a:t>-child(odd) {</a:t>
            </a:r>
          </a:p>
          <a:p>
            <a:endParaRPr lang="en-US" dirty="0" smtClean="0"/>
          </a:p>
          <a:p>
            <a:r>
              <a:rPr lang="en-US" dirty="0" smtClean="0"/>
              <a:t> background-color: #f2f2f2; </a:t>
            </a:r>
          </a:p>
          <a:p>
            <a:endParaRPr lang="en-US" dirty="0" smtClean="0"/>
          </a:p>
          <a:p>
            <a:r>
              <a:rPr lang="en-US" dirty="0" smtClean="0"/>
              <a:t>}</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539552" y="744960"/>
            <a:ext cx="7992888"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Making a Table Responsive</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62626"/>
              </a:solidFill>
              <a:latin typeface="Century Gothic"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Tables are not responsive in nature. However, to support mobile devices you can add responsiveness to your tables by enabling horizontal scrolling on small screens. To do this simply wrap your table with a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&lt;div&gt;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element and apply the style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overflow-x: auto;</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as shown below:</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259632" y="3933056"/>
            <a:ext cx="4572000" cy="923330"/>
          </a:xfrm>
          <a:prstGeom prst="rect">
            <a:avLst/>
          </a:prstGeom>
        </p:spPr>
        <p:txBody>
          <a:bodyPr>
            <a:spAutoFit/>
          </a:bodyPr>
          <a:lstStyle/>
          <a:p>
            <a:r>
              <a:rPr lang="en-US" dirty="0" smtClean="0"/>
              <a:t>&lt;div style="overflow-x: auto;"&gt; &lt;table&gt; ... table content ... &lt;/table&gt; &lt;/div&gt;</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136904" cy="400110"/>
          </a:xfrm>
          <a:prstGeom prst="rect">
            <a:avLst/>
          </a:prstGeom>
        </p:spPr>
        <p:txBody>
          <a:bodyPr wrap="square">
            <a:spAutoFit/>
          </a:bodyPr>
          <a:lstStyle/>
          <a:p>
            <a:pPr algn="ctr" fontAlgn="base"/>
            <a:r>
              <a:rPr lang="en-US" sz="2000" b="1" dirty="0" smtClean="0">
                <a:latin typeface="Century Gothic" pitchFamily="34" charset="0"/>
              </a:rPr>
              <a:t>CSS Box Model</a:t>
            </a:r>
            <a:endParaRPr lang="en-US" sz="2000" b="1" dirty="0">
              <a:latin typeface="Century Gothic" pitchFamily="34" charset="0"/>
            </a:endParaRPr>
          </a:p>
        </p:txBody>
      </p:sp>
      <p:sp>
        <p:nvSpPr>
          <p:cNvPr id="3" name="Rectangle 2"/>
          <p:cNvSpPr/>
          <p:nvPr/>
        </p:nvSpPr>
        <p:spPr>
          <a:xfrm>
            <a:off x="683568" y="1582341"/>
            <a:ext cx="7920880" cy="2862322"/>
          </a:xfrm>
          <a:prstGeom prst="rect">
            <a:avLst/>
          </a:prstGeom>
        </p:spPr>
        <p:txBody>
          <a:bodyPr wrap="square">
            <a:spAutoFit/>
          </a:bodyPr>
          <a:lstStyle/>
          <a:p>
            <a:pPr fontAlgn="base"/>
            <a:r>
              <a:rPr lang="en-US" sz="2000" b="1" dirty="0" smtClean="0">
                <a:latin typeface="Century Gothic" pitchFamily="34" charset="0"/>
              </a:rPr>
              <a:t>What is Box Model?</a:t>
            </a:r>
          </a:p>
          <a:p>
            <a:pPr fontAlgn="base"/>
            <a:endParaRPr lang="en-US" sz="2000" b="1" dirty="0" smtClean="0">
              <a:latin typeface="Century Gothic" pitchFamily="34" charset="0"/>
            </a:endParaRPr>
          </a:p>
          <a:p>
            <a:pPr fontAlgn="base"/>
            <a:r>
              <a:rPr lang="en-US" sz="2000" dirty="0" smtClean="0">
                <a:latin typeface="Century Gothic" pitchFamily="34" charset="0"/>
              </a:rPr>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a:t>
            </a:r>
            <a:r>
              <a:rPr lang="en-US" sz="2000" b="1" i="1" dirty="0" smtClean="0">
                <a:latin typeface="Century Gothic" pitchFamily="34" charset="0"/>
              </a:rPr>
              <a:t>content area</a:t>
            </a:r>
            <a:r>
              <a:rPr lang="en-US" sz="2000" dirty="0" smtClean="0">
                <a:latin typeface="Century Gothic" pitchFamily="34" charset="0"/>
              </a:rPr>
              <a:t> and optional surrounding </a:t>
            </a:r>
            <a:r>
              <a:rPr lang="en-US" sz="2000" b="1" i="1" dirty="0" smtClean="0">
                <a:latin typeface="Century Gothic" pitchFamily="34" charset="0"/>
              </a:rPr>
              <a:t>padding</a:t>
            </a:r>
            <a:r>
              <a:rPr lang="en-US" sz="2000" dirty="0" smtClean="0">
                <a:latin typeface="Century Gothic" pitchFamily="34" charset="0"/>
              </a:rPr>
              <a:t>, </a:t>
            </a:r>
            <a:r>
              <a:rPr lang="en-US" sz="2000" b="1" i="1" dirty="0" smtClean="0">
                <a:latin typeface="Century Gothic" pitchFamily="34" charset="0"/>
              </a:rPr>
              <a:t>border</a:t>
            </a:r>
            <a:r>
              <a:rPr lang="en-US" sz="2000" dirty="0" smtClean="0">
                <a:latin typeface="Century Gothic" pitchFamily="34" charset="0"/>
              </a:rPr>
              <a:t>, and </a:t>
            </a:r>
            <a:r>
              <a:rPr lang="en-US" sz="2000" b="1" i="1" dirty="0" smtClean="0">
                <a:latin typeface="Century Gothic" pitchFamily="34" charset="0"/>
              </a:rPr>
              <a:t>margin areas</a:t>
            </a:r>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2" descr="CSS Box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9332" name="AutoShape 4" descr="CSS Box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9334" name="AutoShape 6" descr="CSS Box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9335" name="Picture 7"/>
          <p:cNvPicPr>
            <a:picLocks noChangeAspect="1" noChangeArrowheads="1"/>
          </p:cNvPicPr>
          <p:nvPr/>
        </p:nvPicPr>
        <p:blipFill>
          <a:blip r:embed="rId2" cstate="print"/>
          <a:srcRect/>
          <a:stretch>
            <a:fillRect/>
          </a:stretch>
        </p:blipFill>
        <p:spPr bwMode="auto">
          <a:xfrm>
            <a:off x="2339752" y="980728"/>
            <a:ext cx="4794845" cy="477099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539552" y="610816"/>
            <a:ext cx="8064896" cy="2425258"/>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Width and Height of the Elements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Usually when you set the width and height of an element using the CSS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properties, in reality you are only setting the width and height of the content area of that element. The actual width and height of the element's box depends on the several factors.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pic>
        <p:nvPicPr>
          <p:cNvPr id="101379" name="Picture 3"/>
          <p:cNvPicPr>
            <a:picLocks noChangeAspect="1" noChangeArrowheads="1"/>
          </p:cNvPicPr>
          <p:nvPr/>
        </p:nvPicPr>
        <p:blipFill>
          <a:blip r:embed="rId3" cstate="print"/>
          <a:srcRect/>
          <a:stretch>
            <a:fillRect/>
          </a:stretch>
        </p:blipFill>
        <p:spPr bwMode="auto">
          <a:xfrm>
            <a:off x="539552" y="3573016"/>
            <a:ext cx="8013216" cy="2088232"/>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268760"/>
            <a:ext cx="7200800" cy="4401205"/>
          </a:xfrm>
          <a:prstGeom prst="rect">
            <a:avLst/>
          </a:prstGeom>
        </p:spPr>
        <p:txBody>
          <a:bodyPr wrap="square">
            <a:spAutoFit/>
          </a:bodyPr>
          <a:lstStyle/>
          <a:p>
            <a:r>
              <a:rPr lang="en-US" sz="2000" dirty="0" smtClean="0">
                <a:latin typeface="Century Gothic" pitchFamily="34" charset="0"/>
              </a:rPr>
              <a:t>div {</a:t>
            </a:r>
          </a:p>
          <a:p>
            <a:r>
              <a:rPr lang="en-US" sz="2000" dirty="0" smtClean="0">
                <a:latin typeface="Century Gothic" pitchFamily="34" charset="0"/>
              </a:rPr>
              <a:t> </a:t>
            </a:r>
          </a:p>
          <a:p>
            <a:r>
              <a:rPr lang="en-US" sz="2000" dirty="0" smtClean="0">
                <a:latin typeface="Century Gothic" pitchFamily="34" charset="0"/>
              </a:rPr>
              <a:t>width: 300px;</a:t>
            </a:r>
          </a:p>
          <a:p>
            <a:endParaRPr lang="en-US" sz="2000" dirty="0" smtClean="0">
              <a:latin typeface="Century Gothic" pitchFamily="34" charset="0"/>
            </a:endParaRPr>
          </a:p>
          <a:p>
            <a:r>
              <a:rPr lang="en-US" sz="2000" dirty="0" smtClean="0">
                <a:latin typeface="Century Gothic" pitchFamily="34" charset="0"/>
              </a:rPr>
              <a:t> height: 200px;</a:t>
            </a:r>
          </a:p>
          <a:p>
            <a:endParaRPr lang="en-US" sz="2000" dirty="0" smtClean="0">
              <a:latin typeface="Century Gothic" pitchFamily="34" charset="0"/>
            </a:endParaRPr>
          </a:p>
          <a:p>
            <a:r>
              <a:rPr lang="en-US" sz="2000" dirty="0" smtClean="0">
                <a:latin typeface="Century Gothic" pitchFamily="34" charset="0"/>
              </a:rPr>
              <a:t> padding: 15px; /* set padding for all four sides */ </a:t>
            </a:r>
          </a:p>
          <a:p>
            <a:endParaRPr lang="en-US" sz="2000" dirty="0" smtClean="0">
              <a:latin typeface="Century Gothic" pitchFamily="34" charset="0"/>
            </a:endParaRPr>
          </a:p>
          <a:p>
            <a:r>
              <a:rPr lang="en-US" sz="2000" dirty="0" smtClean="0">
                <a:latin typeface="Century Gothic" pitchFamily="34" charset="0"/>
              </a:rPr>
              <a:t>border: 10px solid black; /* set border for all four sides */ </a:t>
            </a:r>
          </a:p>
          <a:p>
            <a:endParaRPr lang="en-US" sz="2000" dirty="0" smtClean="0">
              <a:latin typeface="Century Gothic" pitchFamily="34" charset="0"/>
            </a:endParaRPr>
          </a:p>
          <a:p>
            <a:r>
              <a:rPr lang="en-US" sz="2000" dirty="0" smtClean="0">
                <a:latin typeface="Century Gothic" pitchFamily="34" charset="0"/>
              </a:rPr>
              <a:t>margin: 20px auto; /* set top and bottom margin to 20 pixels, and left and right margin to auto */ </a:t>
            </a:r>
          </a:p>
          <a:p>
            <a:endParaRPr lang="en-US" sz="2000" dirty="0" smtClean="0">
              <a:latin typeface="Century Gothic" pitchFamily="34" charset="0"/>
            </a:endParaRPr>
          </a:p>
          <a:p>
            <a:r>
              <a:rPr lang="en-US" sz="2000" dirty="0" smtClean="0">
                <a:latin typeface="Century Gothic" pitchFamily="34" charset="0"/>
              </a:rPr>
              <a:t>}</a:t>
            </a:r>
            <a:endParaRPr lang="en-US" sz="2000" dirty="0">
              <a:latin typeface="Century Gothic"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8280920" cy="400110"/>
          </a:xfrm>
          <a:prstGeom prst="rect">
            <a:avLst/>
          </a:prstGeom>
        </p:spPr>
        <p:txBody>
          <a:bodyPr wrap="square">
            <a:spAutoFit/>
          </a:bodyPr>
          <a:lstStyle/>
          <a:p>
            <a:pPr algn="ctr" fontAlgn="base"/>
            <a:r>
              <a:rPr lang="en-US" sz="2000" b="1" dirty="0" smtClean="0">
                <a:latin typeface="Century Gothic" pitchFamily="34" charset="0"/>
              </a:rPr>
              <a:t>CSS Dimension</a:t>
            </a:r>
            <a:endParaRPr lang="en-US" sz="2000" b="1" dirty="0">
              <a:latin typeface="Century Gothic" pitchFamily="34" charset="0"/>
            </a:endParaRPr>
          </a:p>
        </p:txBody>
      </p:sp>
      <p:sp>
        <p:nvSpPr>
          <p:cNvPr id="102401" name="Rectangle 1"/>
          <p:cNvSpPr>
            <a:spLocks noChangeArrowheads="1"/>
          </p:cNvSpPr>
          <p:nvPr/>
        </p:nvSpPr>
        <p:spPr bwMode="auto">
          <a:xfrm>
            <a:off x="683568" y="1628800"/>
            <a:ext cx="7848872"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Element Dimensions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CSS has several dimension properties, such as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max-width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min-width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max-height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min-height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that allows you to control the width and height of an element. The following sections describe how to use these properties to create a better web page layout.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612845"/>
            <a:ext cx="7344816" cy="5632311"/>
          </a:xfrm>
          <a:prstGeom prst="rect">
            <a:avLst/>
          </a:prstGeom>
        </p:spPr>
        <p:txBody>
          <a:bodyPr wrap="square">
            <a:spAutoFit/>
          </a:bodyPr>
          <a:lstStyle/>
          <a:p>
            <a:r>
              <a:rPr lang="en-US" sz="2000" dirty="0">
                <a:latin typeface="Century Gothic" pitchFamily="34" charset="0"/>
              </a:rPr>
              <a:t>&lt;!DOCTYPE html&gt;</a:t>
            </a:r>
          </a:p>
          <a:p>
            <a:r>
              <a:rPr lang="en-US" sz="2000" dirty="0">
                <a:latin typeface="Century Gothic" pitchFamily="34" charset="0"/>
              </a:rPr>
              <a:t>&lt;html </a:t>
            </a:r>
            <a:r>
              <a:rPr lang="en-US" sz="2000" dirty="0" err="1">
                <a:latin typeface="Century Gothic" pitchFamily="34" charset="0"/>
              </a:rPr>
              <a:t>lang</a:t>
            </a:r>
            <a:r>
              <a:rPr lang="en-US" sz="2000" dirty="0">
                <a:latin typeface="Century Gothic" pitchFamily="34" charset="0"/>
              </a:rPr>
              <a:t>="en"&gt;</a:t>
            </a:r>
          </a:p>
          <a:p>
            <a:r>
              <a:rPr lang="en-US" sz="2000" dirty="0">
                <a:latin typeface="Century Gothic" pitchFamily="34" charset="0"/>
              </a:rPr>
              <a:t>&lt;head&gt;</a:t>
            </a:r>
          </a:p>
          <a:p>
            <a:r>
              <a:rPr lang="en-US" sz="2000" dirty="0">
                <a:latin typeface="Century Gothic" pitchFamily="34" charset="0"/>
              </a:rPr>
              <a:t>    &lt;title&gt;My HTML Document&lt;/title&gt;</a:t>
            </a:r>
          </a:p>
          <a:p>
            <a:r>
              <a:rPr lang="en-US" sz="2000" dirty="0">
                <a:latin typeface="Century Gothic" pitchFamily="34" charset="0"/>
              </a:rPr>
              <a:t>    &lt;style&gt;</a:t>
            </a:r>
          </a:p>
          <a:p>
            <a:r>
              <a:rPr lang="en-US" sz="2000" dirty="0">
                <a:latin typeface="Century Gothic" pitchFamily="34" charset="0"/>
              </a:rPr>
              <a:t>        body { </a:t>
            </a:r>
          </a:p>
          <a:p>
            <a:r>
              <a:rPr lang="en-US" sz="2000" dirty="0">
                <a:latin typeface="Century Gothic" pitchFamily="34" charset="0"/>
              </a:rPr>
              <a:t>            background-color: </a:t>
            </a:r>
            <a:r>
              <a:rPr lang="en-US" sz="2000" dirty="0" err="1">
                <a:latin typeface="Century Gothic" pitchFamily="34" charset="0"/>
              </a:rPr>
              <a:t>YellowGreen</a:t>
            </a:r>
            <a:r>
              <a:rPr lang="en-US" sz="2000" dirty="0">
                <a:latin typeface="Century Gothic" pitchFamily="34" charset="0"/>
              </a:rPr>
              <a:t>;</a:t>
            </a:r>
          </a:p>
          <a:p>
            <a:r>
              <a:rPr lang="en-US" sz="2000" dirty="0">
                <a:latin typeface="Century Gothic" pitchFamily="34" charset="0"/>
              </a:rPr>
              <a:t>         }</a:t>
            </a:r>
          </a:p>
          <a:p>
            <a:r>
              <a:rPr lang="en-US" sz="2000" dirty="0">
                <a:latin typeface="Century Gothic" pitchFamily="34" charset="0"/>
              </a:rPr>
              <a:t>        p { </a:t>
            </a:r>
          </a:p>
          <a:p>
            <a:r>
              <a:rPr lang="en-US" sz="2000" dirty="0">
                <a:latin typeface="Century Gothic" pitchFamily="34" charset="0"/>
              </a:rPr>
              <a:t>            color: #</a:t>
            </a:r>
            <a:r>
              <a:rPr lang="en-US" sz="2000" dirty="0" err="1">
                <a:latin typeface="Century Gothic" pitchFamily="34" charset="0"/>
              </a:rPr>
              <a:t>fff</a:t>
            </a:r>
            <a:r>
              <a:rPr lang="en-US" sz="2000" dirty="0">
                <a:latin typeface="Century Gothic" pitchFamily="34" charset="0"/>
              </a:rPr>
              <a:t>; </a:t>
            </a:r>
          </a:p>
          <a:p>
            <a:r>
              <a:rPr lang="en-US" sz="2000" dirty="0">
                <a:latin typeface="Century Gothic" pitchFamily="34" charset="0"/>
              </a:rPr>
              <a:t>        }</a:t>
            </a:r>
          </a:p>
          <a:p>
            <a:r>
              <a:rPr lang="en-US" sz="2000" dirty="0">
                <a:latin typeface="Century Gothic" pitchFamily="34" charset="0"/>
              </a:rPr>
              <a:t>    &lt;/style&gt;</a:t>
            </a:r>
          </a:p>
          <a:p>
            <a:r>
              <a:rPr lang="en-US" sz="2000" dirty="0">
                <a:latin typeface="Century Gothic" pitchFamily="34" charset="0"/>
              </a:rPr>
              <a:t>&lt;/head&gt;</a:t>
            </a:r>
          </a:p>
          <a:p>
            <a:r>
              <a:rPr lang="en-US" sz="2000" dirty="0">
                <a:latin typeface="Century Gothic" pitchFamily="34" charset="0"/>
              </a:rPr>
              <a:t>&lt;body&gt;</a:t>
            </a:r>
          </a:p>
          <a:p>
            <a:r>
              <a:rPr lang="en-US" sz="2000" dirty="0">
                <a:latin typeface="Century Gothic" pitchFamily="34" charset="0"/>
              </a:rPr>
              <a:t>    &lt;h1&gt;This is a heading&lt;/h1&gt;</a:t>
            </a:r>
          </a:p>
          <a:p>
            <a:r>
              <a:rPr lang="en-US" sz="2000" dirty="0">
                <a:latin typeface="Century Gothic" pitchFamily="34" charset="0"/>
              </a:rPr>
              <a:t>    &lt;p&gt;This is a paragraph of text.&lt;/p&gt;</a:t>
            </a:r>
          </a:p>
          <a:p>
            <a:r>
              <a:rPr lang="en-US" sz="2000" dirty="0">
                <a:latin typeface="Century Gothic" pitchFamily="34" charset="0"/>
              </a:rPr>
              <a:t>&lt;/body&gt;</a:t>
            </a:r>
          </a:p>
          <a:p>
            <a:r>
              <a:rPr lang="en-US" sz="2000" dirty="0">
                <a:latin typeface="Century Gothic" pitchFamily="34" charset="0"/>
              </a:rPr>
              <a:t>&lt;/html&gt;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ChangeArrowheads="1"/>
          </p:cNvSpPr>
          <p:nvPr/>
        </p:nvSpPr>
        <p:spPr bwMode="auto">
          <a:xfrm>
            <a:off x="539552" y="764704"/>
            <a:ext cx="8136904"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the Width and Height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defines the width and height of the content area of an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This width and height does not include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paddings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borders, or margins. See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CSS box model</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to know how the effective width and height of an element's box is calculated.</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259632" y="4149080"/>
            <a:ext cx="3820277" cy="1477328"/>
          </a:xfrm>
          <a:prstGeom prst="rect">
            <a:avLst/>
          </a:prstGeom>
        </p:spPr>
        <p:txBody>
          <a:bodyPr wrap="none">
            <a:spAutoFit/>
          </a:bodyPr>
          <a:lstStyle/>
          <a:p>
            <a:r>
              <a:rPr lang="en-US" dirty="0" smtClean="0"/>
              <a:t>div {</a:t>
            </a:r>
          </a:p>
          <a:p>
            <a:endParaRPr lang="en-US" dirty="0" smtClean="0"/>
          </a:p>
          <a:p>
            <a:r>
              <a:rPr lang="en-US" dirty="0" smtClean="0"/>
              <a:t> width: 300px; height: 200px; </a:t>
            </a:r>
          </a:p>
          <a:p>
            <a:endParaRPr lang="en-US" dirty="0" smtClean="0"/>
          </a:p>
          <a:p>
            <a:r>
              <a:rPr lang="en-US" dirty="0" smtClean="0"/>
              <a:t>}</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p:cNvSpPr>
            <a:spLocks noChangeArrowheads="1"/>
          </p:cNvSpPr>
          <p:nvPr/>
        </p:nvSpPr>
        <p:spPr bwMode="auto">
          <a:xfrm>
            <a:off x="683568" y="1340768"/>
            <a:ext cx="7848872" cy="32123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0"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properties can take the following values: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1" u="none" strike="noStrike" cap="none" normalizeH="0" baseline="0" dirty="0" smtClean="0">
                <a:ln>
                  <a:noFill/>
                </a:ln>
                <a:solidFill>
                  <a:srgbClr val="414141"/>
                </a:solidFill>
                <a:effectLst/>
                <a:latin typeface="Century Gothic" pitchFamily="34" charset="0"/>
                <a:cs typeface="Arial" pitchFamily="34" charset="0"/>
              </a:rPr>
              <a:t>length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specifies a width in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px</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em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rem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pt, cm,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1" u="none" strike="noStrike" cap="none" normalizeH="0" baseline="0" dirty="0" smtClean="0">
                <a:ln>
                  <a:noFill/>
                </a:ln>
                <a:solidFill>
                  <a:srgbClr val="414141"/>
                </a:solidFill>
                <a:effectLst/>
                <a:latin typeface="Century Gothic" pitchFamily="34" charset="0"/>
                <a:cs typeface="Arial" pitchFamily="34" charset="0"/>
              </a:rPr>
              <a: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 specifies a width in percentage (%) of the width of the containing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auto - the browser calculates a suitable width for the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initial - Sets the width and height to its default value, which is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auto</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inherit - specifies that the width should be inherited from the parent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p:cNvSpPr>
            <a:spLocks noChangeArrowheads="1"/>
          </p:cNvSpPr>
          <p:nvPr/>
        </p:nvSpPr>
        <p:spPr bwMode="auto">
          <a:xfrm>
            <a:off x="467544" y="548680"/>
            <a:ext cx="8244408"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Maximum Width and Height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use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max-width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max-height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to specify the maximum width and height of the content area. This maximum width and height does not include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paddings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borders, or margins.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259632" y="3068960"/>
            <a:ext cx="4572000" cy="2031325"/>
          </a:xfrm>
          <a:prstGeom prst="rect">
            <a:avLst/>
          </a:prstGeom>
        </p:spPr>
        <p:txBody>
          <a:bodyPr>
            <a:spAutoFit/>
          </a:bodyPr>
          <a:lstStyle/>
          <a:p>
            <a:r>
              <a:rPr lang="en-US" dirty="0" smtClean="0"/>
              <a:t>div {</a:t>
            </a:r>
          </a:p>
          <a:p>
            <a:endParaRPr lang="en-US" dirty="0" smtClean="0"/>
          </a:p>
          <a:p>
            <a:r>
              <a:rPr lang="en-US" dirty="0" smtClean="0"/>
              <a:t> width: 300px;</a:t>
            </a:r>
          </a:p>
          <a:p>
            <a:endParaRPr lang="en-US" dirty="0" smtClean="0"/>
          </a:p>
          <a:p>
            <a:r>
              <a:rPr lang="en-US" dirty="0" smtClean="0"/>
              <a:t> max-width: 200px; </a:t>
            </a:r>
          </a:p>
          <a:p>
            <a:endParaRPr lang="en-US" dirty="0" smtClean="0"/>
          </a:p>
          <a:p>
            <a:r>
              <a:rPr lang="en-US" dirty="0" smtClean="0"/>
              <a: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683568" y="692696"/>
            <a:ext cx="7776864"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Minimum Width and Height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62626"/>
              </a:solidFill>
              <a:latin typeface="Century Gothic"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You can use 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min-width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min-height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specify the minimum width and height of the content area. This minimum width and height does not include </a:t>
            </a:r>
            <a:r>
              <a:rPr kumimoji="0" lang="en-US" sz="2000" b="0" i="0" u="none" strike="noStrike" cap="none" normalizeH="0" baseline="0" dirty="0" err="1" smtClean="0">
                <a:ln>
                  <a:noFill/>
                </a:ln>
                <a:solidFill>
                  <a:srgbClr val="414141"/>
                </a:solidFill>
                <a:effectLst/>
                <a:latin typeface="Century Gothic" pitchFamily="34" charset="0"/>
                <a:cs typeface="Arial" pitchFamily="34" charset="0"/>
              </a:rPr>
              <a:t>paddings</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borders, or margins.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763688" y="3645024"/>
            <a:ext cx="4572000" cy="2031325"/>
          </a:xfrm>
          <a:prstGeom prst="rect">
            <a:avLst/>
          </a:prstGeom>
        </p:spPr>
        <p:txBody>
          <a:bodyPr>
            <a:spAutoFit/>
          </a:bodyPr>
          <a:lstStyle/>
          <a:p>
            <a:r>
              <a:rPr lang="en-US" dirty="0" smtClean="0"/>
              <a:t>div {</a:t>
            </a:r>
          </a:p>
          <a:p>
            <a:endParaRPr lang="en-US" dirty="0" smtClean="0"/>
          </a:p>
          <a:p>
            <a:r>
              <a:rPr lang="en-US" dirty="0" smtClean="0"/>
              <a:t> width: 200px; </a:t>
            </a:r>
          </a:p>
          <a:p>
            <a:endParaRPr lang="en-US" dirty="0" smtClean="0"/>
          </a:p>
          <a:p>
            <a:r>
              <a:rPr lang="en-US" dirty="0" smtClean="0"/>
              <a:t>min-width: 300px; </a:t>
            </a:r>
          </a:p>
          <a:p>
            <a:endParaRPr lang="en-US" dirty="0" smtClean="0"/>
          </a:p>
          <a:p>
            <a:r>
              <a:rPr lang="en-US" dirty="0" smtClean="0"/>
              <a:t>}</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467544" y="548680"/>
            <a:ext cx="8208912" cy="400110"/>
          </a:xfrm>
          <a:prstGeom prst="rect">
            <a:avLst/>
          </a:prstGeom>
        </p:spPr>
        <p:txBody>
          <a:bodyPr wrap="square">
            <a:spAutoFit/>
          </a:bodyPr>
          <a:lstStyle/>
          <a:p>
            <a:pPr algn="ctr" fontAlgn="base"/>
            <a:r>
              <a:rPr lang="en-US" sz="2000" b="1" dirty="0" smtClean="0">
                <a:latin typeface="Century Gothic" pitchFamily="34" charset="0"/>
              </a:rPr>
              <a:t>CSS Padding</a:t>
            </a:r>
            <a:endParaRPr lang="en-US" sz="2000" b="1" dirty="0">
              <a:latin typeface="Century Gothic" pitchFamily="34" charset="0"/>
            </a:endParaRPr>
          </a:p>
        </p:txBody>
      </p:sp>
      <p:sp>
        <p:nvSpPr>
          <p:cNvPr id="108546" name="Rectangle 2"/>
          <p:cNvSpPr>
            <a:spLocks noChangeArrowheads="1"/>
          </p:cNvSpPr>
          <p:nvPr/>
        </p:nvSpPr>
        <p:spPr bwMode="auto">
          <a:xfrm>
            <a:off x="611560" y="1268760"/>
            <a:ext cx="8064896" cy="2733035"/>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CSS Padding Properties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CSS padding properties allow you to set the spacing between the content of an element and its border (or the edge of the element's box, if it has no defined border).</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padding is affected by the element's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background-color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For instance, if you set the background color for an element it will be visible through the padding area.</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4" name="Rectangle 3"/>
          <p:cNvSpPr/>
          <p:nvPr/>
        </p:nvSpPr>
        <p:spPr>
          <a:xfrm>
            <a:off x="755576" y="4509120"/>
            <a:ext cx="6840760" cy="1754326"/>
          </a:xfrm>
          <a:prstGeom prst="rect">
            <a:avLst/>
          </a:prstGeom>
        </p:spPr>
        <p:txBody>
          <a:bodyPr wrap="square">
            <a:spAutoFit/>
          </a:bodyPr>
          <a:lstStyle/>
          <a:p>
            <a:r>
              <a:rPr lang="en-US" dirty="0" smtClean="0"/>
              <a:t>h1 { padding-top: 50px;</a:t>
            </a:r>
          </a:p>
          <a:p>
            <a:r>
              <a:rPr lang="en-US" dirty="0" smtClean="0"/>
              <a:t> padding-bottom: 100px; } </a:t>
            </a:r>
          </a:p>
          <a:p>
            <a:endParaRPr lang="en-US" dirty="0" smtClean="0"/>
          </a:p>
          <a:p>
            <a:r>
              <a:rPr lang="en-US" dirty="0" smtClean="0"/>
              <a:t>p { padding-left: 75px; </a:t>
            </a:r>
          </a:p>
          <a:p>
            <a:endParaRPr lang="en-US" dirty="0" smtClean="0"/>
          </a:p>
          <a:p>
            <a:r>
              <a:rPr lang="en-US" dirty="0" smtClean="0"/>
              <a:t>padding-right: 75px; }</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ChangeArrowheads="1"/>
          </p:cNvSpPr>
          <p:nvPr/>
        </p:nvSpPr>
        <p:spPr bwMode="auto">
          <a:xfrm>
            <a:off x="611560" y="692696"/>
            <a:ext cx="7884368"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Padding Shorthand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padding</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is a shorthand property to avoid setting padding of each side separately, i.e.,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padding-top</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padding-right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padding-bottom</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padding-left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539552" y="3140968"/>
            <a:ext cx="8280920" cy="2308324"/>
          </a:xfrm>
          <a:prstGeom prst="rect">
            <a:avLst/>
          </a:prstGeom>
        </p:spPr>
        <p:txBody>
          <a:bodyPr wrap="square">
            <a:spAutoFit/>
          </a:bodyPr>
          <a:lstStyle/>
          <a:p>
            <a:r>
              <a:rPr lang="en-US" dirty="0" smtClean="0"/>
              <a:t>h1 { padding: 50px; /* apply to all four sides */ </a:t>
            </a:r>
          </a:p>
          <a:p>
            <a:r>
              <a:rPr lang="en-US" dirty="0" smtClean="0"/>
              <a:t>}</a:t>
            </a:r>
          </a:p>
          <a:p>
            <a:r>
              <a:rPr lang="en-US" dirty="0" smtClean="0"/>
              <a:t> p { padding: 25px 75px; /* vertical | horizontal */</a:t>
            </a:r>
          </a:p>
          <a:p>
            <a:r>
              <a:rPr lang="en-US" dirty="0" smtClean="0"/>
              <a:t> }</a:t>
            </a:r>
          </a:p>
          <a:p>
            <a:r>
              <a:rPr lang="en-US" dirty="0" smtClean="0"/>
              <a:t> div { padding: 25px 50px 75px; /* top | horizontal | bottom */ </a:t>
            </a:r>
          </a:p>
          <a:p>
            <a:r>
              <a:rPr lang="en-US" dirty="0" smtClean="0"/>
              <a:t>} </a:t>
            </a:r>
          </a:p>
          <a:p>
            <a:r>
              <a:rPr lang="en-US" dirty="0" smtClean="0"/>
              <a:t>pre { padding: 25px 50px 75px 100px; /* top | right | bottom | left */ }</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136904" cy="400110"/>
          </a:xfrm>
          <a:prstGeom prst="rect">
            <a:avLst/>
          </a:prstGeom>
        </p:spPr>
        <p:txBody>
          <a:bodyPr wrap="square">
            <a:spAutoFit/>
          </a:bodyPr>
          <a:lstStyle/>
          <a:p>
            <a:pPr algn="ctr" fontAlgn="base"/>
            <a:r>
              <a:rPr lang="en-US" sz="2000" b="1" dirty="0" smtClean="0">
                <a:latin typeface="Century Gothic" pitchFamily="34" charset="0"/>
              </a:rPr>
              <a:t>CSS Border</a:t>
            </a:r>
            <a:endParaRPr lang="en-US" sz="2000" b="1" dirty="0">
              <a:latin typeface="Century Gothic" pitchFamily="34" charset="0"/>
            </a:endParaRPr>
          </a:p>
        </p:txBody>
      </p:sp>
      <p:sp>
        <p:nvSpPr>
          <p:cNvPr id="3" name="Rectangle 2"/>
          <p:cNvSpPr/>
          <p:nvPr/>
        </p:nvSpPr>
        <p:spPr>
          <a:xfrm>
            <a:off x="611560" y="1720840"/>
            <a:ext cx="7992888" cy="3477875"/>
          </a:xfrm>
          <a:prstGeom prst="rect">
            <a:avLst/>
          </a:prstGeom>
        </p:spPr>
        <p:txBody>
          <a:bodyPr wrap="square">
            <a:spAutoFit/>
          </a:bodyPr>
          <a:lstStyle/>
          <a:p>
            <a:pPr fontAlgn="base"/>
            <a:r>
              <a:rPr lang="en-US" sz="2000" b="1" dirty="0" smtClean="0">
                <a:latin typeface="Century Gothic" pitchFamily="34" charset="0"/>
              </a:rPr>
              <a:t>CSS Border Properties</a:t>
            </a:r>
          </a:p>
          <a:p>
            <a:pPr fontAlgn="base"/>
            <a:endParaRPr lang="en-US" sz="2000" b="1" dirty="0" smtClean="0">
              <a:latin typeface="Century Gothic" pitchFamily="34" charset="0"/>
            </a:endParaRPr>
          </a:p>
          <a:p>
            <a:pPr fontAlgn="base"/>
            <a:r>
              <a:rPr lang="en-US" sz="2000" dirty="0" smtClean="0">
                <a:latin typeface="Century Gothic" pitchFamily="34" charset="0"/>
              </a:rPr>
              <a:t>The CSS border properties allow you to define the border area of an element's box.</a:t>
            </a:r>
          </a:p>
          <a:p>
            <a:pPr fontAlgn="base"/>
            <a:endParaRPr lang="en-US" sz="2000" dirty="0" smtClean="0">
              <a:latin typeface="Century Gothic" pitchFamily="34" charset="0"/>
            </a:endParaRPr>
          </a:p>
          <a:p>
            <a:pPr fontAlgn="base"/>
            <a:r>
              <a:rPr lang="en-US" sz="2000" dirty="0" smtClean="0">
                <a:latin typeface="Century Gothic" pitchFamily="34" charset="0"/>
              </a:rPr>
              <a:t>Borders appear directly between the margin and padding of an element. The border can either be a predefined style like, solid line, dotted line, double line, etc. or </a:t>
            </a:r>
            <a:r>
              <a:rPr lang="en-US" sz="2000" dirty="0" smtClean="0">
                <a:latin typeface="Century Gothic" pitchFamily="34" charset="0"/>
                <a:hlinkClick r:id="rId2"/>
              </a:rPr>
              <a:t>an image</a:t>
            </a:r>
            <a:r>
              <a:rPr lang="en-US" sz="2000" dirty="0" smtClean="0">
                <a:latin typeface="Century Gothic" pitchFamily="34" charset="0"/>
              </a:rPr>
              <a:t>.</a:t>
            </a:r>
          </a:p>
          <a:p>
            <a:pPr fontAlgn="base"/>
            <a:endParaRPr lang="en-US" sz="2000" dirty="0" smtClean="0">
              <a:latin typeface="Century Gothic" pitchFamily="34" charset="0"/>
            </a:endParaRPr>
          </a:p>
          <a:p>
            <a:pPr fontAlgn="base"/>
            <a:r>
              <a:rPr lang="en-US" sz="2000" dirty="0" smtClean="0">
                <a:latin typeface="Century Gothic" pitchFamily="34" charset="0"/>
              </a:rPr>
              <a:t>The following section describes how to set the style, color, and width of the border.</a:t>
            </a:r>
            <a:endParaRPr lang="en-US" sz="2000" dirty="0">
              <a:latin typeface="Century Gothic"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539552" y="682824"/>
            <a:ext cx="8136904" cy="36563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Understanding the Different Border Styles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border-style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sets the style of a box's border such as: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solid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dotted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etc. It is a shorthand property for setting the line style for all four sides of the elements border.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border-style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can have the following values: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none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hidden</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solid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dashed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dotted</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double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inset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outset</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groove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ridge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Now, let's take a look at the following illustration, it gives you a sense of the differences between the border style types.</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1547664" y="4365104"/>
            <a:ext cx="5688632" cy="2031325"/>
          </a:xfrm>
          <a:prstGeom prst="rect">
            <a:avLst/>
          </a:prstGeom>
        </p:spPr>
        <p:txBody>
          <a:bodyPr wrap="square">
            <a:spAutoFit/>
          </a:bodyPr>
          <a:lstStyle/>
          <a:p>
            <a:r>
              <a:rPr lang="en-US" dirty="0" smtClean="0">
                <a:latin typeface="Century Gothic" pitchFamily="34" charset="0"/>
              </a:rPr>
              <a:t>h1 {</a:t>
            </a:r>
          </a:p>
          <a:p>
            <a:r>
              <a:rPr lang="en-US" dirty="0" smtClean="0">
                <a:latin typeface="Century Gothic" pitchFamily="34" charset="0"/>
              </a:rPr>
              <a:t> border-style: dotted;</a:t>
            </a:r>
          </a:p>
          <a:p>
            <a:r>
              <a:rPr lang="en-US" dirty="0" smtClean="0">
                <a:latin typeface="Century Gothic" pitchFamily="34" charset="0"/>
              </a:rPr>
              <a:t> } </a:t>
            </a:r>
          </a:p>
          <a:p>
            <a:endParaRPr lang="en-US" dirty="0" smtClean="0">
              <a:latin typeface="Century Gothic" pitchFamily="34" charset="0"/>
            </a:endParaRPr>
          </a:p>
          <a:p>
            <a:r>
              <a:rPr lang="en-US" dirty="0" smtClean="0">
                <a:latin typeface="Century Gothic" pitchFamily="34" charset="0"/>
              </a:rPr>
              <a:t>p {</a:t>
            </a:r>
          </a:p>
          <a:p>
            <a:r>
              <a:rPr lang="en-US" dirty="0" smtClean="0">
                <a:latin typeface="Century Gothic" pitchFamily="34" charset="0"/>
              </a:rPr>
              <a:t> border-style: ridge;</a:t>
            </a:r>
          </a:p>
          <a:p>
            <a:r>
              <a:rPr lang="en-US" dirty="0" smtClean="0">
                <a:latin typeface="Century Gothic" pitchFamily="34" charset="0"/>
              </a:rPr>
              <a:t> }</a:t>
            </a:r>
            <a:endParaRPr lang="en-US" dirty="0">
              <a:latin typeface="Century Gothic"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539552" y="620688"/>
            <a:ext cx="7992888" cy="1809705"/>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Setting the Border Width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border-width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specifies the width of the border area. It is a shorthand property for setting the thickness of all the four sides of an element's border at the same time.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539552" y="2564904"/>
            <a:ext cx="6264696" cy="400110"/>
          </a:xfrm>
          <a:prstGeom prst="rect">
            <a:avLst/>
          </a:prstGeom>
        </p:spPr>
        <p:txBody>
          <a:bodyPr wrap="square">
            <a:spAutoFit/>
          </a:bodyPr>
          <a:lstStyle/>
          <a:p>
            <a:r>
              <a:rPr lang="da-DK" sz="2000" dirty="0" smtClean="0">
                <a:latin typeface="Century Gothic" pitchFamily="34" charset="0"/>
              </a:rPr>
              <a:t>p { border-style: dashed; border-width: 10px; }</a:t>
            </a:r>
            <a:endParaRPr lang="en-US" sz="2000" dirty="0">
              <a:latin typeface="Century Gothic" pitchFamily="34" charset="0"/>
            </a:endParaRPr>
          </a:p>
        </p:txBody>
      </p:sp>
      <p:sp>
        <p:nvSpPr>
          <p:cNvPr id="112643" name="Rectangle 3"/>
          <p:cNvSpPr>
            <a:spLocks noChangeArrowheads="1"/>
          </p:cNvSpPr>
          <p:nvPr/>
        </p:nvSpPr>
        <p:spPr bwMode="auto">
          <a:xfrm>
            <a:off x="467544" y="2987447"/>
            <a:ext cx="8172400" cy="1809705"/>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Specifying the Border Color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3"/>
              </a:rPr>
              <a:t>border-color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property specifies 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4"/>
              </a:rPr>
              <a:t>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of the border area. This is also a shorthand property for setting the color of all the four sides of an element's border.</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5" name="Rectangle 4"/>
          <p:cNvSpPr/>
          <p:nvPr/>
        </p:nvSpPr>
        <p:spPr>
          <a:xfrm>
            <a:off x="539552" y="5229200"/>
            <a:ext cx="7992888" cy="400110"/>
          </a:xfrm>
          <a:prstGeom prst="rect">
            <a:avLst/>
          </a:prstGeom>
        </p:spPr>
        <p:txBody>
          <a:bodyPr wrap="square">
            <a:spAutoFit/>
          </a:bodyPr>
          <a:lstStyle/>
          <a:p>
            <a:r>
              <a:rPr lang="sv-SE" sz="2000" dirty="0" smtClean="0">
                <a:latin typeface="Century Gothic" pitchFamily="34" charset="0"/>
              </a:rPr>
              <a:t>p { border-style: solid; border-color: #ff0000; }</a:t>
            </a:r>
            <a:endParaRPr lang="en-US" sz="2000" dirty="0">
              <a:latin typeface="Century Gothic"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611560" y="466800"/>
            <a:ext cx="7992888"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Century Gothic" pitchFamily="34" charset="0"/>
                <a:cs typeface="Arial" pitchFamily="34" charset="0"/>
              </a:rPr>
              <a:t>The Border Shorthand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Century Gothic" pitchFamily="34" charset="0"/>
                <a:cs typeface="Arial" pitchFamily="34" charset="0"/>
              </a:rPr>
              <a:t>The </a:t>
            </a:r>
            <a:r>
              <a:rPr kumimoji="0" lang="en-US" sz="2000" b="0" i="0" u="none" strike="noStrike" cap="none" normalizeH="0" baseline="0" dirty="0" smtClean="0">
                <a:ln>
                  <a:noFill/>
                </a:ln>
                <a:solidFill>
                  <a:srgbClr val="1DB79F"/>
                </a:solidFill>
                <a:effectLst/>
                <a:latin typeface="Century Gothic" pitchFamily="34" charset="0"/>
                <a:cs typeface="Arial" pitchFamily="34" charset="0"/>
                <a:hlinkClick r:id="rId2"/>
              </a:rPr>
              <a:t>border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CSS property is a shorthand property for setting one or more of the individual border properties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border-width</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border-style</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smtClean="0">
                <a:ln>
                  <a:noFill/>
                </a:ln>
                <a:solidFill>
                  <a:srgbClr val="333333"/>
                </a:solidFill>
                <a:effectLst/>
                <a:latin typeface="Century Gothic" pitchFamily="34" charset="0"/>
                <a:cs typeface="Arial" pitchFamily="34" charset="0"/>
              </a:rPr>
              <a:t>border-color</a:t>
            </a:r>
            <a:r>
              <a:rPr kumimoji="0" lang="en-US" sz="2000" b="0" i="0" u="none" strike="noStrike" cap="none" normalizeH="0" baseline="0" dirty="0" smtClean="0">
                <a:ln>
                  <a:noFill/>
                </a:ln>
                <a:solidFill>
                  <a:srgbClr val="414141"/>
                </a:solidFill>
                <a:effectLst/>
                <a:latin typeface="Century Gothic" pitchFamily="34" charset="0"/>
                <a:cs typeface="Arial" pitchFamily="34" charset="0"/>
              </a:rPr>
              <a:t> in a single rule.</a:t>
            </a:r>
            <a:endParaRPr kumimoji="0" lang="en-US" sz="2000" b="0" i="0" u="none" strike="noStrike" cap="none" normalizeH="0" baseline="0" dirty="0" smtClean="0">
              <a:ln>
                <a:noFill/>
              </a:ln>
              <a:solidFill>
                <a:schemeClr val="tx1"/>
              </a:solidFill>
              <a:effectLst/>
              <a:latin typeface="Century Gothic" pitchFamily="34" charset="0"/>
              <a:cs typeface="Arial" pitchFamily="34" charset="0"/>
            </a:endParaRPr>
          </a:p>
        </p:txBody>
      </p:sp>
      <p:sp>
        <p:nvSpPr>
          <p:cNvPr id="3" name="Rectangle 2"/>
          <p:cNvSpPr/>
          <p:nvPr/>
        </p:nvSpPr>
        <p:spPr>
          <a:xfrm>
            <a:off x="683568" y="2492896"/>
            <a:ext cx="7776864" cy="400110"/>
          </a:xfrm>
          <a:prstGeom prst="rect">
            <a:avLst/>
          </a:prstGeom>
        </p:spPr>
        <p:txBody>
          <a:bodyPr wrap="square">
            <a:spAutoFit/>
          </a:bodyPr>
          <a:lstStyle/>
          <a:p>
            <a:r>
              <a:rPr lang="en-US" sz="2000" dirty="0" smtClean="0">
                <a:latin typeface="Century Gothic" pitchFamily="34" charset="0"/>
              </a:rPr>
              <a:t>p { border: 5px solid #00ff00; }</a:t>
            </a:r>
            <a:endParaRPr lang="en-US" sz="2000" dirty="0">
              <a:latin typeface="Century Gothic"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624</TotalTime>
  <Words>8292</Words>
  <Application>Microsoft Office PowerPoint</Application>
  <PresentationFormat>On-screen Show (4:3)</PresentationFormat>
  <Paragraphs>1871</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Aspect</vt:lpstr>
      <vt:lpstr>CSS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kitefaculty</dc:creator>
  <cp:lastModifiedBy>kitefaculty</cp:lastModifiedBy>
  <cp:revision>389</cp:revision>
  <dcterms:created xsi:type="dcterms:W3CDTF">2022-07-21T04:41:29Z</dcterms:created>
  <dcterms:modified xsi:type="dcterms:W3CDTF">2022-07-23T09:44:55Z</dcterms:modified>
</cp:coreProperties>
</file>