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2382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866" y="519679"/>
            <a:ext cx="7318767" cy="80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765" y="2337801"/>
            <a:ext cx="5615940" cy="6006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64069" y="9973427"/>
            <a:ext cx="52197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89504" y="923543"/>
            <a:ext cx="832485" cy="379730"/>
          </a:xfrm>
          <a:custGeom>
            <a:avLst/>
            <a:gdLst/>
            <a:ahLst/>
            <a:cxnLst/>
            <a:rect l="l" t="t" r="r" b="b"/>
            <a:pathLst>
              <a:path w="832485" h="379730">
                <a:moveTo>
                  <a:pt x="252984" y="73152"/>
                </a:moveTo>
                <a:lnTo>
                  <a:pt x="228790" y="41719"/>
                </a:lnTo>
                <a:lnTo>
                  <a:pt x="186042" y="10287"/>
                </a:lnTo>
                <a:lnTo>
                  <a:pt x="138684" y="0"/>
                </a:lnTo>
                <a:lnTo>
                  <a:pt x="119799" y="1473"/>
                </a:lnTo>
                <a:lnTo>
                  <a:pt x="68580" y="25908"/>
                </a:lnTo>
                <a:lnTo>
                  <a:pt x="38671" y="54864"/>
                </a:lnTo>
                <a:lnTo>
                  <a:pt x="16764" y="92964"/>
                </a:lnTo>
                <a:lnTo>
                  <a:pt x="4381" y="137541"/>
                </a:lnTo>
                <a:lnTo>
                  <a:pt x="0" y="188976"/>
                </a:lnTo>
                <a:lnTo>
                  <a:pt x="2514" y="228409"/>
                </a:lnTo>
                <a:lnTo>
                  <a:pt x="21856" y="296989"/>
                </a:lnTo>
                <a:lnTo>
                  <a:pt x="58953" y="349262"/>
                </a:lnTo>
                <a:lnTo>
                  <a:pt x="109245" y="376072"/>
                </a:lnTo>
                <a:lnTo>
                  <a:pt x="138684" y="379476"/>
                </a:lnTo>
                <a:lnTo>
                  <a:pt x="154368" y="378599"/>
                </a:lnTo>
                <a:lnTo>
                  <a:pt x="196596" y="364236"/>
                </a:lnTo>
                <a:lnTo>
                  <a:pt x="236880" y="328015"/>
                </a:lnTo>
                <a:lnTo>
                  <a:pt x="234696" y="285559"/>
                </a:lnTo>
                <a:lnTo>
                  <a:pt x="226161" y="273151"/>
                </a:lnTo>
                <a:lnTo>
                  <a:pt x="217932" y="260604"/>
                </a:lnTo>
                <a:lnTo>
                  <a:pt x="207022" y="274320"/>
                </a:lnTo>
                <a:lnTo>
                  <a:pt x="196977" y="285750"/>
                </a:lnTo>
                <a:lnTo>
                  <a:pt x="159067" y="309943"/>
                </a:lnTo>
                <a:lnTo>
                  <a:pt x="138684" y="312420"/>
                </a:lnTo>
                <a:lnTo>
                  <a:pt x="126390" y="311543"/>
                </a:lnTo>
                <a:lnTo>
                  <a:pt x="83248" y="288340"/>
                </a:lnTo>
                <a:lnTo>
                  <a:pt x="60960" y="252984"/>
                </a:lnTo>
                <a:lnTo>
                  <a:pt x="49593" y="206692"/>
                </a:lnTo>
                <a:lnTo>
                  <a:pt x="48768" y="188976"/>
                </a:lnTo>
                <a:lnTo>
                  <a:pt x="50457" y="163830"/>
                </a:lnTo>
                <a:lnTo>
                  <a:pt x="63550" y="120396"/>
                </a:lnTo>
                <a:lnTo>
                  <a:pt x="88074" y="86106"/>
                </a:lnTo>
                <a:lnTo>
                  <a:pt x="137160" y="65532"/>
                </a:lnTo>
                <a:lnTo>
                  <a:pt x="159423" y="68935"/>
                </a:lnTo>
                <a:lnTo>
                  <a:pt x="180403" y="79057"/>
                </a:lnTo>
                <a:lnTo>
                  <a:pt x="199948" y="95745"/>
                </a:lnTo>
                <a:lnTo>
                  <a:pt x="217932" y="118872"/>
                </a:lnTo>
                <a:lnTo>
                  <a:pt x="226187" y="107442"/>
                </a:lnTo>
                <a:lnTo>
                  <a:pt x="234886" y="96012"/>
                </a:lnTo>
                <a:lnTo>
                  <a:pt x="243852" y="84582"/>
                </a:lnTo>
                <a:lnTo>
                  <a:pt x="252984" y="73152"/>
                </a:lnTo>
                <a:close/>
              </a:path>
              <a:path w="832485" h="379730">
                <a:moveTo>
                  <a:pt x="483108" y="236220"/>
                </a:moveTo>
                <a:lnTo>
                  <a:pt x="475386" y="182638"/>
                </a:lnTo>
                <a:lnTo>
                  <a:pt x="465975" y="158496"/>
                </a:lnTo>
                <a:lnTo>
                  <a:pt x="462597" y="150952"/>
                </a:lnTo>
                <a:lnTo>
                  <a:pt x="453961" y="137350"/>
                </a:lnTo>
                <a:lnTo>
                  <a:pt x="443877" y="125183"/>
                </a:lnTo>
                <a:lnTo>
                  <a:pt x="434340" y="115811"/>
                </a:lnTo>
                <a:lnTo>
                  <a:pt x="434340" y="236220"/>
                </a:lnTo>
                <a:lnTo>
                  <a:pt x="433451" y="252526"/>
                </a:lnTo>
                <a:lnTo>
                  <a:pt x="419100" y="292608"/>
                </a:lnTo>
                <a:lnTo>
                  <a:pt x="381000" y="313944"/>
                </a:lnTo>
                <a:lnTo>
                  <a:pt x="370776" y="312750"/>
                </a:lnTo>
                <a:lnTo>
                  <a:pt x="337540" y="281228"/>
                </a:lnTo>
                <a:lnTo>
                  <a:pt x="329184" y="236220"/>
                </a:lnTo>
                <a:lnTo>
                  <a:pt x="330060" y="219913"/>
                </a:lnTo>
                <a:lnTo>
                  <a:pt x="344424" y="181356"/>
                </a:lnTo>
                <a:lnTo>
                  <a:pt x="382524" y="158496"/>
                </a:lnTo>
                <a:lnTo>
                  <a:pt x="393382" y="159905"/>
                </a:lnTo>
                <a:lnTo>
                  <a:pt x="425970" y="191858"/>
                </a:lnTo>
                <a:lnTo>
                  <a:pt x="434340" y="236220"/>
                </a:lnTo>
                <a:lnTo>
                  <a:pt x="434340" y="115811"/>
                </a:lnTo>
                <a:lnTo>
                  <a:pt x="394449" y="97155"/>
                </a:lnTo>
                <a:lnTo>
                  <a:pt x="381000" y="96012"/>
                </a:lnTo>
                <a:lnTo>
                  <a:pt x="363016" y="98298"/>
                </a:lnTo>
                <a:lnTo>
                  <a:pt x="329349" y="116586"/>
                </a:lnTo>
                <a:lnTo>
                  <a:pt x="299694" y="154571"/>
                </a:lnTo>
                <a:lnTo>
                  <a:pt x="282651" y="206527"/>
                </a:lnTo>
                <a:lnTo>
                  <a:pt x="280416" y="236220"/>
                </a:lnTo>
                <a:lnTo>
                  <a:pt x="282384" y="264553"/>
                </a:lnTo>
                <a:lnTo>
                  <a:pt x="297764" y="313804"/>
                </a:lnTo>
                <a:lnTo>
                  <a:pt x="325704" y="353288"/>
                </a:lnTo>
                <a:lnTo>
                  <a:pt x="361035" y="373862"/>
                </a:lnTo>
                <a:lnTo>
                  <a:pt x="381000" y="376428"/>
                </a:lnTo>
                <a:lnTo>
                  <a:pt x="394665" y="375285"/>
                </a:lnTo>
                <a:lnTo>
                  <a:pt x="432816" y="358140"/>
                </a:lnTo>
                <a:lnTo>
                  <a:pt x="462597" y="322351"/>
                </a:lnTo>
                <a:lnTo>
                  <a:pt x="466153" y="313944"/>
                </a:lnTo>
                <a:lnTo>
                  <a:pt x="469392" y="306324"/>
                </a:lnTo>
                <a:lnTo>
                  <a:pt x="475386" y="290017"/>
                </a:lnTo>
                <a:lnTo>
                  <a:pt x="479679" y="272986"/>
                </a:lnTo>
                <a:lnTo>
                  <a:pt x="482244" y="255104"/>
                </a:lnTo>
                <a:lnTo>
                  <a:pt x="483108" y="236220"/>
                </a:lnTo>
                <a:close/>
              </a:path>
              <a:path w="832485" h="379730">
                <a:moveTo>
                  <a:pt x="615696" y="102108"/>
                </a:moveTo>
                <a:lnTo>
                  <a:pt x="608076" y="97536"/>
                </a:lnTo>
                <a:lnTo>
                  <a:pt x="601980" y="96012"/>
                </a:lnTo>
                <a:lnTo>
                  <a:pt x="595884" y="96012"/>
                </a:lnTo>
                <a:lnTo>
                  <a:pt x="561213" y="119062"/>
                </a:lnTo>
                <a:lnTo>
                  <a:pt x="553212" y="137160"/>
                </a:lnTo>
                <a:lnTo>
                  <a:pt x="553212" y="102108"/>
                </a:lnTo>
                <a:lnTo>
                  <a:pt x="512064" y="102108"/>
                </a:lnTo>
                <a:lnTo>
                  <a:pt x="512064" y="370332"/>
                </a:lnTo>
                <a:lnTo>
                  <a:pt x="559308" y="370332"/>
                </a:lnTo>
                <a:lnTo>
                  <a:pt x="559308" y="248412"/>
                </a:lnTo>
                <a:lnTo>
                  <a:pt x="559854" y="223024"/>
                </a:lnTo>
                <a:lnTo>
                  <a:pt x="566928" y="173736"/>
                </a:lnTo>
                <a:lnTo>
                  <a:pt x="586740" y="153924"/>
                </a:lnTo>
                <a:lnTo>
                  <a:pt x="589788" y="153924"/>
                </a:lnTo>
                <a:lnTo>
                  <a:pt x="594360" y="156972"/>
                </a:lnTo>
                <a:lnTo>
                  <a:pt x="600456" y="160020"/>
                </a:lnTo>
                <a:lnTo>
                  <a:pt x="603897" y="146037"/>
                </a:lnTo>
                <a:lnTo>
                  <a:pt x="607504" y="131635"/>
                </a:lnTo>
                <a:lnTo>
                  <a:pt x="611378" y="116941"/>
                </a:lnTo>
                <a:lnTo>
                  <a:pt x="615696" y="102108"/>
                </a:lnTo>
                <a:close/>
              </a:path>
              <a:path w="832485" h="379730">
                <a:moveTo>
                  <a:pt x="832104" y="243840"/>
                </a:moveTo>
                <a:lnTo>
                  <a:pt x="830389" y="211505"/>
                </a:lnTo>
                <a:lnTo>
                  <a:pt x="828802" y="202692"/>
                </a:lnTo>
                <a:lnTo>
                  <a:pt x="825246" y="182880"/>
                </a:lnTo>
                <a:lnTo>
                  <a:pt x="816673" y="157683"/>
                </a:lnTo>
                <a:lnTo>
                  <a:pt x="813790" y="152400"/>
                </a:lnTo>
                <a:lnTo>
                  <a:pt x="804672" y="135636"/>
                </a:lnTo>
                <a:lnTo>
                  <a:pt x="788924" y="118516"/>
                </a:lnTo>
                <a:lnTo>
                  <a:pt x="783336" y="114579"/>
                </a:lnTo>
                <a:lnTo>
                  <a:pt x="783336" y="202692"/>
                </a:lnTo>
                <a:lnTo>
                  <a:pt x="679704" y="202692"/>
                </a:lnTo>
                <a:lnTo>
                  <a:pt x="704723" y="162039"/>
                </a:lnTo>
                <a:lnTo>
                  <a:pt x="731520" y="152400"/>
                </a:lnTo>
                <a:lnTo>
                  <a:pt x="741248" y="153263"/>
                </a:lnTo>
                <a:lnTo>
                  <a:pt x="776478" y="182689"/>
                </a:lnTo>
                <a:lnTo>
                  <a:pt x="783336" y="202692"/>
                </a:lnTo>
                <a:lnTo>
                  <a:pt x="783336" y="114579"/>
                </a:lnTo>
                <a:lnTo>
                  <a:pt x="771334" y="106108"/>
                </a:lnTo>
                <a:lnTo>
                  <a:pt x="751725" y="98564"/>
                </a:lnTo>
                <a:lnTo>
                  <a:pt x="729996" y="96012"/>
                </a:lnTo>
                <a:lnTo>
                  <a:pt x="709155" y="98564"/>
                </a:lnTo>
                <a:lnTo>
                  <a:pt x="673201" y="118516"/>
                </a:lnTo>
                <a:lnTo>
                  <a:pt x="646125" y="157378"/>
                </a:lnTo>
                <a:lnTo>
                  <a:pt x="631355" y="208292"/>
                </a:lnTo>
                <a:lnTo>
                  <a:pt x="629412" y="237744"/>
                </a:lnTo>
                <a:lnTo>
                  <a:pt x="631355" y="266293"/>
                </a:lnTo>
                <a:lnTo>
                  <a:pt x="646125" y="315963"/>
                </a:lnTo>
                <a:lnTo>
                  <a:pt x="673455" y="354571"/>
                </a:lnTo>
                <a:lnTo>
                  <a:pt x="711085" y="374091"/>
                </a:lnTo>
                <a:lnTo>
                  <a:pt x="733044" y="376428"/>
                </a:lnTo>
                <a:lnTo>
                  <a:pt x="746683" y="375577"/>
                </a:lnTo>
                <a:lnTo>
                  <a:pt x="783336" y="362712"/>
                </a:lnTo>
                <a:lnTo>
                  <a:pt x="811618" y="332282"/>
                </a:lnTo>
                <a:lnTo>
                  <a:pt x="819912" y="318516"/>
                </a:lnTo>
                <a:lnTo>
                  <a:pt x="778764" y="291084"/>
                </a:lnTo>
                <a:lnTo>
                  <a:pt x="768807" y="303085"/>
                </a:lnTo>
                <a:lnTo>
                  <a:pt x="757428" y="311658"/>
                </a:lnTo>
                <a:lnTo>
                  <a:pt x="744893" y="316801"/>
                </a:lnTo>
                <a:lnTo>
                  <a:pt x="731520" y="318516"/>
                </a:lnTo>
                <a:lnTo>
                  <a:pt x="721296" y="317398"/>
                </a:lnTo>
                <a:lnTo>
                  <a:pt x="688657" y="292036"/>
                </a:lnTo>
                <a:lnTo>
                  <a:pt x="676656" y="256032"/>
                </a:lnTo>
                <a:lnTo>
                  <a:pt x="832104" y="256032"/>
                </a:lnTo>
                <a:lnTo>
                  <a:pt x="832104" y="24384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5051" y="932683"/>
            <a:ext cx="137160" cy="370840"/>
          </a:xfrm>
          <a:custGeom>
            <a:avLst/>
            <a:gdLst/>
            <a:ahLst/>
            <a:cxnLst/>
            <a:rect l="l" t="t" r="r" b="b"/>
            <a:pathLst>
              <a:path w="137160" h="370840">
                <a:moveTo>
                  <a:pt x="137159" y="0"/>
                </a:moveTo>
                <a:lnTo>
                  <a:pt x="88391" y="0"/>
                </a:lnTo>
                <a:lnTo>
                  <a:pt x="88391" y="252983"/>
                </a:lnTo>
                <a:lnTo>
                  <a:pt x="88106" y="266699"/>
                </a:lnTo>
                <a:lnTo>
                  <a:pt x="77723" y="303275"/>
                </a:lnTo>
                <a:lnTo>
                  <a:pt x="67055" y="303275"/>
                </a:lnTo>
                <a:lnTo>
                  <a:pt x="60959" y="300227"/>
                </a:lnTo>
                <a:lnTo>
                  <a:pt x="56387" y="295655"/>
                </a:lnTo>
                <a:lnTo>
                  <a:pt x="51768" y="292274"/>
                </a:lnTo>
                <a:lnTo>
                  <a:pt x="46862" y="286892"/>
                </a:lnTo>
                <a:lnTo>
                  <a:pt x="41386" y="279796"/>
                </a:lnTo>
                <a:lnTo>
                  <a:pt x="35051" y="271271"/>
                </a:lnTo>
                <a:lnTo>
                  <a:pt x="26789" y="282701"/>
                </a:lnTo>
                <a:lnTo>
                  <a:pt x="18097" y="294131"/>
                </a:lnTo>
                <a:lnTo>
                  <a:pt x="9120" y="305561"/>
                </a:lnTo>
                <a:lnTo>
                  <a:pt x="0" y="316991"/>
                </a:lnTo>
                <a:lnTo>
                  <a:pt x="15716" y="340113"/>
                </a:lnTo>
                <a:lnTo>
                  <a:pt x="33146" y="356806"/>
                </a:lnTo>
                <a:lnTo>
                  <a:pt x="52292" y="366926"/>
                </a:lnTo>
                <a:lnTo>
                  <a:pt x="73151" y="370331"/>
                </a:lnTo>
                <a:lnTo>
                  <a:pt x="83153" y="369474"/>
                </a:lnTo>
                <a:lnTo>
                  <a:pt x="116276" y="349186"/>
                </a:lnTo>
                <a:lnTo>
                  <a:pt x="133945" y="306347"/>
                </a:lnTo>
                <a:lnTo>
                  <a:pt x="136850" y="265818"/>
                </a:lnTo>
                <a:lnTo>
                  <a:pt x="137159" y="239267"/>
                </a:lnTo>
                <a:lnTo>
                  <a:pt x="137159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7932" y="1019555"/>
            <a:ext cx="643255" cy="280670"/>
          </a:xfrm>
          <a:custGeom>
            <a:avLst/>
            <a:gdLst/>
            <a:ahLst/>
            <a:cxnLst/>
            <a:rect l="l" t="t" r="r" b="b"/>
            <a:pathLst>
              <a:path w="643254" h="280669">
                <a:moveTo>
                  <a:pt x="199644" y="6096"/>
                </a:moveTo>
                <a:lnTo>
                  <a:pt x="153924" y="6096"/>
                </a:lnTo>
                <a:lnTo>
                  <a:pt x="153924" y="140208"/>
                </a:lnTo>
                <a:lnTo>
                  <a:pt x="152819" y="156756"/>
                </a:lnTo>
                <a:lnTo>
                  <a:pt x="138684" y="198120"/>
                </a:lnTo>
                <a:lnTo>
                  <a:pt x="100584" y="219456"/>
                </a:lnTo>
                <a:lnTo>
                  <a:pt x="89725" y="218033"/>
                </a:lnTo>
                <a:lnTo>
                  <a:pt x="57124" y="184569"/>
                </a:lnTo>
                <a:lnTo>
                  <a:pt x="48768" y="140208"/>
                </a:lnTo>
                <a:lnTo>
                  <a:pt x="49644" y="123901"/>
                </a:lnTo>
                <a:lnTo>
                  <a:pt x="64008" y="83820"/>
                </a:lnTo>
                <a:lnTo>
                  <a:pt x="100584" y="62484"/>
                </a:lnTo>
                <a:lnTo>
                  <a:pt x="111455" y="63677"/>
                </a:lnTo>
                <a:lnTo>
                  <a:pt x="144919" y="95199"/>
                </a:lnTo>
                <a:lnTo>
                  <a:pt x="153924" y="140208"/>
                </a:lnTo>
                <a:lnTo>
                  <a:pt x="153924" y="6096"/>
                </a:lnTo>
                <a:lnTo>
                  <a:pt x="150876" y="6096"/>
                </a:lnTo>
                <a:lnTo>
                  <a:pt x="150876" y="36576"/>
                </a:lnTo>
                <a:lnTo>
                  <a:pt x="144653" y="28003"/>
                </a:lnTo>
                <a:lnTo>
                  <a:pt x="107251" y="2286"/>
                </a:lnTo>
                <a:lnTo>
                  <a:pt x="89916" y="0"/>
                </a:lnTo>
                <a:lnTo>
                  <a:pt x="72199" y="2552"/>
                </a:lnTo>
                <a:lnTo>
                  <a:pt x="25908" y="39624"/>
                </a:lnTo>
                <a:lnTo>
                  <a:pt x="6667" y="84201"/>
                </a:lnTo>
                <a:lnTo>
                  <a:pt x="0" y="140208"/>
                </a:lnTo>
                <a:lnTo>
                  <a:pt x="1714" y="169430"/>
                </a:lnTo>
                <a:lnTo>
                  <a:pt x="15430" y="219290"/>
                </a:lnTo>
                <a:lnTo>
                  <a:pt x="41719" y="258559"/>
                </a:lnTo>
                <a:lnTo>
                  <a:pt x="91440" y="280416"/>
                </a:lnTo>
                <a:lnTo>
                  <a:pt x="100076" y="280085"/>
                </a:lnTo>
                <a:lnTo>
                  <a:pt x="137160" y="261937"/>
                </a:lnTo>
                <a:lnTo>
                  <a:pt x="150876" y="245364"/>
                </a:lnTo>
                <a:lnTo>
                  <a:pt x="150876" y="274320"/>
                </a:lnTo>
                <a:lnTo>
                  <a:pt x="199644" y="274320"/>
                </a:lnTo>
                <a:lnTo>
                  <a:pt x="199644" y="245364"/>
                </a:lnTo>
                <a:lnTo>
                  <a:pt x="199644" y="219456"/>
                </a:lnTo>
                <a:lnTo>
                  <a:pt x="199644" y="62484"/>
                </a:lnTo>
                <a:lnTo>
                  <a:pt x="199644" y="36576"/>
                </a:lnTo>
                <a:lnTo>
                  <a:pt x="199644" y="6096"/>
                </a:lnTo>
                <a:close/>
              </a:path>
              <a:path w="643254" h="280669">
                <a:moveTo>
                  <a:pt x="423672" y="6096"/>
                </a:moveTo>
                <a:lnTo>
                  <a:pt x="374904" y="6096"/>
                </a:lnTo>
                <a:lnTo>
                  <a:pt x="362343" y="45859"/>
                </a:lnTo>
                <a:lnTo>
                  <a:pt x="349948" y="85344"/>
                </a:lnTo>
                <a:lnTo>
                  <a:pt x="337820" y="124828"/>
                </a:lnTo>
                <a:lnTo>
                  <a:pt x="326136" y="164592"/>
                </a:lnTo>
                <a:lnTo>
                  <a:pt x="313575" y="124828"/>
                </a:lnTo>
                <a:lnTo>
                  <a:pt x="301180" y="85344"/>
                </a:lnTo>
                <a:lnTo>
                  <a:pt x="289052" y="45859"/>
                </a:lnTo>
                <a:lnTo>
                  <a:pt x="277368" y="6096"/>
                </a:lnTo>
                <a:lnTo>
                  <a:pt x="228600" y="6096"/>
                </a:lnTo>
                <a:lnTo>
                  <a:pt x="241782" y="50939"/>
                </a:lnTo>
                <a:lnTo>
                  <a:pt x="255346" y="95618"/>
                </a:lnTo>
                <a:lnTo>
                  <a:pt x="269176" y="140208"/>
                </a:lnTo>
                <a:lnTo>
                  <a:pt x="297065" y="229476"/>
                </a:lnTo>
                <a:lnTo>
                  <a:pt x="310896" y="274320"/>
                </a:lnTo>
                <a:lnTo>
                  <a:pt x="341376" y="274320"/>
                </a:lnTo>
                <a:lnTo>
                  <a:pt x="355092" y="229476"/>
                </a:lnTo>
                <a:lnTo>
                  <a:pt x="409956" y="50939"/>
                </a:lnTo>
                <a:lnTo>
                  <a:pt x="423672" y="6096"/>
                </a:lnTo>
                <a:close/>
              </a:path>
              <a:path w="643254" h="280669">
                <a:moveTo>
                  <a:pt x="643128" y="6096"/>
                </a:moveTo>
                <a:lnTo>
                  <a:pt x="595884" y="6096"/>
                </a:lnTo>
                <a:lnTo>
                  <a:pt x="595884" y="140208"/>
                </a:lnTo>
                <a:lnTo>
                  <a:pt x="595020" y="156756"/>
                </a:lnTo>
                <a:lnTo>
                  <a:pt x="582168" y="198120"/>
                </a:lnTo>
                <a:lnTo>
                  <a:pt x="544068" y="219456"/>
                </a:lnTo>
                <a:lnTo>
                  <a:pt x="533184" y="218033"/>
                </a:lnTo>
                <a:lnTo>
                  <a:pt x="499719" y="184569"/>
                </a:lnTo>
                <a:lnTo>
                  <a:pt x="490728" y="140208"/>
                </a:lnTo>
                <a:lnTo>
                  <a:pt x="491820" y="123901"/>
                </a:lnTo>
                <a:lnTo>
                  <a:pt x="505968" y="83820"/>
                </a:lnTo>
                <a:lnTo>
                  <a:pt x="544068" y="62484"/>
                </a:lnTo>
                <a:lnTo>
                  <a:pt x="554939" y="63677"/>
                </a:lnTo>
                <a:lnTo>
                  <a:pt x="588162" y="95199"/>
                </a:lnTo>
                <a:lnTo>
                  <a:pt x="595884" y="140208"/>
                </a:lnTo>
                <a:lnTo>
                  <a:pt x="595884" y="6096"/>
                </a:lnTo>
                <a:lnTo>
                  <a:pt x="594360" y="6096"/>
                </a:lnTo>
                <a:lnTo>
                  <a:pt x="594360" y="36576"/>
                </a:lnTo>
                <a:lnTo>
                  <a:pt x="587502" y="28003"/>
                </a:lnTo>
                <a:lnTo>
                  <a:pt x="550735" y="2286"/>
                </a:lnTo>
                <a:lnTo>
                  <a:pt x="533400" y="0"/>
                </a:lnTo>
                <a:lnTo>
                  <a:pt x="515683" y="2552"/>
                </a:lnTo>
                <a:lnTo>
                  <a:pt x="469392" y="39624"/>
                </a:lnTo>
                <a:lnTo>
                  <a:pt x="450151" y="84201"/>
                </a:lnTo>
                <a:lnTo>
                  <a:pt x="443484" y="140208"/>
                </a:lnTo>
                <a:lnTo>
                  <a:pt x="445198" y="169430"/>
                </a:lnTo>
                <a:lnTo>
                  <a:pt x="458914" y="219290"/>
                </a:lnTo>
                <a:lnTo>
                  <a:pt x="484555" y="258559"/>
                </a:lnTo>
                <a:lnTo>
                  <a:pt x="534924" y="280416"/>
                </a:lnTo>
                <a:lnTo>
                  <a:pt x="542899" y="280085"/>
                </a:lnTo>
                <a:lnTo>
                  <a:pt x="580453" y="261937"/>
                </a:lnTo>
                <a:lnTo>
                  <a:pt x="594360" y="245364"/>
                </a:lnTo>
                <a:lnTo>
                  <a:pt x="594360" y="274320"/>
                </a:lnTo>
                <a:lnTo>
                  <a:pt x="643128" y="274320"/>
                </a:lnTo>
                <a:lnTo>
                  <a:pt x="643128" y="245364"/>
                </a:lnTo>
                <a:lnTo>
                  <a:pt x="643128" y="219456"/>
                </a:lnTo>
                <a:lnTo>
                  <a:pt x="643128" y="62484"/>
                </a:lnTo>
                <a:lnTo>
                  <a:pt x="643128" y="36576"/>
                </a:lnTo>
                <a:lnTo>
                  <a:pt x="643128" y="609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884741" y="918776"/>
            <a:ext cx="842010" cy="389255"/>
            <a:chOff x="2884741" y="918776"/>
            <a:chExt cx="842010" cy="389255"/>
          </a:xfrm>
        </p:grpSpPr>
        <p:sp>
          <p:nvSpPr>
            <p:cNvPr id="7" name="object 7"/>
            <p:cNvSpPr/>
            <p:nvPr/>
          </p:nvSpPr>
          <p:spPr>
            <a:xfrm>
              <a:off x="2889503" y="923539"/>
              <a:ext cx="483234" cy="379730"/>
            </a:xfrm>
            <a:custGeom>
              <a:avLst/>
              <a:gdLst/>
              <a:ahLst/>
              <a:cxnLst/>
              <a:rect l="l" t="t" r="r" b="b"/>
              <a:pathLst>
                <a:path w="483235" h="379730">
                  <a:moveTo>
                    <a:pt x="252983" y="73151"/>
                  </a:moveTo>
                  <a:lnTo>
                    <a:pt x="243863" y="84581"/>
                  </a:lnTo>
                  <a:lnTo>
                    <a:pt x="234886" y="96011"/>
                  </a:lnTo>
                  <a:lnTo>
                    <a:pt x="226194" y="107441"/>
                  </a:lnTo>
                  <a:lnTo>
                    <a:pt x="217931" y="118871"/>
                  </a:lnTo>
                  <a:lnTo>
                    <a:pt x="199953" y="95750"/>
                  </a:lnTo>
                  <a:lnTo>
                    <a:pt x="180403" y="79057"/>
                  </a:lnTo>
                  <a:lnTo>
                    <a:pt x="159424" y="68937"/>
                  </a:lnTo>
                  <a:lnTo>
                    <a:pt x="137159" y="65531"/>
                  </a:lnTo>
                  <a:lnTo>
                    <a:pt x="119467" y="67817"/>
                  </a:lnTo>
                  <a:lnTo>
                    <a:pt x="74675" y="102107"/>
                  </a:lnTo>
                  <a:lnTo>
                    <a:pt x="55435" y="140969"/>
                  </a:lnTo>
                  <a:lnTo>
                    <a:pt x="48767" y="188975"/>
                  </a:lnTo>
                  <a:lnTo>
                    <a:pt x="49601" y="206692"/>
                  </a:lnTo>
                  <a:lnTo>
                    <a:pt x="60959" y="252983"/>
                  </a:lnTo>
                  <a:lnTo>
                    <a:pt x="83248" y="288345"/>
                  </a:lnTo>
                  <a:lnTo>
                    <a:pt x="126396" y="311538"/>
                  </a:lnTo>
                  <a:lnTo>
                    <a:pt x="138683" y="312419"/>
                  </a:lnTo>
                  <a:lnTo>
                    <a:pt x="148947" y="311824"/>
                  </a:lnTo>
                  <a:lnTo>
                    <a:pt x="187499" y="294893"/>
                  </a:lnTo>
                  <a:lnTo>
                    <a:pt x="217931" y="260603"/>
                  </a:lnTo>
                  <a:lnTo>
                    <a:pt x="226171" y="273153"/>
                  </a:lnTo>
                  <a:lnTo>
                    <a:pt x="234695" y="285559"/>
                  </a:lnTo>
                  <a:lnTo>
                    <a:pt x="243220" y="297680"/>
                  </a:lnTo>
                  <a:lnTo>
                    <a:pt x="251459" y="309371"/>
                  </a:lnTo>
                  <a:lnTo>
                    <a:pt x="236886" y="328017"/>
                  </a:lnTo>
                  <a:lnTo>
                    <a:pt x="209454" y="355020"/>
                  </a:lnTo>
                  <a:lnTo>
                    <a:pt x="169354" y="375856"/>
                  </a:lnTo>
                  <a:lnTo>
                    <a:pt x="138683" y="379475"/>
                  </a:lnTo>
                  <a:lnTo>
                    <a:pt x="109251" y="376070"/>
                  </a:lnTo>
                  <a:lnTo>
                    <a:pt x="58959" y="349257"/>
                  </a:lnTo>
                  <a:lnTo>
                    <a:pt x="21859" y="296989"/>
                  </a:lnTo>
                  <a:lnTo>
                    <a:pt x="2524" y="228409"/>
                  </a:lnTo>
                  <a:lnTo>
                    <a:pt x="0" y="188975"/>
                  </a:lnTo>
                  <a:lnTo>
                    <a:pt x="1119" y="162401"/>
                  </a:lnTo>
                  <a:lnTo>
                    <a:pt x="9644" y="114395"/>
                  </a:lnTo>
                  <a:lnTo>
                    <a:pt x="26789" y="72628"/>
                  </a:lnTo>
                  <a:lnTo>
                    <a:pt x="52554" y="39385"/>
                  </a:lnTo>
                  <a:lnTo>
                    <a:pt x="84891" y="14144"/>
                  </a:lnTo>
                  <a:lnTo>
                    <a:pt x="138683" y="0"/>
                  </a:lnTo>
                  <a:lnTo>
                    <a:pt x="154662" y="1142"/>
                  </a:lnTo>
                  <a:lnTo>
                    <a:pt x="201167" y="18287"/>
                  </a:lnTo>
                  <a:lnTo>
                    <a:pt x="241244" y="56221"/>
                  </a:lnTo>
                  <a:lnTo>
                    <a:pt x="252983" y="73151"/>
                  </a:lnTo>
                  <a:close/>
                </a:path>
                <a:path w="483235" h="379730">
                  <a:moveTo>
                    <a:pt x="380999" y="96011"/>
                  </a:moveTo>
                  <a:lnTo>
                    <a:pt x="420219" y="106298"/>
                  </a:lnTo>
                  <a:lnTo>
                    <a:pt x="453961" y="137350"/>
                  </a:lnTo>
                  <a:lnTo>
                    <a:pt x="475392" y="182641"/>
                  </a:lnTo>
                  <a:lnTo>
                    <a:pt x="483107" y="236219"/>
                  </a:lnTo>
                  <a:lnTo>
                    <a:pt x="482250" y="255103"/>
                  </a:lnTo>
                  <a:lnTo>
                    <a:pt x="469391" y="306323"/>
                  </a:lnTo>
                  <a:lnTo>
                    <a:pt x="443888" y="348114"/>
                  </a:lnTo>
                  <a:lnTo>
                    <a:pt x="408050" y="371855"/>
                  </a:lnTo>
                  <a:lnTo>
                    <a:pt x="380999" y="376427"/>
                  </a:lnTo>
                  <a:lnTo>
                    <a:pt x="361045" y="373856"/>
                  </a:lnTo>
                  <a:lnTo>
                    <a:pt x="325707" y="353282"/>
                  </a:lnTo>
                  <a:lnTo>
                    <a:pt x="297775" y="313801"/>
                  </a:lnTo>
                  <a:lnTo>
                    <a:pt x="282392" y="264556"/>
                  </a:lnTo>
                  <a:lnTo>
                    <a:pt x="280415" y="236219"/>
                  </a:lnTo>
                  <a:lnTo>
                    <a:pt x="282654" y="206525"/>
                  </a:lnTo>
                  <a:lnTo>
                    <a:pt x="299704" y="154566"/>
                  </a:lnTo>
                  <a:lnTo>
                    <a:pt x="329350" y="116585"/>
                  </a:lnTo>
                  <a:lnTo>
                    <a:pt x="363021" y="98297"/>
                  </a:lnTo>
                  <a:lnTo>
                    <a:pt x="380999" y="960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3925" y="1077272"/>
              <a:ext cx="114680" cy="1649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01567" y="1019551"/>
              <a:ext cx="320040" cy="280670"/>
            </a:xfrm>
            <a:custGeom>
              <a:avLst/>
              <a:gdLst/>
              <a:ahLst/>
              <a:cxnLst/>
              <a:rect l="l" t="t" r="r" b="b"/>
              <a:pathLst>
                <a:path w="320039" h="280669">
                  <a:moveTo>
                    <a:pt x="0" y="6095"/>
                  </a:moveTo>
                  <a:lnTo>
                    <a:pt x="10286" y="6095"/>
                  </a:lnTo>
                  <a:lnTo>
                    <a:pt x="20573" y="6095"/>
                  </a:lnTo>
                  <a:lnTo>
                    <a:pt x="30860" y="6095"/>
                  </a:lnTo>
                  <a:lnTo>
                    <a:pt x="41147" y="6095"/>
                  </a:lnTo>
                  <a:lnTo>
                    <a:pt x="41147" y="15001"/>
                  </a:lnTo>
                  <a:lnTo>
                    <a:pt x="41147" y="23621"/>
                  </a:lnTo>
                  <a:lnTo>
                    <a:pt x="41147" y="32242"/>
                  </a:lnTo>
                  <a:lnTo>
                    <a:pt x="41147" y="41147"/>
                  </a:lnTo>
                  <a:lnTo>
                    <a:pt x="44862" y="31456"/>
                  </a:lnTo>
                  <a:lnTo>
                    <a:pt x="71056" y="2476"/>
                  </a:lnTo>
                  <a:lnTo>
                    <a:pt x="83819" y="0"/>
                  </a:lnTo>
                  <a:lnTo>
                    <a:pt x="89915" y="0"/>
                  </a:lnTo>
                  <a:lnTo>
                    <a:pt x="96011" y="1523"/>
                  </a:lnTo>
                  <a:lnTo>
                    <a:pt x="103631" y="6095"/>
                  </a:lnTo>
                  <a:lnTo>
                    <a:pt x="99321" y="20931"/>
                  </a:lnTo>
                  <a:lnTo>
                    <a:pt x="95440" y="35623"/>
                  </a:lnTo>
                  <a:lnTo>
                    <a:pt x="91844" y="50030"/>
                  </a:lnTo>
                  <a:lnTo>
                    <a:pt x="88391" y="64007"/>
                  </a:lnTo>
                  <a:lnTo>
                    <a:pt x="82295" y="60959"/>
                  </a:lnTo>
                  <a:lnTo>
                    <a:pt x="77723" y="57911"/>
                  </a:lnTo>
                  <a:lnTo>
                    <a:pt x="74675" y="57911"/>
                  </a:lnTo>
                  <a:lnTo>
                    <a:pt x="51744" y="89392"/>
                  </a:lnTo>
                  <a:lnTo>
                    <a:pt x="47243" y="152399"/>
                  </a:lnTo>
                  <a:lnTo>
                    <a:pt x="47243" y="156971"/>
                  </a:lnTo>
                  <a:lnTo>
                    <a:pt x="47243" y="161543"/>
                  </a:lnTo>
                  <a:lnTo>
                    <a:pt x="47243" y="274319"/>
                  </a:lnTo>
                  <a:lnTo>
                    <a:pt x="35575" y="274319"/>
                  </a:lnTo>
                  <a:lnTo>
                    <a:pt x="23621" y="274319"/>
                  </a:lnTo>
                  <a:lnTo>
                    <a:pt x="11668" y="274319"/>
                  </a:lnTo>
                  <a:lnTo>
                    <a:pt x="0" y="274319"/>
                  </a:lnTo>
                  <a:lnTo>
                    <a:pt x="0" y="220528"/>
                  </a:lnTo>
                  <a:lnTo>
                    <a:pt x="0" y="166957"/>
                  </a:lnTo>
                  <a:lnTo>
                    <a:pt x="0" y="113458"/>
                  </a:lnTo>
                  <a:lnTo>
                    <a:pt x="0" y="59887"/>
                  </a:lnTo>
                  <a:lnTo>
                    <a:pt x="0" y="6095"/>
                  </a:lnTo>
                  <a:close/>
                </a:path>
                <a:path w="320039" h="280669">
                  <a:moveTo>
                    <a:pt x="320039" y="160019"/>
                  </a:moveTo>
                  <a:lnTo>
                    <a:pt x="281177" y="160019"/>
                  </a:lnTo>
                  <a:lnTo>
                    <a:pt x="242315" y="160019"/>
                  </a:lnTo>
                  <a:lnTo>
                    <a:pt x="203453" y="160019"/>
                  </a:lnTo>
                  <a:lnTo>
                    <a:pt x="164591" y="160019"/>
                  </a:lnTo>
                  <a:lnTo>
                    <a:pt x="167449" y="173164"/>
                  </a:lnTo>
                  <a:lnTo>
                    <a:pt x="190523" y="212859"/>
                  </a:lnTo>
                  <a:lnTo>
                    <a:pt x="219455" y="222503"/>
                  </a:lnTo>
                  <a:lnTo>
                    <a:pt x="232838" y="220789"/>
                  </a:lnTo>
                  <a:lnTo>
                    <a:pt x="245363" y="215645"/>
                  </a:lnTo>
                  <a:lnTo>
                    <a:pt x="256746" y="207073"/>
                  </a:lnTo>
                  <a:lnTo>
                    <a:pt x="266699" y="195071"/>
                  </a:lnTo>
                  <a:lnTo>
                    <a:pt x="276986" y="201929"/>
                  </a:lnTo>
                  <a:lnTo>
                    <a:pt x="287273" y="208787"/>
                  </a:lnTo>
                  <a:lnTo>
                    <a:pt x="297560" y="215645"/>
                  </a:lnTo>
                  <a:lnTo>
                    <a:pt x="307847" y="222503"/>
                  </a:lnTo>
                  <a:lnTo>
                    <a:pt x="299561" y="236267"/>
                  </a:lnTo>
                  <a:lnTo>
                    <a:pt x="271271" y="266699"/>
                  </a:lnTo>
                  <a:lnTo>
                    <a:pt x="234624" y="279558"/>
                  </a:lnTo>
                  <a:lnTo>
                    <a:pt x="220979" y="280415"/>
                  </a:lnTo>
                  <a:lnTo>
                    <a:pt x="199024" y="278082"/>
                  </a:lnTo>
                  <a:lnTo>
                    <a:pt x="161401" y="258556"/>
                  </a:lnTo>
                  <a:lnTo>
                    <a:pt x="134064" y="219956"/>
                  </a:lnTo>
                  <a:lnTo>
                    <a:pt x="119300" y="170283"/>
                  </a:lnTo>
                  <a:lnTo>
                    <a:pt x="117347" y="141731"/>
                  </a:lnTo>
                  <a:lnTo>
                    <a:pt x="119300" y="112275"/>
                  </a:lnTo>
                  <a:lnTo>
                    <a:pt x="134064" y="61364"/>
                  </a:lnTo>
                  <a:lnTo>
                    <a:pt x="161139" y="22502"/>
                  </a:lnTo>
                  <a:lnTo>
                    <a:pt x="197096" y="2547"/>
                  </a:lnTo>
                  <a:lnTo>
                    <a:pt x="217931" y="0"/>
                  </a:lnTo>
                  <a:lnTo>
                    <a:pt x="239672" y="2547"/>
                  </a:lnTo>
                  <a:lnTo>
                    <a:pt x="276867" y="22502"/>
                  </a:lnTo>
                  <a:lnTo>
                    <a:pt x="304609" y="61674"/>
                  </a:lnTo>
                  <a:lnTo>
                    <a:pt x="318325" y="115490"/>
                  </a:lnTo>
                  <a:lnTo>
                    <a:pt x="320039" y="147827"/>
                  </a:lnTo>
                  <a:lnTo>
                    <a:pt x="320039" y="150875"/>
                  </a:lnTo>
                  <a:lnTo>
                    <a:pt x="320039" y="155447"/>
                  </a:lnTo>
                  <a:lnTo>
                    <a:pt x="320039" y="160019"/>
                  </a:lnTo>
                  <a:close/>
                </a:path>
                <a:path w="320039" h="280669">
                  <a:moveTo>
                    <a:pt x="271271" y="106679"/>
                  </a:moveTo>
                  <a:lnTo>
                    <a:pt x="252983" y="70103"/>
                  </a:lnTo>
                  <a:lnTo>
                    <a:pt x="219455" y="56387"/>
                  </a:lnTo>
                  <a:lnTo>
                    <a:pt x="210335" y="57507"/>
                  </a:lnTo>
                  <a:lnTo>
                    <a:pt x="175450" y="85915"/>
                  </a:lnTo>
                  <a:lnTo>
                    <a:pt x="167639" y="106679"/>
                  </a:lnTo>
                  <a:lnTo>
                    <a:pt x="193047" y="106679"/>
                  </a:lnTo>
                  <a:lnTo>
                    <a:pt x="218884" y="106679"/>
                  </a:lnTo>
                  <a:lnTo>
                    <a:pt x="245006" y="106679"/>
                  </a:lnTo>
                  <a:lnTo>
                    <a:pt x="271271" y="1066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40289" y="927920"/>
            <a:ext cx="835660" cy="380365"/>
            <a:chOff x="3840289" y="927920"/>
            <a:chExt cx="835660" cy="380365"/>
          </a:xfrm>
        </p:grpSpPr>
        <p:sp>
          <p:nvSpPr>
            <p:cNvPr id="11" name="object 11"/>
            <p:cNvSpPr/>
            <p:nvPr/>
          </p:nvSpPr>
          <p:spPr>
            <a:xfrm>
              <a:off x="3845051" y="932683"/>
              <a:ext cx="382905" cy="370840"/>
            </a:xfrm>
            <a:custGeom>
              <a:avLst/>
              <a:gdLst/>
              <a:ahLst/>
              <a:cxnLst/>
              <a:rect l="l" t="t" r="r" b="b"/>
              <a:pathLst>
                <a:path w="382904" h="370840">
                  <a:moveTo>
                    <a:pt x="88391" y="0"/>
                  </a:moveTo>
                  <a:lnTo>
                    <a:pt x="100726" y="0"/>
                  </a:lnTo>
                  <a:lnTo>
                    <a:pt x="112775" y="0"/>
                  </a:lnTo>
                  <a:lnTo>
                    <a:pt x="124825" y="0"/>
                  </a:lnTo>
                  <a:lnTo>
                    <a:pt x="137159" y="0"/>
                  </a:lnTo>
                  <a:lnTo>
                    <a:pt x="137159" y="47707"/>
                  </a:lnTo>
                  <a:lnTo>
                    <a:pt x="137159" y="95634"/>
                  </a:lnTo>
                  <a:lnTo>
                    <a:pt x="137159" y="143633"/>
                  </a:lnTo>
                  <a:lnTo>
                    <a:pt x="137159" y="191560"/>
                  </a:lnTo>
                  <a:lnTo>
                    <a:pt x="137159" y="239267"/>
                  </a:lnTo>
                  <a:lnTo>
                    <a:pt x="136850" y="265818"/>
                  </a:lnTo>
                  <a:lnTo>
                    <a:pt x="133945" y="306347"/>
                  </a:lnTo>
                  <a:lnTo>
                    <a:pt x="116276" y="349186"/>
                  </a:lnTo>
                  <a:lnTo>
                    <a:pt x="83153" y="369474"/>
                  </a:lnTo>
                  <a:lnTo>
                    <a:pt x="73151" y="370331"/>
                  </a:lnTo>
                  <a:lnTo>
                    <a:pt x="52292" y="366926"/>
                  </a:lnTo>
                  <a:lnTo>
                    <a:pt x="33146" y="356806"/>
                  </a:lnTo>
                  <a:lnTo>
                    <a:pt x="15716" y="340113"/>
                  </a:lnTo>
                  <a:lnTo>
                    <a:pt x="0" y="316991"/>
                  </a:lnTo>
                  <a:lnTo>
                    <a:pt x="9120" y="305561"/>
                  </a:lnTo>
                  <a:lnTo>
                    <a:pt x="18097" y="294131"/>
                  </a:lnTo>
                  <a:lnTo>
                    <a:pt x="26789" y="282701"/>
                  </a:lnTo>
                  <a:lnTo>
                    <a:pt x="35051" y="271271"/>
                  </a:lnTo>
                  <a:lnTo>
                    <a:pt x="41386" y="279796"/>
                  </a:lnTo>
                  <a:lnTo>
                    <a:pt x="46862" y="286892"/>
                  </a:lnTo>
                  <a:lnTo>
                    <a:pt x="51768" y="292274"/>
                  </a:lnTo>
                  <a:lnTo>
                    <a:pt x="56387" y="295655"/>
                  </a:lnTo>
                  <a:lnTo>
                    <a:pt x="60959" y="300227"/>
                  </a:lnTo>
                  <a:lnTo>
                    <a:pt x="67055" y="303275"/>
                  </a:lnTo>
                  <a:lnTo>
                    <a:pt x="71627" y="303275"/>
                  </a:lnTo>
                  <a:lnTo>
                    <a:pt x="77723" y="303275"/>
                  </a:lnTo>
                  <a:lnTo>
                    <a:pt x="88391" y="252983"/>
                  </a:lnTo>
                  <a:lnTo>
                    <a:pt x="88391" y="201948"/>
                  </a:lnTo>
                  <a:lnTo>
                    <a:pt x="88391" y="151205"/>
                  </a:lnTo>
                  <a:lnTo>
                    <a:pt x="88391" y="100681"/>
                  </a:lnTo>
                  <a:lnTo>
                    <a:pt x="88391" y="50304"/>
                  </a:lnTo>
                  <a:lnTo>
                    <a:pt x="88391" y="0"/>
                  </a:lnTo>
                  <a:close/>
                </a:path>
                <a:path w="382904" h="370840">
                  <a:moveTo>
                    <a:pt x="333755" y="92963"/>
                  </a:moveTo>
                  <a:lnTo>
                    <a:pt x="346305" y="92963"/>
                  </a:lnTo>
                  <a:lnTo>
                    <a:pt x="358711" y="92963"/>
                  </a:lnTo>
                  <a:lnTo>
                    <a:pt x="370832" y="92963"/>
                  </a:lnTo>
                  <a:lnTo>
                    <a:pt x="382523" y="92963"/>
                  </a:lnTo>
                  <a:lnTo>
                    <a:pt x="382523" y="146755"/>
                  </a:lnTo>
                  <a:lnTo>
                    <a:pt x="382523" y="200326"/>
                  </a:lnTo>
                  <a:lnTo>
                    <a:pt x="382523" y="253825"/>
                  </a:lnTo>
                  <a:lnTo>
                    <a:pt x="382523" y="307396"/>
                  </a:lnTo>
                  <a:lnTo>
                    <a:pt x="382523" y="361187"/>
                  </a:lnTo>
                  <a:lnTo>
                    <a:pt x="370832" y="361187"/>
                  </a:lnTo>
                  <a:lnTo>
                    <a:pt x="358711" y="361187"/>
                  </a:lnTo>
                  <a:lnTo>
                    <a:pt x="346305" y="361187"/>
                  </a:lnTo>
                  <a:lnTo>
                    <a:pt x="333755" y="361187"/>
                  </a:lnTo>
                  <a:lnTo>
                    <a:pt x="333755" y="354091"/>
                  </a:lnTo>
                  <a:lnTo>
                    <a:pt x="333755" y="346709"/>
                  </a:lnTo>
                  <a:lnTo>
                    <a:pt x="333755" y="339328"/>
                  </a:lnTo>
                  <a:lnTo>
                    <a:pt x="333755" y="332231"/>
                  </a:lnTo>
                  <a:lnTo>
                    <a:pt x="326897" y="341447"/>
                  </a:lnTo>
                  <a:lnTo>
                    <a:pt x="290893" y="365759"/>
                  </a:lnTo>
                  <a:lnTo>
                    <a:pt x="274319" y="367283"/>
                  </a:lnTo>
                  <a:lnTo>
                    <a:pt x="256603" y="364950"/>
                  </a:lnTo>
                  <a:lnTo>
                    <a:pt x="210311" y="327659"/>
                  </a:lnTo>
                  <a:lnTo>
                    <a:pt x="189737" y="282511"/>
                  </a:lnTo>
                  <a:lnTo>
                    <a:pt x="182879" y="227075"/>
                  </a:lnTo>
                  <a:lnTo>
                    <a:pt x="184570" y="197643"/>
                  </a:lnTo>
                  <a:lnTo>
                    <a:pt x="197667" y="147351"/>
                  </a:lnTo>
                  <a:lnTo>
                    <a:pt x="223075" y="109370"/>
                  </a:lnTo>
                  <a:lnTo>
                    <a:pt x="272795" y="86867"/>
                  </a:lnTo>
                  <a:lnTo>
                    <a:pt x="281678" y="87439"/>
                  </a:lnTo>
                  <a:lnTo>
                    <a:pt x="320611" y="107441"/>
                  </a:lnTo>
                  <a:lnTo>
                    <a:pt x="333755" y="123443"/>
                  </a:lnTo>
                  <a:lnTo>
                    <a:pt x="333755" y="115681"/>
                  </a:lnTo>
                  <a:lnTo>
                    <a:pt x="333755" y="108203"/>
                  </a:lnTo>
                  <a:lnTo>
                    <a:pt x="333755" y="100726"/>
                  </a:lnTo>
                  <a:lnTo>
                    <a:pt x="333755" y="929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1937" y="1077272"/>
              <a:ext cx="114680" cy="1664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56531" y="1019551"/>
              <a:ext cx="414655" cy="280670"/>
            </a:xfrm>
            <a:custGeom>
              <a:avLst/>
              <a:gdLst/>
              <a:ahLst/>
              <a:cxnLst/>
              <a:rect l="l" t="t" r="r" b="b"/>
              <a:pathLst>
                <a:path w="414654" h="280669">
                  <a:moveTo>
                    <a:pt x="0" y="6095"/>
                  </a:moveTo>
                  <a:lnTo>
                    <a:pt x="11691" y="6095"/>
                  </a:lnTo>
                  <a:lnTo>
                    <a:pt x="23812" y="6095"/>
                  </a:lnTo>
                  <a:lnTo>
                    <a:pt x="36218" y="6095"/>
                  </a:lnTo>
                  <a:lnTo>
                    <a:pt x="48767" y="6095"/>
                  </a:lnTo>
                  <a:lnTo>
                    <a:pt x="60459" y="45862"/>
                  </a:lnTo>
                  <a:lnTo>
                    <a:pt x="72580" y="85343"/>
                  </a:lnTo>
                  <a:lnTo>
                    <a:pt x="84986" y="124825"/>
                  </a:lnTo>
                  <a:lnTo>
                    <a:pt x="97535" y="164591"/>
                  </a:lnTo>
                  <a:lnTo>
                    <a:pt x="109227" y="124825"/>
                  </a:lnTo>
                  <a:lnTo>
                    <a:pt x="121348" y="85343"/>
                  </a:lnTo>
                  <a:lnTo>
                    <a:pt x="133754" y="45862"/>
                  </a:lnTo>
                  <a:lnTo>
                    <a:pt x="146303" y="6095"/>
                  </a:lnTo>
                  <a:lnTo>
                    <a:pt x="158638" y="6095"/>
                  </a:lnTo>
                  <a:lnTo>
                    <a:pt x="170687" y="6095"/>
                  </a:lnTo>
                  <a:lnTo>
                    <a:pt x="182737" y="6095"/>
                  </a:lnTo>
                  <a:lnTo>
                    <a:pt x="195071" y="6095"/>
                  </a:lnTo>
                  <a:lnTo>
                    <a:pt x="181355" y="50941"/>
                  </a:lnTo>
                  <a:lnTo>
                    <a:pt x="167639" y="95616"/>
                  </a:lnTo>
                  <a:lnTo>
                    <a:pt x="153923" y="140207"/>
                  </a:lnTo>
                  <a:lnTo>
                    <a:pt x="140207" y="184799"/>
                  </a:lnTo>
                  <a:lnTo>
                    <a:pt x="126491" y="229474"/>
                  </a:lnTo>
                  <a:lnTo>
                    <a:pt x="112775" y="274319"/>
                  </a:lnTo>
                  <a:lnTo>
                    <a:pt x="104798" y="274319"/>
                  </a:lnTo>
                  <a:lnTo>
                    <a:pt x="96964" y="274319"/>
                  </a:lnTo>
                  <a:lnTo>
                    <a:pt x="89415" y="274319"/>
                  </a:lnTo>
                  <a:lnTo>
                    <a:pt x="82295" y="274319"/>
                  </a:lnTo>
                  <a:lnTo>
                    <a:pt x="68474" y="229474"/>
                  </a:lnTo>
                  <a:lnTo>
                    <a:pt x="54525" y="184799"/>
                  </a:lnTo>
                  <a:lnTo>
                    <a:pt x="40576" y="140207"/>
                  </a:lnTo>
                  <a:lnTo>
                    <a:pt x="26754" y="95616"/>
                  </a:lnTo>
                  <a:lnTo>
                    <a:pt x="13186" y="50941"/>
                  </a:lnTo>
                  <a:lnTo>
                    <a:pt x="0" y="6095"/>
                  </a:lnTo>
                  <a:close/>
                </a:path>
                <a:path w="414654" h="280669">
                  <a:moveTo>
                    <a:pt x="365759" y="6095"/>
                  </a:moveTo>
                  <a:lnTo>
                    <a:pt x="378094" y="6095"/>
                  </a:lnTo>
                  <a:lnTo>
                    <a:pt x="390143" y="6095"/>
                  </a:lnTo>
                  <a:lnTo>
                    <a:pt x="402193" y="6095"/>
                  </a:lnTo>
                  <a:lnTo>
                    <a:pt x="414527" y="6095"/>
                  </a:lnTo>
                  <a:lnTo>
                    <a:pt x="414527" y="59887"/>
                  </a:lnTo>
                  <a:lnTo>
                    <a:pt x="414527" y="113458"/>
                  </a:lnTo>
                  <a:lnTo>
                    <a:pt x="414527" y="166957"/>
                  </a:lnTo>
                  <a:lnTo>
                    <a:pt x="414527" y="220528"/>
                  </a:lnTo>
                  <a:lnTo>
                    <a:pt x="414527" y="274319"/>
                  </a:lnTo>
                  <a:lnTo>
                    <a:pt x="402193" y="274319"/>
                  </a:lnTo>
                  <a:lnTo>
                    <a:pt x="390143" y="274319"/>
                  </a:lnTo>
                  <a:lnTo>
                    <a:pt x="378094" y="274319"/>
                  </a:lnTo>
                  <a:lnTo>
                    <a:pt x="365759" y="274319"/>
                  </a:lnTo>
                  <a:lnTo>
                    <a:pt x="365759" y="267223"/>
                  </a:lnTo>
                  <a:lnTo>
                    <a:pt x="365759" y="259841"/>
                  </a:lnTo>
                  <a:lnTo>
                    <a:pt x="365759" y="252460"/>
                  </a:lnTo>
                  <a:lnTo>
                    <a:pt x="365759" y="245363"/>
                  </a:lnTo>
                  <a:lnTo>
                    <a:pt x="358878" y="254579"/>
                  </a:lnTo>
                  <a:lnTo>
                    <a:pt x="322135" y="278891"/>
                  </a:lnTo>
                  <a:lnTo>
                    <a:pt x="306323" y="280415"/>
                  </a:lnTo>
                  <a:lnTo>
                    <a:pt x="288393" y="278082"/>
                  </a:lnTo>
                  <a:lnTo>
                    <a:pt x="242315" y="240791"/>
                  </a:lnTo>
                  <a:lnTo>
                    <a:pt x="221741" y="195643"/>
                  </a:lnTo>
                  <a:lnTo>
                    <a:pt x="214883" y="140207"/>
                  </a:lnTo>
                  <a:lnTo>
                    <a:pt x="216574" y="110775"/>
                  </a:lnTo>
                  <a:lnTo>
                    <a:pt x="229671" y="60483"/>
                  </a:lnTo>
                  <a:lnTo>
                    <a:pt x="255079" y="22502"/>
                  </a:lnTo>
                  <a:lnTo>
                    <a:pt x="304799" y="0"/>
                  </a:lnTo>
                  <a:lnTo>
                    <a:pt x="313682" y="571"/>
                  </a:lnTo>
                  <a:lnTo>
                    <a:pt x="352043" y="20573"/>
                  </a:lnTo>
                  <a:lnTo>
                    <a:pt x="365759" y="36575"/>
                  </a:lnTo>
                  <a:lnTo>
                    <a:pt x="365759" y="28813"/>
                  </a:lnTo>
                  <a:lnTo>
                    <a:pt x="365759" y="21335"/>
                  </a:lnTo>
                  <a:lnTo>
                    <a:pt x="365759" y="13858"/>
                  </a:lnTo>
                  <a:lnTo>
                    <a:pt x="365759" y="609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3897" y="1077272"/>
              <a:ext cx="114680" cy="1664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507994" y="3910065"/>
            <a:ext cx="253238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Calibri"/>
                <a:cs typeface="Calibri"/>
              </a:rPr>
              <a:t>Chapter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800" spc="95" dirty="0">
                <a:latin typeface="Calibri"/>
                <a:cs typeface="Calibri"/>
              </a:rPr>
              <a:t>Core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Collection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1467" y="8564360"/>
            <a:ext cx="4899025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dirty="0" err="1" smtClean="0">
                <a:latin typeface="Calibri"/>
                <a:cs typeface="Calibri"/>
              </a:rPr>
              <a:t>KGiSL</a:t>
            </a:r>
            <a:r>
              <a:rPr lang="en-US" sz="2400" b="1" dirty="0" smtClean="0">
                <a:latin typeface="Calibri"/>
                <a:cs typeface="Calibri"/>
              </a:rPr>
              <a:t> </a:t>
            </a:r>
            <a:r>
              <a:rPr lang="en-US" sz="2400" b="1" dirty="0" err="1" smtClean="0">
                <a:latin typeface="Calibri"/>
                <a:cs typeface="Calibri"/>
              </a:rPr>
              <a:t>Microcollege</a:t>
            </a:r>
            <a:endParaRPr lang="en-US" sz="2400" b="1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dirty="0" err="1" smtClean="0">
                <a:latin typeface="Calibri"/>
                <a:cs typeface="Calibri"/>
              </a:rPr>
              <a:t>KGiSL</a:t>
            </a:r>
            <a:r>
              <a:rPr lang="en-US" sz="1600" b="1" dirty="0" smtClean="0">
                <a:latin typeface="Calibri"/>
                <a:cs typeface="Calibri"/>
              </a:rPr>
              <a:t> Campus, </a:t>
            </a:r>
            <a:r>
              <a:rPr lang="en-US" sz="1600" b="1" dirty="0" err="1" smtClean="0">
                <a:latin typeface="Calibri"/>
                <a:cs typeface="Calibri"/>
              </a:rPr>
              <a:t>Saravnampatti,Coimbatore</a:t>
            </a:r>
            <a:r>
              <a:rPr lang="en-US" sz="1600" b="1" dirty="0" smtClean="0">
                <a:latin typeface="Calibri"/>
                <a:cs typeface="Calibri"/>
              </a:rPr>
              <a:t> - 641035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91761" y="1437127"/>
            <a:ext cx="5434965" cy="0"/>
          </a:xfrm>
          <a:custGeom>
            <a:avLst/>
            <a:gdLst/>
            <a:ahLst/>
            <a:cxnLst/>
            <a:rect l="l" t="t" r="r" b="b"/>
            <a:pathLst>
              <a:path w="5434965">
                <a:moveTo>
                  <a:pt x="0" y="0"/>
                </a:moveTo>
                <a:lnTo>
                  <a:pt x="5434589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4250" y="7404100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729" y="1606281"/>
            <a:ext cx="5386070" cy="2097405"/>
            <a:chOff x="1316729" y="1606281"/>
            <a:chExt cx="5386070" cy="2097405"/>
          </a:xfrm>
        </p:grpSpPr>
        <p:sp>
          <p:nvSpPr>
            <p:cNvPr id="10" name="object 10"/>
            <p:cNvSpPr/>
            <p:nvPr/>
          </p:nvSpPr>
          <p:spPr>
            <a:xfrm>
              <a:off x="1328921" y="1618473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80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23" y="1606282"/>
              <a:ext cx="5386070" cy="283845"/>
            </a:xfrm>
            <a:custGeom>
              <a:avLst/>
              <a:gdLst/>
              <a:ahLst/>
              <a:cxnLst/>
              <a:rect l="l" t="t" r="r" b="b"/>
              <a:pathLst>
                <a:path w="5386070" h="283844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3464"/>
                  </a:lnTo>
                  <a:lnTo>
                    <a:pt x="12192" y="283464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3844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3464"/>
                  </a:lnTo>
                  <a:lnTo>
                    <a:pt x="5385816" y="283464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1" y="18897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6723" y="188974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8921" y="214882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6723" y="214882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1" y="240790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6723" y="240790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8921" y="266698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6723" y="266698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8921" y="292606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6723" y="292606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8921" y="31851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6723" y="318514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8921" y="344422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71599" y="1521959"/>
            <a:ext cx="4218940" cy="20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408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System.out.println("Using</a:t>
            </a:r>
            <a:r>
              <a:rPr sz="1200" i="1" spc="4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Treeset</a:t>
            </a:r>
            <a:r>
              <a:rPr sz="1200" i="1" spc="4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size()"+hs);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hs.add("ICT");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hs.add("Acadamy");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hs.add("Welcome");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hs.add("Java");</a:t>
            </a:r>
            <a:endParaRPr sz="1200">
              <a:latin typeface="Courier New"/>
              <a:cs typeface="Courier New"/>
            </a:endParaRPr>
          </a:p>
          <a:p>
            <a:pPr marR="2383155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hs.add("Course");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hs.add("Interface");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TreeSet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ts=new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TreeSet&lt;String&gt;(hs);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16729" y="3444225"/>
            <a:ext cx="5386070" cy="518159"/>
            <a:chOff x="1316729" y="3444225"/>
            <a:chExt cx="5386070" cy="518159"/>
          </a:xfrm>
        </p:grpSpPr>
        <p:sp>
          <p:nvSpPr>
            <p:cNvPr id="27" name="object 27"/>
            <p:cNvSpPr/>
            <p:nvPr/>
          </p:nvSpPr>
          <p:spPr>
            <a:xfrm>
              <a:off x="1316723" y="344422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8921" y="370330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7598" y="3667749"/>
            <a:ext cx="1658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sorted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list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is:");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16729" y="3703306"/>
            <a:ext cx="5386070" cy="777240"/>
            <a:chOff x="1316729" y="3703306"/>
            <a:chExt cx="5386070" cy="777240"/>
          </a:xfrm>
        </p:grpSpPr>
        <p:sp>
          <p:nvSpPr>
            <p:cNvPr id="31" name="object 31"/>
            <p:cNvSpPr/>
            <p:nvPr/>
          </p:nvSpPr>
          <p:spPr>
            <a:xfrm>
              <a:off x="1316723" y="370330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8921" y="3962386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6723" y="396238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8921" y="4221466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29226" y="4185910"/>
            <a:ext cx="293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19760" algn="l"/>
                <a:tab pos="1423035" algn="l"/>
                <a:tab pos="1769110" algn="l"/>
                <a:tab pos="2206625" algn="l"/>
                <a:tab pos="2643505" algn="l"/>
              </a:tabLst>
            </a:pPr>
            <a:r>
              <a:rPr sz="1200" i="1" spc="-5" dirty="0">
                <a:latin typeface="Courier New"/>
                <a:cs typeface="Courier New"/>
              </a:rPr>
              <a:t>First	element	of	the	set	is: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16729" y="4221465"/>
            <a:ext cx="5386070" cy="775970"/>
            <a:chOff x="1316729" y="4221465"/>
            <a:chExt cx="5386070" cy="775970"/>
          </a:xfrm>
        </p:grpSpPr>
        <p:sp>
          <p:nvSpPr>
            <p:cNvPr id="37" name="object 37"/>
            <p:cNvSpPr/>
            <p:nvPr/>
          </p:nvSpPr>
          <p:spPr>
            <a:xfrm>
              <a:off x="1316723" y="422146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28921" y="44805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6723" y="448054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8921" y="4739625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10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44466" y="4704069"/>
            <a:ext cx="2915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43560" algn="l"/>
                <a:tab pos="1362075" algn="l"/>
                <a:tab pos="1723389" algn="l"/>
                <a:tab pos="2176145" algn="l"/>
                <a:tab pos="2628265" algn="l"/>
              </a:tabLst>
            </a:pPr>
            <a:r>
              <a:rPr sz="1200" i="1" spc="-5" dirty="0">
                <a:latin typeface="Courier New"/>
                <a:cs typeface="Courier New"/>
              </a:rPr>
              <a:t>last	element	of	the	set	is: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16729" y="4739625"/>
            <a:ext cx="5386070" cy="1049020"/>
            <a:chOff x="1316729" y="4739625"/>
            <a:chExt cx="5386070" cy="1049020"/>
          </a:xfrm>
        </p:grpSpPr>
        <p:sp>
          <p:nvSpPr>
            <p:cNvPr id="43" name="object 43"/>
            <p:cNvSpPr/>
            <p:nvPr/>
          </p:nvSpPr>
          <p:spPr>
            <a:xfrm>
              <a:off x="1316723" y="4739626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10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1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8921" y="49971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16723" y="499718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28921" y="52562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16723" y="525626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28921" y="5515341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71599" y="3591549"/>
            <a:ext cx="220726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1440">
              <a:lnSpc>
                <a:spcPct val="1415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System.out.println("The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System.out.println(ts);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System.out.println("The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"+(String)ts.first());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System.out.println("The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"+(String)ts.last());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16723" y="5515343"/>
            <a:ext cx="5386070" cy="285115"/>
          </a:xfrm>
          <a:custGeom>
            <a:avLst/>
            <a:gdLst/>
            <a:ahLst/>
            <a:cxnLst/>
            <a:rect l="l" t="t" r="r" b="b"/>
            <a:pathLst>
              <a:path w="5386070" h="285114">
                <a:moveTo>
                  <a:pt x="5373624" y="272796"/>
                </a:moveTo>
                <a:lnTo>
                  <a:pt x="12192" y="272796"/>
                </a:lnTo>
                <a:lnTo>
                  <a:pt x="12192" y="0"/>
                </a:lnTo>
                <a:lnTo>
                  <a:pt x="0" y="0"/>
                </a:lnTo>
                <a:lnTo>
                  <a:pt x="0" y="272796"/>
                </a:lnTo>
                <a:lnTo>
                  <a:pt x="0" y="284988"/>
                </a:lnTo>
                <a:lnTo>
                  <a:pt x="12192" y="284988"/>
                </a:lnTo>
                <a:lnTo>
                  <a:pt x="5373624" y="284988"/>
                </a:lnTo>
                <a:lnTo>
                  <a:pt x="5373624" y="272796"/>
                </a:lnTo>
                <a:close/>
              </a:path>
              <a:path w="5386070" h="285114">
                <a:moveTo>
                  <a:pt x="5385816" y="0"/>
                </a:moveTo>
                <a:lnTo>
                  <a:pt x="5373636" y="0"/>
                </a:lnTo>
                <a:lnTo>
                  <a:pt x="5373636" y="272796"/>
                </a:lnTo>
                <a:lnTo>
                  <a:pt x="5373636" y="284988"/>
                </a:lnTo>
                <a:lnTo>
                  <a:pt x="5385816" y="284988"/>
                </a:lnTo>
                <a:lnTo>
                  <a:pt x="5385816" y="272796"/>
                </a:lnTo>
                <a:lnTo>
                  <a:pt x="5385816" y="0"/>
                </a:lnTo>
                <a:close/>
              </a:path>
            </a:pathLst>
          </a:custGeom>
          <a:solidFill>
            <a:srgbClr val="163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01693" y="5929365"/>
            <a:ext cx="481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0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1693" y="7893800"/>
            <a:ext cx="576008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1.3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Set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Implementation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  <a:p>
            <a:pPr marL="12700" marR="2505075">
              <a:lnSpc>
                <a:spcPct val="152500"/>
              </a:lnSpc>
              <a:spcBef>
                <a:spcPts val="994"/>
              </a:spcBef>
            </a:pPr>
            <a:r>
              <a:rPr sz="1200" spc="-5" dirty="0">
                <a:latin typeface="Calibri"/>
                <a:cs typeface="Calibri"/>
              </a:rPr>
              <a:t>Framework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provides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three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implementations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They</a:t>
            </a:r>
            <a:r>
              <a:rPr sz="1200" spc="-5" dirty="0">
                <a:latin typeface="Calibri"/>
                <a:cs typeface="Calibri"/>
              </a:rPr>
              <a:t> are:</a:t>
            </a:r>
            <a:r>
              <a:rPr sz="1200" spc="5" dirty="0">
                <a:latin typeface="Calibri"/>
                <a:cs typeface="Calibri"/>
              </a:rPr>
              <a:t> HashSet,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TreeSet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LinkedHashSet.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2210"/>
              </a:lnSpc>
              <a:spcBef>
                <a:spcPts val="85"/>
              </a:spcBef>
            </a:pPr>
            <a:r>
              <a:rPr sz="1200" spc="5" dirty="0">
                <a:latin typeface="Calibri"/>
                <a:cs typeface="Calibri"/>
              </a:rPr>
              <a:t>HashSet: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class;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hash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table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cannot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duplicate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collections.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Hashset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allows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store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null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add,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539" y="6230106"/>
            <a:ext cx="4418076" cy="1591055"/>
          </a:xfrm>
          <a:prstGeom prst="rect">
            <a:avLst/>
          </a:prstGeom>
        </p:spPr>
      </p:pic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9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729" y="2569449"/>
            <a:ext cx="5386070" cy="2356485"/>
            <a:chOff x="1316729" y="2569449"/>
            <a:chExt cx="5386070" cy="2356485"/>
          </a:xfrm>
        </p:grpSpPr>
        <p:sp>
          <p:nvSpPr>
            <p:cNvPr id="10" name="object 10"/>
            <p:cNvSpPr/>
            <p:nvPr/>
          </p:nvSpPr>
          <p:spPr>
            <a:xfrm>
              <a:off x="1328921" y="2581641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23" y="2569450"/>
              <a:ext cx="5386070" cy="285115"/>
            </a:xfrm>
            <a:custGeom>
              <a:avLst/>
              <a:gdLst/>
              <a:ahLst/>
              <a:cxnLst/>
              <a:rect l="l" t="t" r="r" b="b"/>
              <a:pathLst>
                <a:path w="5386070" h="285114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4988"/>
                  </a:lnTo>
                  <a:lnTo>
                    <a:pt x="12192" y="284988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5114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4988"/>
                  </a:lnTo>
                  <a:lnTo>
                    <a:pt x="5385816" y="284988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1" y="285443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6723" y="285443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8921" y="311351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6723" y="311351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1" y="337259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6723" y="337259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8921" y="363167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6723" y="363167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8921" y="389075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6723" y="389075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8921" y="414983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6723" y="414983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8921" y="4408917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10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723" y="4408918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10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1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8921" y="466647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1693" y="1489954"/>
            <a:ext cx="5759450" cy="334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remove,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size.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perform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basic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operations.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best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way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perform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Calibri"/>
                <a:cs typeface="Calibri"/>
              </a:rPr>
              <a:t>Example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alibri"/>
              <a:cs typeface="Calibri"/>
            </a:endParaRPr>
          </a:p>
          <a:p>
            <a:pPr marL="469900" marR="3543935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import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java.util.*;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class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ExampleHash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static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main(String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arg[])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 marR="1898014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Set&lt;String&gt;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hs=new</a:t>
            </a:r>
            <a:r>
              <a:rPr sz="1200" i="1" spc="3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HashSet&lt;String&gt;();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hs.add("ICT");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hs.add("Acadamy");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1200" i="1" spc="-5" dirty="0">
                <a:latin typeface="Courier New"/>
                <a:cs typeface="Courier New"/>
              </a:rPr>
              <a:t>hs.add("Welcome");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16729" y="4666474"/>
            <a:ext cx="5386070" cy="518159"/>
            <a:chOff x="1316729" y="4666474"/>
            <a:chExt cx="5386070" cy="518159"/>
          </a:xfrm>
        </p:grpSpPr>
        <p:sp>
          <p:nvSpPr>
            <p:cNvPr id="29" name="object 29"/>
            <p:cNvSpPr/>
            <p:nvPr/>
          </p:nvSpPr>
          <p:spPr>
            <a:xfrm>
              <a:off x="1316723" y="466647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28921" y="4925554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49038" y="4889997"/>
            <a:ext cx="1750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HashSet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add()"+hs);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16729" y="4925554"/>
            <a:ext cx="5386070" cy="777240"/>
            <a:chOff x="1316729" y="4925554"/>
            <a:chExt cx="5386070" cy="777240"/>
          </a:xfrm>
        </p:grpSpPr>
        <p:sp>
          <p:nvSpPr>
            <p:cNvPr id="33" name="object 33"/>
            <p:cNvSpPr/>
            <p:nvPr/>
          </p:nvSpPr>
          <p:spPr>
            <a:xfrm>
              <a:off x="1316723" y="492555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8921" y="518463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16723" y="518463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8921" y="544371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49038" y="5408157"/>
            <a:ext cx="65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HashSet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80558" y="5408157"/>
            <a:ext cx="1292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remove()"+hs);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16729" y="5443713"/>
            <a:ext cx="5386070" cy="777240"/>
            <a:chOff x="1316729" y="5443713"/>
            <a:chExt cx="5386070" cy="777240"/>
          </a:xfrm>
        </p:grpSpPr>
        <p:sp>
          <p:nvSpPr>
            <p:cNvPr id="40" name="object 40"/>
            <p:cNvSpPr/>
            <p:nvPr/>
          </p:nvSpPr>
          <p:spPr>
            <a:xfrm>
              <a:off x="1316723" y="544371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8921" y="570279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16723" y="570279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28921" y="596187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749038" y="5926317"/>
            <a:ext cx="65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HashSet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80558" y="5926317"/>
            <a:ext cx="1109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size()"+hs);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16729" y="5961873"/>
            <a:ext cx="5386070" cy="777240"/>
            <a:chOff x="1316729" y="5961873"/>
            <a:chExt cx="5386070" cy="777240"/>
          </a:xfrm>
        </p:grpSpPr>
        <p:sp>
          <p:nvSpPr>
            <p:cNvPr id="47" name="object 47"/>
            <p:cNvSpPr/>
            <p:nvPr/>
          </p:nvSpPr>
          <p:spPr>
            <a:xfrm>
              <a:off x="1316723" y="596187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28921" y="622095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16723" y="622095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28921" y="648003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371599" y="4813797"/>
            <a:ext cx="229870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417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System.out.println("Using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hs.remove("ICT");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System.out.println("Using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hs.size();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System.out.println("Using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316729" y="6480033"/>
            <a:ext cx="5386070" cy="542925"/>
            <a:chOff x="1316729" y="6480033"/>
            <a:chExt cx="5386070" cy="542925"/>
          </a:xfrm>
        </p:grpSpPr>
        <p:sp>
          <p:nvSpPr>
            <p:cNvPr id="53" name="object 53"/>
            <p:cNvSpPr/>
            <p:nvPr/>
          </p:nvSpPr>
          <p:spPr>
            <a:xfrm>
              <a:off x="1316723" y="648003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28921" y="6739113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79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16723" y="6739115"/>
              <a:ext cx="5386070" cy="283845"/>
            </a:xfrm>
            <a:custGeom>
              <a:avLst/>
              <a:gdLst/>
              <a:ahLst/>
              <a:cxnLst/>
              <a:rect l="l" t="t" r="r" b="b"/>
              <a:pathLst>
                <a:path w="5386070" h="283845">
                  <a:moveTo>
                    <a:pt x="5373624" y="271272"/>
                  </a:moveTo>
                  <a:lnTo>
                    <a:pt x="12192" y="271272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71272"/>
                  </a:lnTo>
                  <a:lnTo>
                    <a:pt x="0" y="283464"/>
                  </a:lnTo>
                  <a:lnTo>
                    <a:pt x="12192" y="283464"/>
                  </a:lnTo>
                  <a:lnTo>
                    <a:pt x="5373624" y="283464"/>
                  </a:lnTo>
                  <a:lnTo>
                    <a:pt x="5373624" y="271272"/>
                  </a:lnTo>
                  <a:close/>
                </a:path>
                <a:path w="5386070" h="283845">
                  <a:moveTo>
                    <a:pt x="5385816" y="0"/>
                  </a:moveTo>
                  <a:lnTo>
                    <a:pt x="5373636" y="0"/>
                  </a:lnTo>
                  <a:lnTo>
                    <a:pt x="5373636" y="271272"/>
                  </a:lnTo>
                  <a:lnTo>
                    <a:pt x="5373636" y="283464"/>
                  </a:lnTo>
                  <a:lnTo>
                    <a:pt x="5385816" y="283464"/>
                  </a:lnTo>
                  <a:lnTo>
                    <a:pt x="5385816" y="27127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01693" y="7409168"/>
            <a:ext cx="481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0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7" name="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539" y="7708386"/>
            <a:ext cx="3468624" cy="1188719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10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729" y="2721849"/>
            <a:ext cx="5386070" cy="2615565"/>
            <a:chOff x="1316729" y="2721849"/>
            <a:chExt cx="5386070" cy="2615565"/>
          </a:xfrm>
        </p:grpSpPr>
        <p:sp>
          <p:nvSpPr>
            <p:cNvPr id="10" name="object 10"/>
            <p:cNvSpPr/>
            <p:nvPr/>
          </p:nvSpPr>
          <p:spPr>
            <a:xfrm>
              <a:off x="1328921" y="2734041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23" y="2721850"/>
              <a:ext cx="5386070" cy="285115"/>
            </a:xfrm>
            <a:custGeom>
              <a:avLst/>
              <a:gdLst/>
              <a:ahLst/>
              <a:cxnLst/>
              <a:rect l="l" t="t" r="r" b="b"/>
              <a:pathLst>
                <a:path w="5386070" h="285114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4988"/>
                  </a:lnTo>
                  <a:lnTo>
                    <a:pt x="12192" y="284988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5114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4988"/>
                  </a:lnTo>
                  <a:lnTo>
                    <a:pt x="5385816" y="284988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1" y="300683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6723" y="300683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8921" y="326591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6723" y="326591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1" y="352499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6723" y="352499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8921" y="3784077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10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6723" y="3784078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10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1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8921" y="404163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6723" y="404163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8921" y="430071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6723" y="430071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8921" y="455979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723" y="455979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8921" y="481887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6723" y="481887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8921" y="507795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01686" y="1489954"/>
            <a:ext cx="5760085" cy="3761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5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TreeSet: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extract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added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treeset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sortable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order.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faster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hashset,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then</a:t>
            </a:r>
            <a:r>
              <a:rPr sz="1200" spc="-5" dirty="0">
                <a:latin typeface="Calibri"/>
                <a:cs typeface="Calibri"/>
              </a:rPr>
              <a:t> converting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collection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treeset.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Calibri"/>
                <a:cs typeface="Calibri"/>
              </a:rPr>
              <a:t>Example</a:t>
            </a:r>
            <a:endParaRPr sz="1200">
              <a:latin typeface="Calibri"/>
              <a:cs typeface="Calibri"/>
            </a:endParaRPr>
          </a:p>
          <a:p>
            <a:pPr marL="469900" marR="3544570">
              <a:lnSpc>
                <a:spcPct val="141700"/>
              </a:lnSpc>
              <a:spcBef>
                <a:spcPts val="240"/>
              </a:spcBef>
            </a:pPr>
            <a:r>
              <a:rPr sz="1200" i="1" spc="-5" dirty="0">
                <a:latin typeface="Courier New"/>
                <a:cs typeface="Courier New"/>
              </a:rPr>
              <a:t>import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java.util.*;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class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ExampleTree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static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main(String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arg[])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 marR="1532890">
              <a:lnSpc>
                <a:spcPts val="2039"/>
              </a:lnSpc>
              <a:spcBef>
                <a:spcPts val="155"/>
              </a:spcBef>
            </a:pPr>
            <a:r>
              <a:rPr sz="1200" i="1" spc="-5" dirty="0">
                <a:latin typeface="Courier New"/>
                <a:cs typeface="Courier New"/>
              </a:rPr>
              <a:t>TreeSet&lt;String&gt;</a:t>
            </a:r>
            <a:r>
              <a:rPr sz="1200" i="1" spc="3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ts=new</a:t>
            </a:r>
            <a:r>
              <a:rPr sz="1200" i="1" spc="3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TreeSet&lt;String&gt;();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ts.add("Welcome");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200" i="1" spc="-5" dirty="0">
                <a:latin typeface="Courier New"/>
                <a:cs typeface="Courier New"/>
              </a:rPr>
              <a:t>ts.add("To");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ts.add("ICT");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ts.add("Acadamy");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16729" y="5077954"/>
            <a:ext cx="5386070" cy="518159"/>
            <a:chOff x="1316729" y="5077954"/>
            <a:chExt cx="5386070" cy="518159"/>
          </a:xfrm>
        </p:grpSpPr>
        <p:sp>
          <p:nvSpPr>
            <p:cNvPr id="31" name="object 31"/>
            <p:cNvSpPr/>
            <p:nvPr/>
          </p:nvSpPr>
          <p:spPr>
            <a:xfrm>
              <a:off x="1316723" y="507795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8921" y="533703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749038" y="5301477"/>
            <a:ext cx="1750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Treeset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add()"+ts);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16729" y="5337033"/>
            <a:ext cx="5386070" cy="777240"/>
            <a:chOff x="1316729" y="5337033"/>
            <a:chExt cx="5386070" cy="777240"/>
          </a:xfrm>
        </p:grpSpPr>
        <p:sp>
          <p:nvSpPr>
            <p:cNvPr id="35" name="object 35"/>
            <p:cNvSpPr/>
            <p:nvPr/>
          </p:nvSpPr>
          <p:spPr>
            <a:xfrm>
              <a:off x="1316723" y="533703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8921" y="559611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6723" y="559611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28921" y="585519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49038" y="5819637"/>
            <a:ext cx="65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Treeset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80558" y="5819637"/>
            <a:ext cx="1292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remove()"+ts);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16729" y="5855193"/>
            <a:ext cx="5386070" cy="777240"/>
            <a:chOff x="1316729" y="5855193"/>
            <a:chExt cx="5386070" cy="777240"/>
          </a:xfrm>
        </p:grpSpPr>
        <p:sp>
          <p:nvSpPr>
            <p:cNvPr id="42" name="object 42"/>
            <p:cNvSpPr/>
            <p:nvPr/>
          </p:nvSpPr>
          <p:spPr>
            <a:xfrm>
              <a:off x="1316723" y="585519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28921" y="611427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16723" y="611427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8921" y="637335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749038" y="6337796"/>
            <a:ext cx="65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Treeset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80558" y="6337796"/>
            <a:ext cx="1109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size()"+ts);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316729" y="6373354"/>
            <a:ext cx="5386070" cy="777240"/>
            <a:chOff x="1316729" y="6373354"/>
            <a:chExt cx="5386070" cy="777240"/>
          </a:xfrm>
        </p:grpSpPr>
        <p:sp>
          <p:nvSpPr>
            <p:cNvPr id="49" name="object 49"/>
            <p:cNvSpPr/>
            <p:nvPr/>
          </p:nvSpPr>
          <p:spPr>
            <a:xfrm>
              <a:off x="1316723" y="637335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28921" y="663243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16723" y="663243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28921" y="689151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371599" y="5225277"/>
            <a:ext cx="229870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417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System.out.println("Using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ts.remove("ICT");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System.out.println("Using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ts.size();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System.out.println("Using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316729" y="6891514"/>
            <a:ext cx="5386070" cy="542925"/>
            <a:chOff x="1316729" y="6891514"/>
            <a:chExt cx="5386070" cy="542925"/>
          </a:xfrm>
        </p:grpSpPr>
        <p:sp>
          <p:nvSpPr>
            <p:cNvPr id="55" name="object 55"/>
            <p:cNvSpPr/>
            <p:nvPr/>
          </p:nvSpPr>
          <p:spPr>
            <a:xfrm>
              <a:off x="1316723" y="689151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28921" y="7150594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79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16723" y="7150595"/>
              <a:ext cx="5386070" cy="283845"/>
            </a:xfrm>
            <a:custGeom>
              <a:avLst/>
              <a:gdLst/>
              <a:ahLst/>
              <a:cxnLst/>
              <a:rect l="l" t="t" r="r" b="b"/>
              <a:pathLst>
                <a:path w="5386070" h="283845">
                  <a:moveTo>
                    <a:pt x="5373624" y="271272"/>
                  </a:moveTo>
                  <a:lnTo>
                    <a:pt x="12192" y="271272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71272"/>
                  </a:lnTo>
                  <a:lnTo>
                    <a:pt x="0" y="283464"/>
                  </a:lnTo>
                  <a:lnTo>
                    <a:pt x="12192" y="283464"/>
                  </a:lnTo>
                  <a:lnTo>
                    <a:pt x="5373624" y="283464"/>
                  </a:lnTo>
                  <a:lnTo>
                    <a:pt x="5373624" y="271272"/>
                  </a:lnTo>
                  <a:close/>
                </a:path>
                <a:path w="5386070" h="283845">
                  <a:moveTo>
                    <a:pt x="5385816" y="0"/>
                  </a:moveTo>
                  <a:lnTo>
                    <a:pt x="5373636" y="0"/>
                  </a:lnTo>
                  <a:lnTo>
                    <a:pt x="5373636" y="271272"/>
                  </a:lnTo>
                  <a:lnTo>
                    <a:pt x="5373636" y="283464"/>
                  </a:lnTo>
                  <a:lnTo>
                    <a:pt x="5385816" y="283464"/>
                  </a:lnTo>
                  <a:lnTo>
                    <a:pt x="5385816" y="27127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01693" y="7413740"/>
            <a:ext cx="481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0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9" name="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7232" y="7714482"/>
            <a:ext cx="3823716" cy="1139952"/>
          </a:xfrm>
          <a:prstGeom prst="rect">
            <a:avLst/>
          </a:prstGeom>
        </p:spPr>
      </p:pic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11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12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42765" y="6155421"/>
          <a:ext cx="5869939" cy="3095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710"/>
                <a:gridCol w="3872229"/>
              </a:tblGrid>
              <a:tr h="565403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Get(int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index)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 element at the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position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2771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Set(int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index,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replaces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2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2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200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given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object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4295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  <a:tabLst>
                          <a:tab pos="848360" algn="l"/>
                          <a:tab pos="154178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Add(int	index,	object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element)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Inserts</a:t>
                      </a:r>
                      <a:r>
                        <a:rPr sz="12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200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2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200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position,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shifting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all the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adds one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values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2778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Remove(int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index)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Removes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2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shifting</a:t>
                      </a:r>
                      <a:r>
                        <a:rPr sz="12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all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39545" marR="59690">
                        <a:lnSpc>
                          <a:spcPct val="1525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subtracting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one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indices.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9"/>
          <p:cNvSpPr txBox="1"/>
          <p:nvPr/>
        </p:nvSpPr>
        <p:spPr>
          <a:xfrm>
            <a:off x="901693" y="1489954"/>
            <a:ext cx="5760720" cy="457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5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LinkedHashSet: </a:t>
            </a:r>
            <a:r>
              <a:rPr sz="1200" spc="-5" dirty="0">
                <a:latin typeface="Calibri"/>
                <a:cs typeface="Calibri"/>
              </a:rPr>
              <a:t>this is a class. Whose implementation differs </a:t>
            </a:r>
            <a:r>
              <a:rPr sz="120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Hashset class, because it </a:t>
            </a:r>
            <a:r>
              <a:rPr sz="1200" dirty="0">
                <a:latin typeface="Calibri"/>
                <a:cs typeface="Calibri"/>
              </a:rPr>
              <a:t> implements </a:t>
            </a:r>
            <a:r>
              <a:rPr sz="1200" spc="-5" dirty="0">
                <a:latin typeface="Calibri"/>
                <a:cs typeface="Calibri"/>
              </a:rPr>
              <a:t>both the hashtable and linked list implementation </a:t>
            </a:r>
            <a:r>
              <a:rPr sz="1200" spc="-1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set </a:t>
            </a:r>
            <a:r>
              <a:rPr sz="1200" spc="-5" dirty="0">
                <a:latin typeface="Calibri"/>
                <a:cs typeface="Calibri"/>
              </a:rPr>
              <a:t>interface. It uses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insertion order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insert elements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/>
              <a:cs typeface="Calibri"/>
            </a:endParaRPr>
          </a:p>
          <a:p>
            <a:pPr marL="243840" lvl="1" indent="-231775" algn="just">
              <a:lnSpc>
                <a:spcPct val="100000"/>
              </a:lnSpc>
              <a:buAutoNum type="arabicPeriod" startAt="4"/>
              <a:tabLst>
                <a:tab pos="244475" algn="l"/>
              </a:tabLst>
            </a:pPr>
            <a:r>
              <a:rPr sz="1200" spc="5" dirty="0">
                <a:latin typeface="Calibri"/>
                <a:cs typeface="Calibri"/>
              </a:rPr>
              <a:t>List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Interface</a:t>
            </a:r>
            <a:endParaRPr sz="1200" dirty="0">
              <a:latin typeface="Calibri"/>
              <a:cs typeface="Calibri"/>
            </a:endParaRPr>
          </a:p>
          <a:p>
            <a:pPr marL="12700" marR="5715" algn="just">
              <a:lnSpc>
                <a:spcPct val="152500"/>
              </a:lnSpc>
              <a:spcBef>
                <a:spcPts val="1010"/>
              </a:spcBef>
            </a:pP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defined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ordered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accessed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where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indices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zero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dirty="0">
                <a:latin typeface="Calibri"/>
                <a:cs typeface="Calibri"/>
              </a:rPr>
              <a:t> has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inserting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&amp;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contain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duplicate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provides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iterator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allows</a:t>
            </a:r>
            <a:r>
              <a:rPr sz="1200" dirty="0">
                <a:latin typeface="Calibri"/>
                <a:cs typeface="Calibri"/>
              </a:rPr>
              <a:t> us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backwards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forward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through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elements.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following 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three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modified: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/>
              <a:cs typeface="Calibri"/>
            </a:endParaRPr>
          </a:p>
          <a:p>
            <a:pPr marL="698500" lvl="2" indent="-228600">
              <a:lnSpc>
                <a:spcPct val="100000"/>
              </a:lnSpc>
              <a:spcBef>
                <a:spcPts val="5"/>
              </a:spcBef>
              <a:buFont typeface="MS UI Gothic"/>
              <a:buChar char="▪"/>
              <a:tabLst>
                <a:tab pos="697865" algn="l"/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Add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endParaRPr sz="1200" dirty="0">
              <a:latin typeface="Calibri"/>
              <a:cs typeface="Calibri"/>
            </a:endParaRPr>
          </a:p>
          <a:p>
            <a:pPr marL="698500" lvl="2" indent="-228600">
              <a:lnSpc>
                <a:spcPct val="100000"/>
              </a:lnSpc>
              <a:spcBef>
                <a:spcPts val="755"/>
              </a:spcBef>
              <a:buFont typeface="MS UI Gothic"/>
              <a:buChar char="▪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endParaRPr sz="1200" dirty="0">
              <a:latin typeface="Calibri"/>
              <a:cs typeface="Calibri"/>
            </a:endParaRPr>
          </a:p>
          <a:p>
            <a:pPr marL="698500" lvl="2" indent="-228600">
              <a:lnSpc>
                <a:spcPct val="100000"/>
              </a:lnSpc>
              <a:spcBef>
                <a:spcPts val="755"/>
              </a:spcBef>
              <a:buFont typeface="MS UI Gothic"/>
              <a:buChar char="▪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Replace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endParaRPr sz="1200" dirty="0">
              <a:latin typeface="Calibri"/>
              <a:cs typeface="Calibri"/>
            </a:endParaRPr>
          </a:p>
          <a:p>
            <a:pPr marL="12700" marR="4515485" algn="just">
              <a:lnSpc>
                <a:spcPct val="152500"/>
              </a:lnSpc>
              <a:spcBef>
                <a:spcPts val="107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spc="10" dirty="0">
                <a:latin typeface="Calibri"/>
                <a:cs typeface="Calibri"/>
              </a:rPr>
              <a:t>List Methods 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Positional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methods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693" y="1585966"/>
            <a:ext cx="1045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Search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methods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42765" y="1885173"/>
          <a:ext cx="5870575" cy="1129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2595"/>
                <a:gridCol w="2887980"/>
              </a:tblGrid>
              <a:tr h="563879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indexOf(Object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12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2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occurence</a:t>
                      </a:r>
                      <a:r>
                        <a:rPr sz="12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of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specified element 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found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403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lastIndexOf(Object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occurence</a:t>
                      </a:r>
                      <a:r>
                        <a:rPr sz="12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of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specified element 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-1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found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01693" y="3023098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List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iterator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42765" y="3322305"/>
          <a:ext cx="5869940" cy="2795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/>
                <a:gridCol w="3145155"/>
              </a:tblGrid>
              <a:tr h="870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listIterator()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7945" marR="58419">
                        <a:lnSpc>
                          <a:spcPct val="101699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2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their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proper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sequence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8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listIterator(int index)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8580" marR="58419" indent="-70485">
                        <a:lnSpc>
                          <a:spcPct val="101699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2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starting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2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index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6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subList(int fromIndex,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toIndex)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7945" marR="58419" algn="just">
                        <a:lnSpc>
                          <a:spcPct val="101699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portion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indices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exclusive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toIndex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element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36734" y="6218925"/>
            <a:ext cx="1143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Example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program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2822" y="6650718"/>
            <a:ext cx="5374005" cy="28879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15"/>
              </a:lnSpc>
            </a:pPr>
            <a:r>
              <a:rPr sz="1200" i="1" spc="-5" dirty="0">
                <a:latin typeface="Courier New"/>
                <a:cs typeface="Courier New"/>
              </a:rPr>
              <a:t>import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java.util.*;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 class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ExampleList</a:t>
            </a:r>
            <a:endParaRPr sz="120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static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main(String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args[])</a:t>
            </a:r>
            <a:endParaRPr sz="120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1402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int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i[]={24,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12,30,40,70};</a:t>
            </a:r>
            <a:endParaRPr sz="1200">
              <a:latin typeface="Courier New"/>
              <a:cs typeface="Courier New"/>
            </a:endParaRPr>
          </a:p>
          <a:p>
            <a:pPr marL="231140" marR="1019175" indent="91440">
              <a:lnSpc>
                <a:spcPts val="2039"/>
              </a:lnSpc>
              <a:spcBef>
                <a:spcPts val="155"/>
              </a:spcBef>
            </a:pPr>
            <a:r>
              <a:rPr sz="1200" i="1" spc="-5" dirty="0">
                <a:latin typeface="Courier New"/>
                <a:cs typeface="Courier New"/>
              </a:rPr>
              <a:t>List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&lt;Integer&gt;al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=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new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ArrayList&lt;Integer&gt;();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Try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43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for(int a=0; a&lt;5; a++)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2822" y="1612374"/>
            <a:ext cx="5374005" cy="133350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15"/>
              </a:lnSpc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585"/>
              </a:spcBef>
            </a:pPr>
            <a:r>
              <a:rPr sz="1200" i="1" spc="-5" dirty="0">
                <a:latin typeface="Courier New"/>
                <a:cs typeface="Courier New"/>
              </a:rPr>
              <a:t>al.add(i[a]);</a:t>
            </a:r>
            <a:endParaRPr sz="120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14020" marR="1842135" indent="-182880">
              <a:lnSpc>
                <a:spcPts val="2050"/>
              </a:lnSpc>
              <a:spcBef>
                <a:spcPts val="16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System.out.println("The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List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is: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System.out.println(al);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16729" y="3357357"/>
            <a:ext cx="5386070" cy="2097405"/>
            <a:chOff x="1316729" y="3357357"/>
            <a:chExt cx="5386070" cy="2097405"/>
          </a:xfrm>
        </p:grpSpPr>
        <p:sp>
          <p:nvSpPr>
            <p:cNvPr id="11" name="object 11"/>
            <p:cNvSpPr/>
            <p:nvPr/>
          </p:nvSpPr>
          <p:spPr>
            <a:xfrm>
              <a:off x="1328921" y="3369549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6723" y="3357359"/>
              <a:ext cx="5386070" cy="285115"/>
            </a:xfrm>
            <a:custGeom>
              <a:avLst/>
              <a:gdLst/>
              <a:ahLst/>
              <a:cxnLst/>
              <a:rect l="l" t="t" r="r" b="b"/>
              <a:pathLst>
                <a:path w="5386070" h="285114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4988"/>
                  </a:lnTo>
                  <a:lnTo>
                    <a:pt x="12192" y="284988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5114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4988"/>
                  </a:lnTo>
                  <a:lnTo>
                    <a:pt x="5385816" y="284988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8921" y="36423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6723" y="364234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8921" y="3901426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6723" y="390142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8921" y="416050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6723" y="416050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8921" y="4419585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10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6723" y="4419587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10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1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8921" y="467714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6723" y="467714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8921" y="493622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6723" y="493622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8921" y="519530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71599" y="3271510"/>
            <a:ext cx="5133340" cy="209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715" indent="182880">
              <a:lnSpc>
                <a:spcPct val="1417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LinkedList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&lt;Integer&gt;que</a:t>
            </a:r>
            <a:r>
              <a:rPr sz="1200" i="1" spc="3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=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new</a:t>
            </a:r>
            <a:r>
              <a:rPr sz="1200" i="1" spc="3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LinkedList&lt;Integer&gt;();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for(int a=0;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a&lt;5;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a++)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que.addFirst(i[a]);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56565" marR="1559560" indent="-274320">
              <a:lnSpc>
                <a:spcPts val="2039"/>
              </a:lnSpc>
              <a:spcBef>
                <a:spcPts val="155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System.out.println("The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Queue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is: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System.out.println(que);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430"/>
              </a:spcBef>
            </a:pPr>
            <a:r>
              <a:rPr sz="1200" i="1" spc="-5" dirty="0">
                <a:latin typeface="Courier New"/>
                <a:cs typeface="Courier New"/>
              </a:rPr>
              <a:t>que.removeLast();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16729" y="5195301"/>
            <a:ext cx="5386070" cy="518159"/>
            <a:chOff x="1316729" y="5195301"/>
            <a:chExt cx="5386070" cy="518159"/>
          </a:xfrm>
        </p:grpSpPr>
        <p:sp>
          <p:nvSpPr>
            <p:cNvPr id="28" name="object 28"/>
            <p:cNvSpPr/>
            <p:nvPr/>
          </p:nvSpPr>
          <p:spPr>
            <a:xfrm>
              <a:off x="1316723" y="519530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8921" y="54543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51602" y="5418825"/>
            <a:ext cx="2209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08965" algn="l"/>
                <a:tab pos="1494790" algn="l"/>
                <a:tab pos="1921510" algn="l"/>
              </a:tabLst>
            </a:pPr>
            <a:r>
              <a:rPr sz="1200" i="1" spc="-5" dirty="0">
                <a:latin typeface="Courier New"/>
                <a:cs typeface="Courier New"/>
              </a:rPr>
              <a:t>Last	Element	in	the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16729" y="5454381"/>
            <a:ext cx="5386070" cy="2085339"/>
            <a:chOff x="1316729" y="5454381"/>
            <a:chExt cx="5386070" cy="2085339"/>
          </a:xfrm>
        </p:grpSpPr>
        <p:sp>
          <p:nvSpPr>
            <p:cNvPr id="32" name="object 32"/>
            <p:cNvSpPr/>
            <p:nvPr/>
          </p:nvSpPr>
          <p:spPr>
            <a:xfrm>
              <a:off x="1316723" y="545438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8921" y="57134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6723" y="571346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8921" y="597254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16723" y="597254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8921" y="623162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16723" y="623162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8921" y="649070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16723" y="649070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8921" y="67497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16723" y="674978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28921" y="70088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16723" y="700886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8921" y="7267941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79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371599" y="5342625"/>
            <a:ext cx="2847340" cy="209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65760">
              <a:lnSpc>
                <a:spcPct val="1417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System.out.println("Removed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List"+ que);</a:t>
            </a:r>
            <a:endParaRPr sz="1200">
              <a:latin typeface="Courier New"/>
              <a:cs typeface="Courier New"/>
            </a:endParaRPr>
          </a:p>
          <a:p>
            <a:pPr marL="54800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catch(Exception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System.exit(0);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200" i="1" spc="-5" dirty="0">
                <a:latin typeface="Courier New"/>
                <a:cs typeface="Courier New"/>
              </a:rPr>
              <a:t>}}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16723" y="7267943"/>
            <a:ext cx="5386070" cy="283845"/>
          </a:xfrm>
          <a:custGeom>
            <a:avLst/>
            <a:gdLst/>
            <a:ahLst/>
            <a:cxnLst/>
            <a:rect l="l" t="t" r="r" b="b"/>
            <a:pathLst>
              <a:path w="5386070" h="283845">
                <a:moveTo>
                  <a:pt x="5373624" y="271272"/>
                </a:moveTo>
                <a:lnTo>
                  <a:pt x="12192" y="271272"/>
                </a:lnTo>
                <a:lnTo>
                  <a:pt x="12192" y="0"/>
                </a:lnTo>
                <a:lnTo>
                  <a:pt x="0" y="0"/>
                </a:lnTo>
                <a:lnTo>
                  <a:pt x="0" y="271272"/>
                </a:lnTo>
                <a:lnTo>
                  <a:pt x="0" y="283464"/>
                </a:lnTo>
                <a:lnTo>
                  <a:pt x="12192" y="283464"/>
                </a:lnTo>
                <a:lnTo>
                  <a:pt x="5373624" y="283464"/>
                </a:lnTo>
                <a:lnTo>
                  <a:pt x="5373624" y="271272"/>
                </a:lnTo>
                <a:close/>
              </a:path>
              <a:path w="5386070" h="283845">
                <a:moveTo>
                  <a:pt x="5385816" y="0"/>
                </a:moveTo>
                <a:lnTo>
                  <a:pt x="5373636" y="0"/>
                </a:lnTo>
                <a:lnTo>
                  <a:pt x="5373636" y="271272"/>
                </a:lnTo>
                <a:lnTo>
                  <a:pt x="5373636" y="283464"/>
                </a:lnTo>
                <a:lnTo>
                  <a:pt x="5385816" y="283464"/>
                </a:lnTo>
                <a:lnTo>
                  <a:pt x="5385816" y="271272"/>
                </a:lnTo>
                <a:lnTo>
                  <a:pt x="5385816" y="0"/>
                </a:lnTo>
                <a:close/>
              </a:path>
            </a:pathLst>
          </a:custGeom>
          <a:solidFill>
            <a:srgbClr val="163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1693" y="7809980"/>
            <a:ext cx="3935095" cy="183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lvl="1" indent="-23177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4475" algn="l"/>
              </a:tabLst>
            </a:pPr>
            <a:r>
              <a:rPr sz="1200" spc="5" dirty="0">
                <a:latin typeface="Calibri"/>
                <a:cs typeface="Calibri"/>
              </a:rPr>
              <a:t>List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Implementation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libri"/>
              <a:buAutoNum type="arabicPeriod" startAt="5"/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Calibri"/>
                <a:cs typeface="Calibri"/>
              </a:rPr>
              <a:t>There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three </a:t>
            </a:r>
            <a:r>
              <a:rPr sz="1200" spc="10" dirty="0">
                <a:latin typeface="Calibri"/>
                <a:cs typeface="Calibri"/>
              </a:rPr>
              <a:t>types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list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implementation</a:t>
            </a:r>
            <a:r>
              <a:rPr sz="1200" spc="5" dirty="0">
                <a:latin typeface="Calibri"/>
                <a:cs typeface="Calibri"/>
              </a:rPr>
              <a:t> classes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are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698500" lvl="2" indent="-228600">
              <a:lnSpc>
                <a:spcPct val="100000"/>
              </a:lnSpc>
              <a:buFont typeface="Courier New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Array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Courier New"/>
              <a:buChar char="-"/>
            </a:pPr>
            <a:endParaRPr sz="1400">
              <a:latin typeface="Calibri"/>
              <a:cs typeface="Calibri"/>
            </a:endParaRPr>
          </a:p>
          <a:p>
            <a:pPr marL="698500" lvl="2" indent="-228600">
              <a:lnSpc>
                <a:spcPct val="100000"/>
              </a:lnSpc>
              <a:buFont typeface="Courier New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Linked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Courier New"/>
              <a:buChar char="-"/>
            </a:pPr>
            <a:endParaRPr sz="1400">
              <a:latin typeface="Calibri"/>
              <a:cs typeface="Calibri"/>
            </a:endParaRPr>
          </a:p>
          <a:p>
            <a:pPr marL="698500" lvl="2" indent="-228600">
              <a:lnSpc>
                <a:spcPct val="100000"/>
              </a:lnSpc>
              <a:buFont typeface="Courier New"/>
              <a:buChar char="-"/>
              <a:tabLst>
                <a:tab pos="697865" algn="l"/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RunArray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14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15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901692" y="1489954"/>
            <a:ext cx="5760720" cy="81013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200" spc="20" dirty="0">
                <a:latin typeface="Calibri"/>
                <a:cs typeface="Calibri"/>
              </a:rPr>
              <a:t>Array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List: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It extends AbstractList implements List. It 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Cloneable, Serializable. Here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elements are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ordered. It uses an array </a:t>
            </a:r>
            <a:r>
              <a:rPr sz="1200" dirty="0">
                <a:latin typeface="Calibri"/>
                <a:cs typeface="Calibri"/>
              </a:rPr>
              <a:t>internally to </a:t>
            </a:r>
            <a:r>
              <a:rPr sz="1200" spc="-5" dirty="0">
                <a:latin typeface="Calibri"/>
                <a:cs typeface="Calibri"/>
              </a:rPr>
              <a:t>store elements. Accessing </a:t>
            </a:r>
            <a:r>
              <a:rPr sz="1200" dirty="0">
                <a:latin typeface="Calibri"/>
                <a:cs typeface="Calibri"/>
              </a:rPr>
              <a:t>index </a:t>
            </a:r>
            <a:r>
              <a:rPr sz="1200" spc="-5" dirty="0">
                <a:latin typeface="Calibri"/>
                <a:cs typeface="Calibri"/>
              </a:rPr>
              <a:t>is faster while adding </a:t>
            </a:r>
            <a:r>
              <a:rPr sz="1200" dirty="0">
                <a:latin typeface="Calibri"/>
                <a:cs typeface="Calibri"/>
              </a:rPr>
              <a:t> and</a:t>
            </a:r>
            <a:r>
              <a:rPr sz="1200" spc="-5" dirty="0">
                <a:latin typeface="Calibri"/>
                <a:cs typeface="Calibri"/>
              </a:rPr>
              <a:t> removing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elements, except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5" dirty="0">
                <a:latin typeface="Calibri"/>
                <a:cs typeface="Calibri"/>
              </a:rPr>
              <a:t> end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array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expensive.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Calibri"/>
                <a:cs typeface="Calibri"/>
              </a:rPr>
              <a:t>Linked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List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It extends AbstractSequentialListimplements List, Cloneable,Serializable. Here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elements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ordered.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uses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doubly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linked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internally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elements.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Adding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removing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  <a:spcBef>
                <a:spcPts val="10"/>
              </a:spcBef>
            </a:pPr>
            <a:r>
              <a:rPr sz="1200" spc="-5" dirty="0">
                <a:latin typeface="Calibri"/>
                <a:cs typeface="Calibri"/>
              </a:rPr>
              <a:t>elements involves updating two links. Accessing </a:t>
            </a:r>
            <a:r>
              <a:rPr sz="1200" dirty="0">
                <a:latin typeface="Calibri"/>
                <a:cs typeface="Calibri"/>
              </a:rPr>
              <a:t>index </a:t>
            </a:r>
            <a:r>
              <a:rPr sz="1200" spc="-5" dirty="0">
                <a:latin typeface="Calibri"/>
                <a:cs typeface="Calibri"/>
              </a:rPr>
              <a:t>is slow as the entire list must </a:t>
            </a:r>
            <a:r>
              <a:rPr sz="1200" spc="-1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 traversed.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Linked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retains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reference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both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first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elements,hence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retrieving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first 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last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 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efficient.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libri"/>
              <a:cs typeface="Calibri"/>
            </a:endParaRPr>
          </a:p>
          <a:p>
            <a:pPr marL="277495" lvl="1" indent="-265430" algn="just">
              <a:lnSpc>
                <a:spcPct val="100000"/>
              </a:lnSpc>
              <a:buAutoNum type="arabicPeriod" startAt="6"/>
              <a:tabLst>
                <a:tab pos="278130" algn="l"/>
              </a:tabLst>
            </a:pPr>
            <a:r>
              <a:rPr sz="1200" spc="5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Queue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Interface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  <a:spcBef>
                <a:spcPts val="1010"/>
              </a:spcBef>
            </a:pPr>
            <a:r>
              <a:rPr sz="1200" dirty="0">
                <a:latin typeface="Calibri"/>
                <a:cs typeface="Calibri"/>
              </a:rPr>
              <a:t>Queue </a:t>
            </a:r>
            <a:r>
              <a:rPr sz="1200" spc="-5" dirty="0">
                <a:latin typeface="Calibri"/>
                <a:cs typeface="Calibri"/>
              </a:rPr>
              <a:t>interface extends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collection interface. It</a:t>
            </a:r>
            <a:r>
              <a:rPr sz="1200" dirty="0">
                <a:latin typeface="Calibri"/>
                <a:cs typeface="Calibri"/>
              </a:rPr>
              <a:t> holds the </a:t>
            </a:r>
            <a:r>
              <a:rPr sz="1200" spc="-5" dirty="0">
                <a:latin typeface="Calibri"/>
                <a:cs typeface="Calibri"/>
              </a:rPr>
              <a:t>elements prior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processing. </a:t>
            </a:r>
            <a:r>
              <a:rPr sz="1200" dirty="0">
                <a:latin typeface="Calibri"/>
                <a:cs typeface="Calibri"/>
              </a:rPr>
              <a:t> Queues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provides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additional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insertion(add)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removal(remove)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Holding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a FIFO(first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first out) process concept. </a:t>
            </a: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FIFO concept is </a:t>
            </a:r>
            <a:r>
              <a:rPr sz="1200" dirty="0">
                <a:latin typeface="Calibri"/>
                <a:cs typeface="Calibri"/>
              </a:rPr>
              <a:t>queue the </a:t>
            </a:r>
            <a:r>
              <a:rPr sz="1200" spc="-5" dirty="0">
                <a:latin typeface="Calibri"/>
                <a:cs typeface="Calibri"/>
              </a:rPr>
              <a:t>element </a:t>
            </a:r>
            <a:r>
              <a:rPr sz="1200" dirty="0">
                <a:latin typeface="Calibri"/>
                <a:cs typeface="Calibri"/>
              </a:rPr>
              <a:t> inserts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first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also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first element.</a:t>
            </a:r>
            <a:endParaRPr sz="1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Calibri"/>
                <a:cs typeface="Calibri"/>
              </a:rPr>
              <a:t>Each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Queue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 exists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 two forms:</a:t>
            </a:r>
            <a:endParaRPr sz="1200" dirty="0">
              <a:latin typeface="Calibri"/>
              <a:cs typeface="Calibri"/>
            </a:endParaRPr>
          </a:p>
          <a:p>
            <a:pPr marL="678180" lvl="2" indent="-15113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678815" algn="l"/>
              </a:tabLst>
            </a:pPr>
            <a:r>
              <a:rPr sz="1200" spc="-5" dirty="0">
                <a:latin typeface="Calibri"/>
                <a:cs typeface="Calibri"/>
              </a:rPr>
              <a:t>Throws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 exception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operation fails,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endParaRPr sz="1200" dirty="0">
              <a:latin typeface="Calibri"/>
              <a:cs typeface="Calibri"/>
            </a:endParaRPr>
          </a:p>
          <a:p>
            <a:pPr marL="678180" lvl="2" indent="-15113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678815" algn="l"/>
              </a:tabLst>
            </a:pPr>
            <a:r>
              <a:rPr sz="1200" spc="-5" dirty="0">
                <a:latin typeface="Calibri"/>
                <a:cs typeface="Calibri"/>
              </a:rPr>
              <a:t>Returns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 special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operation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fails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(either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null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false)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10" dirty="0">
                <a:latin typeface="Calibri"/>
                <a:cs typeface="Calibri"/>
              </a:rPr>
              <a:t>Methods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5" dirty="0">
                <a:latin typeface="Calibri"/>
                <a:cs typeface="Calibri"/>
              </a:rPr>
              <a:t>offer(e)-add(e)</a:t>
            </a:r>
            <a:endParaRPr sz="1200" dirty="0">
              <a:latin typeface="Calibri"/>
              <a:cs typeface="Calibri"/>
            </a:endParaRPr>
          </a:p>
          <a:p>
            <a:pPr marL="12700" marR="6350">
              <a:lnSpc>
                <a:spcPct val="152500"/>
              </a:lnSpc>
              <a:spcBef>
                <a:spcPts val="1000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FIFO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spc="10" dirty="0">
                <a:latin typeface="Calibri"/>
                <a:cs typeface="Calibri"/>
              </a:rPr>
              <a:t>peek()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-element()</a:t>
            </a:r>
            <a:endParaRPr sz="1200" dirty="0">
              <a:latin typeface="Calibri"/>
              <a:cs typeface="Calibri"/>
            </a:endParaRPr>
          </a:p>
          <a:p>
            <a:pPr marL="12700" marR="5715" algn="just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method is used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return an element, </a:t>
            </a:r>
            <a:r>
              <a:rPr sz="1200" spc="-10" dirty="0">
                <a:latin typeface="Calibri"/>
                <a:cs typeface="Calibri"/>
              </a:rPr>
              <a:t>if </a:t>
            </a:r>
            <a:r>
              <a:rPr sz="1200" dirty="0">
                <a:latin typeface="Calibri"/>
                <a:cs typeface="Calibri"/>
              </a:rPr>
              <a:t>queue </a:t>
            </a:r>
            <a:r>
              <a:rPr sz="1200" spc="-5" dirty="0">
                <a:latin typeface="Calibri"/>
                <a:cs typeface="Calibri"/>
              </a:rPr>
              <a:t>is empty it returns </a:t>
            </a:r>
            <a:r>
              <a:rPr sz="1200" dirty="0">
                <a:latin typeface="Calibri"/>
                <a:cs typeface="Calibri"/>
              </a:rPr>
              <a:t>null </a:t>
            </a:r>
            <a:r>
              <a:rPr sz="1200" spc="-5" dirty="0">
                <a:latin typeface="Calibri"/>
                <a:cs typeface="Calibri"/>
              </a:rPr>
              <a:t>value.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peek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methods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head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queue.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If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queue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empty,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 throws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NoSuchElementException,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while peek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null.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729" y="3407649"/>
            <a:ext cx="5386070" cy="4441190"/>
            <a:chOff x="1316729" y="3407649"/>
            <a:chExt cx="5386070" cy="4441190"/>
          </a:xfrm>
        </p:grpSpPr>
        <p:sp>
          <p:nvSpPr>
            <p:cNvPr id="10" name="object 10"/>
            <p:cNvSpPr/>
            <p:nvPr/>
          </p:nvSpPr>
          <p:spPr>
            <a:xfrm>
              <a:off x="1328921" y="3419841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79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23" y="3407650"/>
              <a:ext cx="5386070" cy="283845"/>
            </a:xfrm>
            <a:custGeom>
              <a:avLst/>
              <a:gdLst/>
              <a:ahLst/>
              <a:cxnLst/>
              <a:rect l="l" t="t" r="r" b="b"/>
              <a:pathLst>
                <a:path w="5386070" h="283845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3464"/>
                  </a:lnTo>
                  <a:lnTo>
                    <a:pt x="12192" y="283464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3845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3464"/>
                  </a:lnTo>
                  <a:lnTo>
                    <a:pt x="5385816" y="283464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1" y="369111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6723" y="369111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8921" y="395019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6723" y="395019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1" y="420927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6723" y="420927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8921" y="446835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6723" y="446835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8921" y="472743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6723" y="472743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8921" y="498651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6723" y="498651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8921" y="524559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723" y="524559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8921" y="550467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6723" y="550467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8921" y="576375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6723" y="576375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28921" y="602283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16723" y="6022835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8921" y="6281913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09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6723" y="6281915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09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0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8921" y="653946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16723" y="6539470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8921" y="679854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6723" y="6798550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28921" y="705762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6723" y="705763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8921" y="731670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16723" y="731671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8921" y="7575789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01693" y="1489954"/>
            <a:ext cx="5760720" cy="62604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200" spc="10" dirty="0">
                <a:latin typeface="Calibri"/>
                <a:cs typeface="Calibri"/>
              </a:rPr>
              <a:t>poll() 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-remove()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queue,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poll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both remove and return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head of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queue.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remove and </a:t>
            </a:r>
            <a:r>
              <a:rPr sz="1200" dirty="0">
                <a:latin typeface="Calibri"/>
                <a:cs typeface="Calibri"/>
              </a:rPr>
              <a:t>poll </a:t>
            </a:r>
            <a:r>
              <a:rPr sz="1200" spc="-5" dirty="0">
                <a:latin typeface="Calibri"/>
                <a:cs typeface="Calibri"/>
              </a:rPr>
              <a:t>methods differ in their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behavior</a:t>
            </a:r>
            <a:r>
              <a:rPr sz="1200" dirty="0">
                <a:latin typeface="Calibri"/>
                <a:cs typeface="Calibri"/>
              </a:rPr>
              <a:t> only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queue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empty.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Under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these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circumstances,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throws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NoSuchElementException,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while </a:t>
            </a:r>
            <a:r>
              <a:rPr sz="1200" dirty="0">
                <a:latin typeface="Calibri"/>
                <a:cs typeface="Calibri"/>
              </a:rPr>
              <a:t>poll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null.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Calibri"/>
                <a:cs typeface="Calibri"/>
              </a:rPr>
              <a:t>Example</a:t>
            </a:r>
            <a:endParaRPr sz="1200" dirty="0">
              <a:latin typeface="Calibri"/>
              <a:cs typeface="Calibri"/>
            </a:endParaRPr>
          </a:p>
          <a:p>
            <a:pPr marL="469900" marR="2996565">
              <a:lnSpc>
                <a:spcPct val="140800"/>
              </a:lnSpc>
              <a:spcBef>
                <a:spcPts val="250"/>
              </a:spcBef>
            </a:pPr>
            <a:r>
              <a:rPr sz="1200" i="1" spc="-5" dirty="0">
                <a:latin typeface="Courier New"/>
                <a:cs typeface="Courier New"/>
              </a:rPr>
              <a:t>import</a:t>
            </a:r>
            <a:r>
              <a:rPr sz="1200" i="1" spc="1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java.util.*;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class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ExampleQueue</a:t>
            </a:r>
            <a:endParaRPr sz="12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469900" marR="5080" indent="365760">
              <a:lnSpc>
                <a:spcPct val="141700"/>
              </a:lnSpc>
              <a:tabLst>
                <a:tab pos="1696085" algn="l"/>
                <a:tab pos="2559050" algn="l"/>
                <a:tab pos="3237230" algn="l"/>
                <a:tab pos="4739640" algn="l"/>
              </a:tabLst>
            </a:pPr>
            <a:r>
              <a:rPr sz="1200" i="1" spc="-5" dirty="0">
                <a:latin typeface="Courier New"/>
                <a:cs typeface="Courier New"/>
              </a:rPr>
              <a:t>public	st</a:t>
            </a:r>
            <a:r>
              <a:rPr sz="1200" i="1" spc="5" dirty="0">
                <a:latin typeface="Courier New"/>
                <a:cs typeface="Courier New"/>
              </a:rPr>
              <a:t>a</a:t>
            </a:r>
            <a:r>
              <a:rPr sz="1200" i="1" spc="-5" dirty="0">
                <a:latin typeface="Courier New"/>
                <a:cs typeface="Courier New"/>
              </a:rPr>
              <a:t>tic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ma</a:t>
            </a:r>
            <a:r>
              <a:rPr sz="1200" i="1" spc="5" dirty="0">
                <a:latin typeface="Courier New"/>
                <a:cs typeface="Courier New"/>
              </a:rPr>
              <a:t>i</a:t>
            </a:r>
            <a:r>
              <a:rPr sz="1200" i="1" spc="-5" dirty="0">
                <a:latin typeface="Courier New"/>
                <a:cs typeface="Courier New"/>
              </a:rPr>
              <a:t>n(String[]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ar</a:t>
            </a:r>
            <a:r>
              <a:rPr sz="1200" i="1" spc="5" dirty="0">
                <a:latin typeface="Courier New"/>
                <a:cs typeface="Courier New"/>
              </a:rPr>
              <a:t>g</a:t>
            </a:r>
            <a:r>
              <a:rPr sz="1200" i="1" spc="-5" dirty="0">
                <a:latin typeface="Courier New"/>
                <a:cs typeface="Courier New"/>
              </a:rPr>
              <a:t>s)throws  InterruptedException</a:t>
            </a:r>
            <a:endParaRPr sz="12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384300" marR="161925" indent="-182880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int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que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=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Integer.parseInt(args[0]);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Queue&lt;Integer&gt;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ls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=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new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LinkedList&lt;Integer&gt;();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for (int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=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que;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&gt;=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0;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i--)</a:t>
            </a:r>
            <a:endParaRPr sz="12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ls.add(i);</a:t>
            </a:r>
            <a:endParaRPr sz="12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while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(!ls.isEmpty())</a:t>
            </a:r>
            <a:endParaRPr sz="12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1841500" marR="1259205" indent="-274320">
              <a:lnSpc>
                <a:spcPts val="2039"/>
              </a:lnSpc>
              <a:spcBef>
                <a:spcPts val="155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System.out.println(ls.remove());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Thread.sleep(500);</a:t>
            </a:r>
            <a:endParaRPr sz="12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System.out.println("Queue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is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Working");</a:t>
            </a:r>
            <a:endParaRPr sz="1200" dirty="0"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600"/>
              </a:spcBef>
              <a:tabLst>
                <a:tab pos="1657985" algn="l"/>
              </a:tabLst>
            </a:pPr>
            <a:r>
              <a:rPr sz="1200" i="1" spc="-5" dirty="0">
                <a:latin typeface="Courier New"/>
                <a:cs typeface="Courier New"/>
              </a:rPr>
              <a:t>}	}</a:t>
            </a:r>
            <a:endParaRPr sz="12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16723" y="7575791"/>
            <a:ext cx="5386070" cy="285115"/>
          </a:xfrm>
          <a:custGeom>
            <a:avLst/>
            <a:gdLst/>
            <a:ahLst/>
            <a:cxnLst/>
            <a:rect l="l" t="t" r="r" b="b"/>
            <a:pathLst>
              <a:path w="5386070" h="285115">
                <a:moveTo>
                  <a:pt x="5373624" y="272796"/>
                </a:moveTo>
                <a:lnTo>
                  <a:pt x="12192" y="272796"/>
                </a:lnTo>
                <a:lnTo>
                  <a:pt x="12192" y="0"/>
                </a:lnTo>
                <a:lnTo>
                  <a:pt x="0" y="0"/>
                </a:lnTo>
                <a:lnTo>
                  <a:pt x="0" y="272796"/>
                </a:lnTo>
                <a:lnTo>
                  <a:pt x="0" y="284988"/>
                </a:lnTo>
                <a:lnTo>
                  <a:pt x="12192" y="284988"/>
                </a:lnTo>
                <a:lnTo>
                  <a:pt x="5373624" y="284988"/>
                </a:lnTo>
                <a:lnTo>
                  <a:pt x="5373624" y="272796"/>
                </a:lnTo>
                <a:close/>
              </a:path>
              <a:path w="5386070" h="285115">
                <a:moveTo>
                  <a:pt x="5385816" y="0"/>
                </a:moveTo>
                <a:lnTo>
                  <a:pt x="5373636" y="0"/>
                </a:lnTo>
                <a:lnTo>
                  <a:pt x="5373636" y="272796"/>
                </a:lnTo>
                <a:lnTo>
                  <a:pt x="5373636" y="284988"/>
                </a:lnTo>
                <a:lnTo>
                  <a:pt x="5385816" y="284988"/>
                </a:lnTo>
                <a:lnTo>
                  <a:pt x="5385816" y="272796"/>
                </a:lnTo>
                <a:lnTo>
                  <a:pt x="5385816" y="0"/>
                </a:lnTo>
                <a:close/>
              </a:path>
            </a:pathLst>
          </a:custGeom>
          <a:solidFill>
            <a:srgbClr val="163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16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93" y="1585966"/>
            <a:ext cx="481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0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93" y="5255757"/>
            <a:ext cx="5760720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1.7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Queue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Implementation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Classes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framework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provides implementation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15" dirty="0">
                <a:latin typeface="Calibri"/>
                <a:cs typeface="Calibri"/>
              </a:rPr>
              <a:t>ArrayList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2700" marR="5080" indent="34925" algn="just">
              <a:lnSpc>
                <a:spcPct val="152500"/>
              </a:lnSpc>
              <a:spcBef>
                <a:spcPts val="1000"/>
              </a:spcBef>
            </a:pP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 arraylist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 inherit </a:t>
            </a:r>
            <a:r>
              <a:rPr sz="1200" dirty="0">
                <a:latin typeface="Calibri"/>
                <a:cs typeface="Calibri"/>
              </a:rPr>
              <a:t>from util </a:t>
            </a:r>
            <a:r>
              <a:rPr sz="1200" spc="-5" dirty="0">
                <a:latin typeface="Calibri"/>
                <a:cs typeface="Calibri"/>
              </a:rPr>
              <a:t>class. Java.utilArraList. The arraylist object is used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 ad </a:t>
            </a:r>
            <a:r>
              <a:rPr sz="1200" dirty="0">
                <a:latin typeface="Calibri"/>
                <a:cs typeface="Calibri"/>
              </a:rPr>
              <a:t>ding </a:t>
            </a:r>
            <a:r>
              <a:rPr sz="1200" spc="-5" dirty="0">
                <a:latin typeface="Calibri"/>
                <a:cs typeface="Calibri"/>
              </a:rPr>
              <a:t>and removing objects. Arraylist provide the methods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manipulate the size of array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store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list.</a:t>
            </a:r>
            <a:endParaRPr sz="1200" dirty="0">
              <a:latin typeface="Calibri"/>
              <a:cs typeface="Calibri"/>
            </a:endParaRPr>
          </a:p>
          <a:p>
            <a:pPr marL="12700" marR="5715" algn="just">
              <a:lnSpc>
                <a:spcPct val="152500"/>
              </a:lnSpc>
              <a:spcBef>
                <a:spcPts val="1005"/>
              </a:spcBef>
            </a:pPr>
            <a:r>
              <a:rPr sz="1200" spc="-5" dirty="0">
                <a:latin typeface="Calibri"/>
                <a:cs typeface="Calibri"/>
              </a:rPr>
              <a:t>ArrayList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extends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AbstracList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implements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List</a:t>
            </a:r>
            <a:r>
              <a:rPr sz="1200" spc="-5" dirty="0">
                <a:latin typeface="Calibri"/>
                <a:cs typeface="Calibri"/>
              </a:rPr>
              <a:t> interface</a:t>
            </a:r>
            <a:r>
              <a:rPr sz="1200" dirty="0">
                <a:latin typeface="Calibri"/>
                <a:cs typeface="Calibri"/>
              </a:rPr>
              <a:t> 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Serializable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interface.</a:t>
            </a:r>
            <a:endParaRPr sz="1200" dirty="0">
              <a:latin typeface="Calibri"/>
              <a:cs typeface="Calibri"/>
            </a:endParaRPr>
          </a:p>
          <a:p>
            <a:pPr marL="12700" marR="6985" algn="just">
              <a:lnSpc>
                <a:spcPct val="152500"/>
              </a:lnSpc>
              <a:spcBef>
                <a:spcPts val="994"/>
              </a:spcBef>
            </a:pPr>
            <a:r>
              <a:rPr sz="1200" spc="-5" dirty="0">
                <a:latin typeface="Calibri"/>
                <a:cs typeface="Calibri"/>
              </a:rPr>
              <a:t>ArrayList can increase </a:t>
            </a:r>
            <a:r>
              <a:rPr sz="1200" spc="-1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capacity automatically. It is </a:t>
            </a:r>
            <a:r>
              <a:rPr sz="1200" dirty="0">
                <a:latin typeface="Calibri"/>
                <a:cs typeface="Calibri"/>
              </a:rPr>
              <a:t>not </a:t>
            </a:r>
            <a:r>
              <a:rPr sz="1200" spc="-5" dirty="0">
                <a:latin typeface="Calibri"/>
                <a:cs typeface="Calibri"/>
              </a:rPr>
              <a:t>synchronized it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allow all </a:t>
            </a:r>
            <a:r>
              <a:rPr sz="1200" dirty="0">
                <a:latin typeface="Calibri"/>
                <a:cs typeface="Calibri"/>
              </a:rPr>
              <a:t>objects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including null.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15" dirty="0">
                <a:latin typeface="Calibri"/>
                <a:cs typeface="Calibri"/>
              </a:rPr>
              <a:t>ArrayList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provides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three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methods: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add(Object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obj),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size()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remove(int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index)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539" y="1885183"/>
            <a:ext cx="2257043" cy="317144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17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729" y="2011665"/>
            <a:ext cx="5386070" cy="2097405"/>
            <a:chOff x="1316729" y="2011665"/>
            <a:chExt cx="5386070" cy="2097405"/>
          </a:xfrm>
        </p:grpSpPr>
        <p:sp>
          <p:nvSpPr>
            <p:cNvPr id="10" name="object 10"/>
            <p:cNvSpPr/>
            <p:nvPr/>
          </p:nvSpPr>
          <p:spPr>
            <a:xfrm>
              <a:off x="1328921" y="2023857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23" y="2011666"/>
              <a:ext cx="5386070" cy="285115"/>
            </a:xfrm>
            <a:custGeom>
              <a:avLst/>
              <a:gdLst/>
              <a:ahLst/>
              <a:cxnLst/>
              <a:rect l="l" t="t" r="r" b="b"/>
              <a:pathLst>
                <a:path w="5386070" h="285114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4988"/>
                  </a:lnTo>
                  <a:lnTo>
                    <a:pt x="12192" y="284988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5114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4988"/>
                  </a:lnTo>
                  <a:lnTo>
                    <a:pt x="5385816" y="284988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1" y="229665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6723" y="229665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8921" y="255573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6723" y="255573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1" y="2814813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6723" y="2814814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8921" y="3073893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10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6723" y="3073894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10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1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8921" y="333144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6723" y="3331450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8921" y="359052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6723" y="3590530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8921" y="384960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1693" y="1585966"/>
            <a:ext cx="5146040" cy="243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Example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marL="469900" marR="2657475">
              <a:lnSpc>
                <a:spcPct val="141700"/>
              </a:lnSpc>
              <a:spcBef>
                <a:spcPts val="5"/>
              </a:spcBef>
            </a:pPr>
            <a:r>
              <a:rPr sz="1200" i="1" spc="-5" dirty="0">
                <a:latin typeface="Courier New"/>
                <a:cs typeface="Courier New"/>
              </a:rPr>
              <a:t>import java.util.*;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class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ExampleArrayList</a:t>
            </a:r>
            <a:endParaRPr sz="12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static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main(String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args[])</a:t>
            </a:r>
            <a:endParaRPr sz="1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9900" marR="5080">
              <a:lnSpc>
                <a:spcPts val="2039"/>
              </a:lnSpc>
              <a:spcBef>
                <a:spcPts val="85"/>
              </a:spcBef>
            </a:pPr>
            <a:r>
              <a:rPr sz="1200" i="1" spc="-5" dirty="0">
                <a:latin typeface="Courier New"/>
                <a:cs typeface="Courier New"/>
              </a:rPr>
              <a:t>ArrayList&lt;String&gt;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al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=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new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ArrayList&lt;String&gt;();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System.out.println("Array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List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Size:</a:t>
            </a:r>
            <a:r>
              <a:rPr sz="1200" i="1" spc="3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+al.size());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System.out.println("Adding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Object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to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ArrayList");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16729" y="3849609"/>
            <a:ext cx="5386070" cy="2331720"/>
            <a:chOff x="1316729" y="3849609"/>
            <a:chExt cx="5386070" cy="2331720"/>
          </a:xfrm>
        </p:grpSpPr>
        <p:sp>
          <p:nvSpPr>
            <p:cNvPr id="27" name="object 27"/>
            <p:cNvSpPr/>
            <p:nvPr/>
          </p:nvSpPr>
          <p:spPr>
            <a:xfrm>
              <a:off x="1316723" y="384961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8921" y="410868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6723" y="410869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28921" y="436776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16723" y="436777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8921" y="462684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6723" y="462685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8921" y="488592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16723" y="488593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8921" y="514500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6723" y="514501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28921" y="540408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6723" y="540409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8921" y="5663170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16723" y="5663171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8921" y="592224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816094" y="5886693"/>
            <a:ext cx="2844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2434" algn="l"/>
                <a:tab pos="866775" algn="l"/>
                <a:tab pos="1574165" algn="l"/>
                <a:tab pos="2740025" algn="l"/>
              </a:tabLst>
            </a:pPr>
            <a:r>
              <a:rPr sz="1200" i="1" spc="-5" dirty="0">
                <a:latin typeface="Courier New"/>
                <a:cs typeface="Courier New"/>
              </a:rPr>
              <a:t>of	al	after	addit</a:t>
            </a:r>
            <a:r>
              <a:rPr sz="1200" i="1" spc="5" dirty="0">
                <a:latin typeface="Courier New"/>
                <a:cs typeface="Courier New"/>
              </a:rPr>
              <a:t>i</a:t>
            </a:r>
            <a:r>
              <a:rPr sz="1200" i="1" spc="-5" dirty="0">
                <a:latin typeface="Courier New"/>
                <a:cs typeface="Courier New"/>
              </a:rPr>
              <a:t>ons: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16729" y="5922249"/>
            <a:ext cx="5386070" cy="1035050"/>
            <a:chOff x="1316729" y="5922249"/>
            <a:chExt cx="5386070" cy="1035050"/>
          </a:xfrm>
        </p:grpSpPr>
        <p:sp>
          <p:nvSpPr>
            <p:cNvPr id="45" name="object 45"/>
            <p:cNvSpPr/>
            <p:nvPr/>
          </p:nvSpPr>
          <p:spPr>
            <a:xfrm>
              <a:off x="1316723" y="5922250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28921" y="6181329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16723" y="6181330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28921" y="6440409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09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16723" y="6440410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09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0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28921" y="669796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759706" y="6662408"/>
            <a:ext cx="2900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5920" algn="l"/>
                <a:tab pos="752475" algn="l"/>
                <a:tab pos="1403350" algn="l"/>
                <a:tab pos="2054225" algn="l"/>
                <a:tab pos="2795905" algn="l"/>
              </a:tabLst>
            </a:pPr>
            <a:r>
              <a:rPr sz="1200" i="1" spc="-5" dirty="0">
                <a:latin typeface="Courier New"/>
                <a:cs typeface="Courier New"/>
              </a:rPr>
              <a:t>of	al	after	Alter	Array:	"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316729" y="6697965"/>
            <a:ext cx="5386070" cy="777240"/>
            <a:chOff x="1316729" y="6697965"/>
            <a:chExt cx="5386070" cy="777240"/>
          </a:xfrm>
        </p:grpSpPr>
        <p:sp>
          <p:nvSpPr>
            <p:cNvPr id="53" name="object 53"/>
            <p:cNvSpPr/>
            <p:nvPr/>
          </p:nvSpPr>
          <p:spPr>
            <a:xfrm>
              <a:off x="1316723" y="669796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28921" y="69570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16723" y="695704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28921" y="721612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371599" y="4256013"/>
            <a:ext cx="2207260" cy="31330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200" i="1" spc="-5" dirty="0">
                <a:latin typeface="Courier New"/>
                <a:cs typeface="Courier New"/>
              </a:rPr>
              <a:t>al.add("C");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al.add("A");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al.add("E");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al.add("B");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al.add("D");</a:t>
            </a:r>
            <a:endParaRPr sz="1200">
              <a:latin typeface="Courier New"/>
              <a:cs typeface="Courier New"/>
            </a:endParaRPr>
          </a:p>
          <a:p>
            <a:pPr marR="5080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al.add("F");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System.out.println("Size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+al.size());</a:t>
            </a:r>
            <a:endParaRPr sz="1200">
              <a:latin typeface="Courier New"/>
              <a:cs typeface="Courier New"/>
            </a:endParaRPr>
          </a:p>
          <a:p>
            <a:pPr marR="5080">
              <a:lnSpc>
                <a:spcPct val="140800"/>
              </a:lnSpc>
              <a:spcBef>
                <a:spcPts val="10"/>
              </a:spcBef>
            </a:pPr>
            <a:r>
              <a:rPr sz="1200" i="1" spc="-5" dirty="0">
                <a:latin typeface="Courier New"/>
                <a:cs typeface="Courier New"/>
              </a:rPr>
              <a:t>al.add(1, "A2");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System.out.println("Size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+al.size());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al.remove("F");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316729" y="7216126"/>
            <a:ext cx="5386070" cy="518159"/>
            <a:chOff x="1316729" y="7216126"/>
            <a:chExt cx="5386070" cy="518159"/>
          </a:xfrm>
        </p:grpSpPr>
        <p:sp>
          <p:nvSpPr>
            <p:cNvPr id="59" name="object 59"/>
            <p:cNvSpPr/>
            <p:nvPr/>
          </p:nvSpPr>
          <p:spPr>
            <a:xfrm>
              <a:off x="1316723" y="721612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28921" y="7475206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426961" y="7439648"/>
            <a:ext cx="469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after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99045" y="7439648"/>
            <a:ext cx="561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Delete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316729" y="7475205"/>
            <a:ext cx="5386070" cy="1309370"/>
            <a:chOff x="1316729" y="7475205"/>
            <a:chExt cx="5386070" cy="1309370"/>
          </a:xfrm>
        </p:grpSpPr>
        <p:sp>
          <p:nvSpPr>
            <p:cNvPr id="64" name="object 64"/>
            <p:cNvSpPr/>
            <p:nvPr/>
          </p:nvSpPr>
          <p:spPr>
            <a:xfrm>
              <a:off x="1316723" y="747520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28921" y="773428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16723" y="773428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28921" y="799336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16723" y="799336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28921" y="82524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16723" y="825244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28921" y="8511525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371599" y="7363448"/>
            <a:ext cx="403606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417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al.remove(2);System.out.println("ArrayList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Object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from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the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List: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+al.size());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System.out.println("Contents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of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al: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al);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316723" y="8511526"/>
            <a:ext cx="5386070" cy="285115"/>
          </a:xfrm>
          <a:custGeom>
            <a:avLst/>
            <a:gdLst/>
            <a:ahLst/>
            <a:cxnLst/>
            <a:rect l="l" t="t" r="r" b="b"/>
            <a:pathLst>
              <a:path w="5386070" h="285115">
                <a:moveTo>
                  <a:pt x="5373624" y="272796"/>
                </a:moveTo>
                <a:lnTo>
                  <a:pt x="12192" y="272796"/>
                </a:lnTo>
                <a:lnTo>
                  <a:pt x="12192" y="0"/>
                </a:lnTo>
                <a:lnTo>
                  <a:pt x="0" y="0"/>
                </a:lnTo>
                <a:lnTo>
                  <a:pt x="0" y="272796"/>
                </a:lnTo>
                <a:lnTo>
                  <a:pt x="0" y="284988"/>
                </a:lnTo>
                <a:lnTo>
                  <a:pt x="12192" y="284988"/>
                </a:lnTo>
                <a:lnTo>
                  <a:pt x="5373624" y="284988"/>
                </a:lnTo>
                <a:lnTo>
                  <a:pt x="5373624" y="272796"/>
                </a:lnTo>
                <a:close/>
              </a:path>
              <a:path w="5386070" h="285115">
                <a:moveTo>
                  <a:pt x="5385816" y="0"/>
                </a:moveTo>
                <a:lnTo>
                  <a:pt x="5373636" y="0"/>
                </a:lnTo>
                <a:lnTo>
                  <a:pt x="5373636" y="272796"/>
                </a:lnTo>
                <a:lnTo>
                  <a:pt x="5373636" y="284988"/>
                </a:lnTo>
                <a:lnTo>
                  <a:pt x="5385816" y="284988"/>
                </a:lnTo>
                <a:lnTo>
                  <a:pt x="5385816" y="272796"/>
                </a:lnTo>
                <a:lnTo>
                  <a:pt x="5385816" y="0"/>
                </a:lnTo>
                <a:close/>
              </a:path>
            </a:pathLst>
          </a:custGeom>
          <a:solidFill>
            <a:srgbClr val="163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18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31666" y="1250687"/>
            <a:ext cx="169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Contents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4705" y="1255761"/>
            <a:ext cx="5313045" cy="6350"/>
          </a:xfrm>
          <a:custGeom>
            <a:avLst/>
            <a:gdLst/>
            <a:ahLst/>
            <a:cxnLst/>
            <a:rect l="l" t="t" r="r" b="b"/>
            <a:pathLst>
              <a:path w="5313045" h="6350">
                <a:moveTo>
                  <a:pt x="5312663" y="0"/>
                </a:moveTo>
                <a:lnTo>
                  <a:pt x="0" y="0"/>
                </a:lnTo>
                <a:lnTo>
                  <a:pt x="0" y="6090"/>
                </a:lnTo>
                <a:lnTo>
                  <a:pt x="5312663" y="6090"/>
                </a:lnTo>
                <a:lnTo>
                  <a:pt x="5312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4705" y="1705341"/>
            <a:ext cx="5313045" cy="6350"/>
          </a:xfrm>
          <a:custGeom>
            <a:avLst/>
            <a:gdLst/>
            <a:ahLst/>
            <a:cxnLst/>
            <a:rect l="l" t="t" r="r" b="b"/>
            <a:pathLst>
              <a:path w="5313045" h="6350">
                <a:moveTo>
                  <a:pt x="5312663" y="0"/>
                </a:moveTo>
                <a:lnTo>
                  <a:pt x="0" y="0"/>
                </a:lnTo>
                <a:lnTo>
                  <a:pt x="0" y="6090"/>
                </a:lnTo>
                <a:lnTo>
                  <a:pt x="5312663" y="6090"/>
                </a:lnTo>
                <a:lnTo>
                  <a:pt x="5312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205" y="2428738"/>
            <a:ext cx="5236845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1.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Core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Collection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Classes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....................................................................................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1.1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Framework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...............................................................................4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R="6985" algn="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1.2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Interface................................................................................................7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R="6985" algn="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1.3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Implementation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Classes...............................................................................9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1.4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....................................................................................................12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1.5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Implementation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classes.............................................................................14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1.6</a:t>
            </a:r>
            <a:r>
              <a:rPr sz="1200" spc="3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Queue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.......................................................................................15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1.7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Queue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Implementation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</a:t>
            </a:r>
            <a:r>
              <a:rPr sz="1200" spc="-1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.......................................................................17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1.8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Interface...................................................................................................21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93" y="1585966"/>
            <a:ext cx="481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0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2822" y="7377666"/>
            <a:ext cx="5374005" cy="15925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15"/>
              </a:lnSpc>
            </a:pPr>
            <a:r>
              <a:rPr sz="1200" i="1" spc="-5" dirty="0">
                <a:latin typeface="Courier New"/>
                <a:cs typeface="Courier New"/>
              </a:rPr>
              <a:t>import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java.util.*;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585"/>
              </a:spcBef>
            </a:pPr>
            <a:r>
              <a:rPr sz="1200" i="1" spc="-5" dirty="0">
                <a:latin typeface="Courier New"/>
                <a:cs typeface="Courier New"/>
              </a:rPr>
              <a:t>class ExampleLinkedList</a:t>
            </a:r>
            <a:endParaRPr sz="120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static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main(String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args[])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15"/>
              </a:spcBef>
            </a:pPr>
            <a:r>
              <a:rPr sz="1200" i="1" spc="-5" dirty="0">
                <a:latin typeface="Courier New"/>
                <a:cs typeface="Courier New"/>
              </a:rPr>
              <a:t>LinkedList&lt;String&gt;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ls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=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new</a:t>
            </a:r>
            <a:r>
              <a:rPr sz="1200" i="1" spc="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LinkedList&lt;String&gt;();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539" y="2013199"/>
            <a:ext cx="3788664" cy="149504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19</a:t>
            </a:r>
          </a:p>
        </p:txBody>
      </p:sp>
      <p:sp>
        <p:nvSpPr>
          <p:cNvPr id="14" name="object 10"/>
          <p:cNvSpPr txBox="1"/>
          <p:nvPr/>
        </p:nvSpPr>
        <p:spPr>
          <a:xfrm>
            <a:off x="901693" y="3611361"/>
            <a:ext cx="5760085" cy="35413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10" dirty="0">
                <a:latin typeface="Calibri"/>
                <a:cs typeface="Calibri"/>
              </a:rPr>
              <a:t>LinkedList</a:t>
            </a:r>
            <a:endParaRPr sz="1200" dirty="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extends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Java.Util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class.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creates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performing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variuous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functions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like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removing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objects.</a:t>
            </a:r>
            <a:endParaRPr sz="1200" dirty="0">
              <a:latin typeface="Calibri"/>
              <a:cs typeface="Calibri"/>
            </a:endParaRPr>
          </a:p>
          <a:p>
            <a:pPr marL="12700" marR="5715">
              <a:lnSpc>
                <a:spcPct val="1525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extends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AbstractSequentialList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implemetns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Serializable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Calibri"/>
                <a:cs typeface="Calibri"/>
              </a:rPr>
              <a:t>Methods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are: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add(Object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adding the</a:t>
            </a:r>
            <a:r>
              <a:rPr sz="1200" dirty="0">
                <a:latin typeface="Calibri"/>
                <a:cs typeface="Calibri"/>
              </a:rPr>
              <a:t> elements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list.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addFirst(Object</a:t>
            </a:r>
            <a:r>
              <a:rPr sz="1200" dirty="0">
                <a:latin typeface="Calibri"/>
                <a:cs typeface="Calibri"/>
              </a:rPr>
              <a:t> obj)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first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place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list.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addLast(Object</a:t>
            </a:r>
            <a:r>
              <a:rPr sz="1200" dirty="0">
                <a:latin typeface="Calibri"/>
                <a:cs typeface="Calibri"/>
              </a:rPr>
              <a:t> obj)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 at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last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place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list.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remove(int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index)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5" dirty="0">
                <a:latin typeface="Calibri"/>
                <a:cs typeface="Calibri"/>
              </a:rPr>
              <a:t> 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list.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size() return size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Calibri"/>
                <a:cs typeface="Calibri"/>
              </a:rPr>
              <a:t>Example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1" y="3256782"/>
            <a:ext cx="4610105" cy="48661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600" y="8075673"/>
            <a:ext cx="3970019" cy="162763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16729" y="1606281"/>
            <a:ext cx="5386070" cy="542925"/>
            <a:chOff x="1316729" y="1606281"/>
            <a:chExt cx="5386070" cy="542925"/>
          </a:xfrm>
        </p:grpSpPr>
        <p:sp>
          <p:nvSpPr>
            <p:cNvPr id="11" name="object 11"/>
            <p:cNvSpPr/>
            <p:nvPr/>
          </p:nvSpPr>
          <p:spPr>
            <a:xfrm>
              <a:off x="1328921" y="1618473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80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6723" y="1606282"/>
              <a:ext cx="5386070" cy="283845"/>
            </a:xfrm>
            <a:custGeom>
              <a:avLst/>
              <a:gdLst/>
              <a:ahLst/>
              <a:cxnLst/>
              <a:rect l="l" t="t" r="r" b="b"/>
              <a:pathLst>
                <a:path w="5386070" h="283844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3464"/>
                  </a:lnTo>
                  <a:lnTo>
                    <a:pt x="12192" y="283464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3844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3464"/>
                  </a:lnTo>
                  <a:lnTo>
                    <a:pt x="5385816" y="283464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8921" y="18897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42177" y="1521959"/>
            <a:ext cx="1305560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spc="-4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+ls.size());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LinkedList");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16729" y="1889745"/>
            <a:ext cx="5386070" cy="1813560"/>
            <a:chOff x="1316729" y="1889745"/>
            <a:chExt cx="5386070" cy="1813560"/>
          </a:xfrm>
        </p:grpSpPr>
        <p:sp>
          <p:nvSpPr>
            <p:cNvPr id="16" name="object 16"/>
            <p:cNvSpPr/>
            <p:nvPr/>
          </p:nvSpPr>
          <p:spPr>
            <a:xfrm>
              <a:off x="1316723" y="188974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8921" y="214882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6723" y="214882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8921" y="240790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6723" y="240790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8921" y="266698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6723" y="266698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8921" y="292606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6723" y="292606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8921" y="31851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6723" y="318514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8921" y="344422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58899" y="1521959"/>
            <a:ext cx="3317240" cy="209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1200"/>
              </a:lnSpc>
              <a:spcBef>
                <a:spcPts val="95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System.out.println("LinkedList Size: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System.out.println("Adding Object to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ls.add("C");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ls.add("A");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ls.add("E");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ls.add("B");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ls.add("D");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ls.add("F");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16729" y="3444225"/>
            <a:ext cx="5386070" cy="518159"/>
            <a:chOff x="1316729" y="3444225"/>
            <a:chExt cx="5386070" cy="518159"/>
          </a:xfrm>
        </p:grpSpPr>
        <p:sp>
          <p:nvSpPr>
            <p:cNvPr id="30" name="object 30"/>
            <p:cNvSpPr/>
            <p:nvPr/>
          </p:nvSpPr>
          <p:spPr>
            <a:xfrm>
              <a:off x="1316723" y="344422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28921" y="370330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30242" y="3667749"/>
            <a:ext cx="2930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  <a:tab pos="1099185" algn="l"/>
                <a:tab pos="1732914" algn="l"/>
                <a:tab pos="2825750" algn="l"/>
              </a:tabLst>
            </a:pPr>
            <a:r>
              <a:rPr sz="1200" i="1" spc="-5" dirty="0">
                <a:latin typeface="Courier New"/>
                <a:cs typeface="Courier New"/>
              </a:rPr>
              <a:t>of	Lin</a:t>
            </a:r>
            <a:r>
              <a:rPr sz="1200" i="1" spc="5" dirty="0">
                <a:latin typeface="Courier New"/>
                <a:cs typeface="Courier New"/>
              </a:rPr>
              <a:t>k</a:t>
            </a:r>
            <a:r>
              <a:rPr sz="1200" i="1" spc="-5" dirty="0">
                <a:latin typeface="Courier New"/>
                <a:cs typeface="Courier New"/>
              </a:rPr>
              <a:t>ed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after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addit</a:t>
            </a:r>
            <a:r>
              <a:rPr sz="1200" i="1" spc="5" dirty="0">
                <a:latin typeface="Courier New"/>
                <a:cs typeface="Courier New"/>
              </a:rPr>
              <a:t>i</a:t>
            </a:r>
            <a:r>
              <a:rPr sz="1200" i="1" spc="-5" dirty="0">
                <a:latin typeface="Courier New"/>
                <a:cs typeface="Courier New"/>
              </a:rPr>
              <a:t>ons: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16729" y="3703306"/>
            <a:ext cx="5386070" cy="1036319"/>
            <a:chOff x="1316729" y="3703306"/>
            <a:chExt cx="5386070" cy="1036319"/>
          </a:xfrm>
        </p:grpSpPr>
        <p:sp>
          <p:nvSpPr>
            <p:cNvPr id="34" name="object 34"/>
            <p:cNvSpPr/>
            <p:nvPr/>
          </p:nvSpPr>
          <p:spPr>
            <a:xfrm>
              <a:off x="1316723" y="370330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8921" y="3962386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16723" y="396238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8921" y="4221466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16723" y="422146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8921" y="4480546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762246" y="4444989"/>
            <a:ext cx="2898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  <a:tab pos="1161415" algn="l"/>
                <a:tab pos="1827530" algn="l"/>
                <a:tab pos="2493645" algn="l"/>
                <a:tab pos="2793365" algn="l"/>
              </a:tabLst>
            </a:pPr>
            <a:r>
              <a:rPr sz="1200" i="1" spc="-5" dirty="0">
                <a:latin typeface="Courier New"/>
                <a:cs typeface="Courier New"/>
              </a:rPr>
              <a:t>of	Linked	after	Alter	:	"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16729" y="4480545"/>
            <a:ext cx="5386070" cy="1035050"/>
            <a:chOff x="1316729" y="4480545"/>
            <a:chExt cx="5386070" cy="1035050"/>
          </a:xfrm>
        </p:grpSpPr>
        <p:sp>
          <p:nvSpPr>
            <p:cNvPr id="42" name="object 42"/>
            <p:cNvSpPr/>
            <p:nvPr/>
          </p:nvSpPr>
          <p:spPr>
            <a:xfrm>
              <a:off x="1316723" y="448054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28921" y="4739625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10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16723" y="4739627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10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1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8921" y="49971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6723" y="499718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28921" y="52562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58899" y="3591549"/>
            <a:ext cx="2219960" cy="18376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System.out.println("Size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+ls.size());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ls.addFirst("AA");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System.out.println("Size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+ls.size());</a:t>
            </a:r>
            <a:endParaRPr sz="1200">
              <a:latin typeface="Courier New"/>
              <a:cs typeface="Courier New"/>
            </a:endParaRPr>
          </a:p>
          <a:p>
            <a:pPr marL="12700" marR="828675">
              <a:lnSpc>
                <a:spcPts val="2039"/>
              </a:lnSpc>
              <a:spcBef>
                <a:spcPts val="85"/>
              </a:spcBef>
            </a:pPr>
            <a:r>
              <a:rPr sz="1200" i="1" spc="-5" dirty="0">
                <a:latin typeface="Courier New"/>
                <a:cs typeface="Courier New"/>
              </a:rPr>
              <a:t>ls.remove("F");  ls.remove(2);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316729" y="5256261"/>
            <a:ext cx="5386070" cy="518159"/>
            <a:chOff x="1316729" y="5256261"/>
            <a:chExt cx="5386070" cy="518159"/>
          </a:xfrm>
        </p:grpSpPr>
        <p:sp>
          <p:nvSpPr>
            <p:cNvPr id="50" name="object 50"/>
            <p:cNvSpPr/>
            <p:nvPr/>
          </p:nvSpPr>
          <p:spPr>
            <a:xfrm>
              <a:off x="1316723" y="525626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28921" y="551534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865621" y="5479785"/>
            <a:ext cx="574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Delete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66661" y="5479785"/>
            <a:ext cx="575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Obj</a:t>
            </a:r>
            <a:r>
              <a:rPr sz="1200" i="1" spc="5" dirty="0">
                <a:latin typeface="Courier New"/>
                <a:cs typeface="Courier New"/>
              </a:rPr>
              <a:t>e</a:t>
            </a:r>
            <a:r>
              <a:rPr sz="1200" i="1" spc="-5" dirty="0">
                <a:latin typeface="Courier New"/>
                <a:cs typeface="Courier New"/>
              </a:rPr>
              <a:t>ct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69222" y="5479785"/>
            <a:ext cx="39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from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316729" y="5515342"/>
            <a:ext cx="5386070" cy="777240"/>
            <a:chOff x="1316729" y="5515342"/>
            <a:chExt cx="5386070" cy="777240"/>
          </a:xfrm>
        </p:grpSpPr>
        <p:sp>
          <p:nvSpPr>
            <p:cNvPr id="56" name="object 56"/>
            <p:cNvSpPr/>
            <p:nvPr/>
          </p:nvSpPr>
          <p:spPr>
            <a:xfrm>
              <a:off x="1316723" y="551534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28921" y="577442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16723" y="577442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28921" y="603350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358899" y="5403585"/>
            <a:ext cx="3380104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  <a:tabLst>
                <a:tab pos="2907665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System.out.println("LinkedList	a</a:t>
            </a:r>
            <a:r>
              <a:rPr sz="1200" i="1" spc="5" dirty="0">
                <a:latin typeface="Courier New"/>
                <a:cs typeface="Courier New"/>
              </a:rPr>
              <a:t>f</a:t>
            </a:r>
            <a:r>
              <a:rPr sz="1200" i="1" spc="-5" dirty="0">
                <a:latin typeface="Courier New"/>
                <a:cs typeface="Courier New"/>
              </a:rPr>
              <a:t>ter  the List: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+ls.size());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ls.addLast("ZZ");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316729" y="6033501"/>
            <a:ext cx="5386070" cy="777240"/>
            <a:chOff x="1316729" y="6033501"/>
            <a:chExt cx="5386070" cy="777240"/>
          </a:xfrm>
        </p:grpSpPr>
        <p:sp>
          <p:nvSpPr>
            <p:cNvPr id="62" name="object 62"/>
            <p:cNvSpPr/>
            <p:nvPr/>
          </p:nvSpPr>
          <p:spPr>
            <a:xfrm>
              <a:off x="1316723" y="603350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28921" y="62925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16723" y="629258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28921" y="65516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566661" y="6516105"/>
            <a:ext cx="575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Obj</a:t>
            </a:r>
            <a:r>
              <a:rPr sz="1200" i="1" spc="5" dirty="0">
                <a:latin typeface="Courier New"/>
                <a:cs typeface="Courier New"/>
              </a:rPr>
              <a:t>e</a:t>
            </a:r>
            <a:r>
              <a:rPr sz="1200" i="1" spc="-5" dirty="0">
                <a:latin typeface="Courier New"/>
                <a:cs typeface="Courier New"/>
              </a:rPr>
              <a:t>ct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69222" y="6516105"/>
            <a:ext cx="39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from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316729" y="6551662"/>
            <a:ext cx="5386070" cy="1049020"/>
            <a:chOff x="1316729" y="6551662"/>
            <a:chExt cx="5386070" cy="1049020"/>
          </a:xfrm>
        </p:grpSpPr>
        <p:sp>
          <p:nvSpPr>
            <p:cNvPr id="69" name="object 69"/>
            <p:cNvSpPr/>
            <p:nvPr/>
          </p:nvSpPr>
          <p:spPr>
            <a:xfrm>
              <a:off x="1316723" y="655166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28921" y="681074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16723" y="681074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28921" y="706982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16723" y="706982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28921" y="7328902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79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358899" y="6180825"/>
            <a:ext cx="4081145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  <a:tabLst>
                <a:tab pos="2907665" algn="l"/>
                <a:tab pos="3519170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System.out.println("Linked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List: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ls);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System.out.println("LinkedList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a</a:t>
            </a:r>
            <a:r>
              <a:rPr sz="1200" i="1" spc="5" dirty="0">
                <a:latin typeface="Courier New"/>
                <a:cs typeface="Courier New"/>
              </a:rPr>
              <a:t>f</a:t>
            </a:r>
            <a:r>
              <a:rPr sz="1200" i="1" spc="-5" dirty="0">
                <a:latin typeface="Courier New"/>
                <a:cs typeface="Courier New"/>
              </a:rPr>
              <a:t>ter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Delete  the List: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+ls.size());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316723" y="7328903"/>
            <a:ext cx="5386070" cy="283845"/>
          </a:xfrm>
          <a:custGeom>
            <a:avLst/>
            <a:gdLst/>
            <a:ahLst/>
            <a:cxnLst/>
            <a:rect l="l" t="t" r="r" b="b"/>
            <a:pathLst>
              <a:path w="5386070" h="283845">
                <a:moveTo>
                  <a:pt x="5373624" y="271272"/>
                </a:moveTo>
                <a:lnTo>
                  <a:pt x="12192" y="271272"/>
                </a:lnTo>
                <a:lnTo>
                  <a:pt x="12192" y="0"/>
                </a:lnTo>
                <a:lnTo>
                  <a:pt x="0" y="0"/>
                </a:lnTo>
                <a:lnTo>
                  <a:pt x="0" y="271272"/>
                </a:lnTo>
                <a:lnTo>
                  <a:pt x="0" y="283464"/>
                </a:lnTo>
                <a:lnTo>
                  <a:pt x="12192" y="283464"/>
                </a:lnTo>
                <a:lnTo>
                  <a:pt x="5373624" y="283464"/>
                </a:lnTo>
                <a:lnTo>
                  <a:pt x="5373624" y="271272"/>
                </a:lnTo>
                <a:close/>
              </a:path>
              <a:path w="5386070" h="283845">
                <a:moveTo>
                  <a:pt x="5385816" y="0"/>
                </a:moveTo>
                <a:lnTo>
                  <a:pt x="5373636" y="0"/>
                </a:lnTo>
                <a:lnTo>
                  <a:pt x="5373636" y="271272"/>
                </a:lnTo>
                <a:lnTo>
                  <a:pt x="5373636" y="283464"/>
                </a:lnTo>
                <a:lnTo>
                  <a:pt x="5385816" y="283464"/>
                </a:lnTo>
                <a:lnTo>
                  <a:pt x="5385816" y="271272"/>
                </a:lnTo>
                <a:lnTo>
                  <a:pt x="5385816" y="0"/>
                </a:lnTo>
                <a:close/>
              </a:path>
            </a:pathLst>
          </a:custGeom>
          <a:solidFill>
            <a:srgbClr val="163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01693" y="7870940"/>
            <a:ext cx="481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0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20</a:t>
            </a: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21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693" y="1585966"/>
            <a:ext cx="576072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1.8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Map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 that</a:t>
            </a:r>
            <a:r>
              <a:rPr sz="1200" dirty="0">
                <a:latin typeface="Calibri"/>
                <a:cs typeface="Calibri"/>
              </a:rPr>
              <a:t> maps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key/value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pairs.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If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given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found.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Both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keys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objects.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Some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may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accept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null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while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others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cannot.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map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maps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unique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spc="-5" dirty="0">
                <a:latin typeface="Calibri"/>
                <a:cs typeface="Calibri"/>
              </a:rPr>
              <a:t>keys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</a:t>
            </a:r>
            <a:r>
              <a:rPr sz="1200" dirty="0">
                <a:latin typeface="Calibri"/>
                <a:cs typeface="Calibri"/>
              </a:rPr>
              <a:t> to </a:t>
            </a:r>
            <a:r>
              <a:rPr sz="1200" spc="-5" dirty="0">
                <a:latin typeface="Calibri"/>
                <a:cs typeface="Calibri"/>
              </a:rPr>
              <a:t>retrieve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later </a:t>
            </a:r>
            <a:r>
              <a:rPr sz="1200" dirty="0">
                <a:latin typeface="Calibri"/>
                <a:cs typeface="Calibri"/>
              </a:rPr>
              <a:t>date.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693" y="8041628"/>
            <a:ext cx="576072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Calibri"/>
                <a:cs typeface="Calibri"/>
              </a:rPr>
              <a:t>Map.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Entry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  <a:spcBef>
                <a:spcPts val="1005"/>
              </a:spcBef>
            </a:pPr>
            <a:r>
              <a:rPr sz="1200" spc="-5" dirty="0">
                <a:latin typeface="Calibri"/>
                <a:cs typeface="Calibri"/>
              </a:rPr>
              <a:t>It enables </a:t>
            </a:r>
            <a:r>
              <a:rPr sz="1200" dirty="0">
                <a:latin typeface="Calibri"/>
                <a:cs typeface="Calibri"/>
              </a:rPr>
              <a:t>us to </a:t>
            </a:r>
            <a:r>
              <a:rPr sz="1200" spc="-5" dirty="0">
                <a:latin typeface="Calibri"/>
                <a:cs typeface="Calibri"/>
              </a:rPr>
              <a:t>work </a:t>
            </a:r>
            <a:r>
              <a:rPr sz="1200" spc="-10" dirty="0">
                <a:latin typeface="Calibri"/>
                <a:cs typeface="Calibri"/>
              </a:rPr>
              <a:t>with </a:t>
            </a:r>
            <a:r>
              <a:rPr sz="1200" spc="-5" dirty="0">
                <a:latin typeface="Calibri"/>
                <a:cs typeface="Calibri"/>
              </a:rPr>
              <a:t>a map entry.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Every element in a </a:t>
            </a:r>
            <a:r>
              <a:rPr sz="1200" spc="-10" dirty="0">
                <a:latin typeface="Calibri"/>
                <a:cs typeface="Calibri"/>
              </a:rPr>
              <a:t>map </a:t>
            </a:r>
            <a:r>
              <a:rPr sz="1200" dirty="0">
                <a:latin typeface="Calibri"/>
                <a:cs typeface="Calibri"/>
              </a:rPr>
              <a:t>has </a:t>
            </a:r>
            <a:r>
              <a:rPr sz="1200" spc="-5" dirty="0">
                <a:latin typeface="Calibri"/>
                <a:cs typeface="Calibri"/>
              </a:rPr>
              <a:t>a key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a value. Every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 value</a:t>
            </a:r>
            <a:r>
              <a:rPr sz="1200" dirty="0">
                <a:latin typeface="Calibri"/>
                <a:cs typeface="Calibri"/>
              </a:rPr>
              <a:t> pair </a:t>
            </a:r>
            <a:r>
              <a:rPr sz="1200" spc="-5" dirty="0">
                <a:latin typeface="Calibri"/>
                <a:cs typeface="Calibri"/>
              </a:rPr>
              <a:t>is saved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java.util.map.entry </a:t>
            </a:r>
            <a:r>
              <a:rPr sz="1200" dirty="0">
                <a:latin typeface="Calibri"/>
                <a:cs typeface="Calibri"/>
              </a:rPr>
              <a:t>object. </a:t>
            </a:r>
            <a:r>
              <a:rPr sz="1200" spc="-5" dirty="0">
                <a:latin typeface="Calibri"/>
                <a:cs typeface="Calibri"/>
              </a:rPr>
              <a:t>These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antries </a:t>
            </a:r>
            <a:r>
              <a:rPr sz="1200" spc="-10" dirty="0">
                <a:latin typeface="Calibri"/>
                <a:cs typeface="Calibri"/>
              </a:rPr>
              <a:t>can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obtained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calling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map’s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entryset()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3" name="object 10"/>
          <p:cNvGraphicFramePr>
            <a:graphicFrameLocks noGrp="1"/>
          </p:cNvGraphicFramePr>
          <p:nvPr/>
        </p:nvGraphicFramePr>
        <p:xfrm>
          <a:off x="842765" y="3255249"/>
          <a:ext cx="5870575" cy="4800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8940"/>
                <a:gridCol w="2921635"/>
              </a:tblGrid>
              <a:tr h="284987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Method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5"/>
                        </a:lnSpc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403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clear()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Removes</a:t>
                      </a:r>
                      <a:r>
                        <a:rPr sz="12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5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key/</a:t>
                      </a:r>
                      <a:r>
                        <a:rPr sz="1200" spc="5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value  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pairs  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  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invoking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879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containsKey(Object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k)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2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invoking</a:t>
                      </a:r>
                      <a:r>
                        <a:rPr sz="12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map</a:t>
                      </a:r>
                      <a:r>
                        <a:rPr sz="12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2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k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 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key. Otherwise,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returns false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879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contains value(object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2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map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value.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Otherwise 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returns false.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3187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entrySet()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just">
                        <a:lnSpc>
                          <a:spcPts val="141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2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2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2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entries</a:t>
                      </a:r>
                      <a:r>
                        <a:rPr sz="1200" spc="4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 marR="57150" algn="just">
                        <a:lnSpc>
                          <a:spcPct val="1525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map.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objects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type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Map.Entry.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method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provides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 set-view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invoking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map.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879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equals(Object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obj)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obj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map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entries.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Otherwise, returns false.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1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keyset()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value associated with the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987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hashCode()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 hash code for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invoking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map.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879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size()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2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2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key/</a:t>
                      </a:r>
                      <a:r>
                        <a:rPr sz="12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2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pairs</a:t>
                      </a:r>
                      <a:r>
                        <a:rPr sz="12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map.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729" y="5285217"/>
            <a:ext cx="5386070" cy="1320165"/>
            <a:chOff x="1316729" y="5285217"/>
            <a:chExt cx="5386070" cy="1320165"/>
          </a:xfrm>
        </p:grpSpPr>
        <p:sp>
          <p:nvSpPr>
            <p:cNvPr id="10" name="object 10"/>
            <p:cNvSpPr/>
            <p:nvPr/>
          </p:nvSpPr>
          <p:spPr>
            <a:xfrm>
              <a:off x="1328921" y="5297409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23" y="5285218"/>
              <a:ext cx="5386070" cy="285115"/>
            </a:xfrm>
            <a:custGeom>
              <a:avLst/>
              <a:gdLst/>
              <a:ahLst/>
              <a:cxnLst/>
              <a:rect l="l" t="t" r="r" b="b"/>
              <a:pathLst>
                <a:path w="5386070" h="285114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4988"/>
                  </a:lnTo>
                  <a:lnTo>
                    <a:pt x="12192" y="284988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5114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4988"/>
                  </a:lnTo>
                  <a:lnTo>
                    <a:pt x="5385816" y="284988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1" y="557020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6723" y="557020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8921" y="582928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6723" y="582928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1" y="608836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6723" y="608836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8921" y="6347445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09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16729" y="6347445"/>
            <a:ext cx="5386070" cy="516890"/>
            <a:chOff x="1316729" y="6347445"/>
            <a:chExt cx="5386070" cy="516890"/>
          </a:xfrm>
        </p:grpSpPr>
        <p:sp>
          <p:nvSpPr>
            <p:cNvPr id="21" name="object 21"/>
            <p:cNvSpPr/>
            <p:nvPr/>
          </p:nvSpPr>
          <p:spPr>
            <a:xfrm>
              <a:off x="1316723" y="6347447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09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0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8921" y="660500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737359" y="6569444"/>
            <a:ext cx="2472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04875" algn="l"/>
              </a:tabLst>
            </a:pPr>
            <a:r>
              <a:rPr sz="1200" i="1" spc="-5" dirty="0">
                <a:latin typeface="Courier New"/>
                <a:cs typeface="Courier New"/>
              </a:rPr>
              <a:t>String	days[]={"Sunday",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16729" y="6605001"/>
            <a:ext cx="5386070" cy="518159"/>
            <a:chOff x="1316729" y="6605001"/>
            <a:chExt cx="5386070" cy="518159"/>
          </a:xfrm>
        </p:grpSpPr>
        <p:sp>
          <p:nvSpPr>
            <p:cNvPr id="25" name="object 25"/>
            <p:cNvSpPr/>
            <p:nvPr/>
          </p:nvSpPr>
          <p:spPr>
            <a:xfrm>
              <a:off x="1316723" y="660500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8921" y="68640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71599" y="6828525"/>
            <a:ext cx="3121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"Wednesnday","Thursday",</a:t>
            </a:r>
            <a:r>
              <a:rPr sz="1200" i="1" spc="4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"Friday",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53710" y="6493244"/>
            <a:ext cx="21069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 indent="-18415">
              <a:lnSpc>
                <a:spcPct val="141700"/>
              </a:lnSpc>
              <a:spcBef>
                <a:spcPts val="100"/>
              </a:spcBef>
              <a:tabLst>
                <a:tab pos="1179195" algn="l"/>
              </a:tabLst>
            </a:pPr>
            <a:r>
              <a:rPr sz="1200" i="1" spc="-5" dirty="0">
                <a:latin typeface="Courier New"/>
                <a:cs typeface="Courier New"/>
              </a:rPr>
              <a:t>"Monday",	"Tuesday",  "Saturday"};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16729" y="6864081"/>
            <a:ext cx="5386070" cy="518159"/>
            <a:chOff x="1316729" y="6864081"/>
            <a:chExt cx="5386070" cy="518159"/>
          </a:xfrm>
        </p:grpSpPr>
        <p:sp>
          <p:nvSpPr>
            <p:cNvPr id="30" name="object 30"/>
            <p:cNvSpPr/>
            <p:nvPr/>
          </p:nvSpPr>
          <p:spPr>
            <a:xfrm>
              <a:off x="1316723" y="686408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28921" y="71231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974846" y="7087604"/>
            <a:ext cx="3685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71219" algn="l"/>
                <a:tab pos="1378585" algn="l"/>
                <a:tab pos="1701800" algn="l"/>
                <a:tab pos="2207895" algn="l"/>
              </a:tabLst>
            </a:pPr>
            <a:r>
              <a:rPr sz="1200" i="1" spc="-5" dirty="0">
                <a:latin typeface="Courier New"/>
                <a:cs typeface="Courier New"/>
              </a:rPr>
              <a:t>String&gt;	map	=	new	Hash</a:t>
            </a:r>
            <a:r>
              <a:rPr sz="1200" i="1" spc="5" dirty="0">
                <a:latin typeface="Courier New"/>
                <a:cs typeface="Courier New"/>
              </a:rPr>
              <a:t>M</a:t>
            </a:r>
            <a:r>
              <a:rPr sz="1200" i="1" spc="-5" dirty="0">
                <a:latin typeface="Courier New"/>
                <a:cs typeface="Courier New"/>
              </a:rPr>
              <a:t>ap&lt;Integer,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16729" y="7123162"/>
            <a:ext cx="5386070" cy="1036319"/>
            <a:chOff x="1316729" y="7123162"/>
            <a:chExt cx="5386070" cy="1036319"/>
          </a:xfrm>
        </p:grpSpPr>
        <p:sp>
          <p:nvSpPr>
            <p:cNvPr id="34" name="object 34"/>
            <p:cNvSpPr/>
            <p:nvPr/>
          </p:nvSpPr>
          <p:spPr>
            <a:xfrm>
              <a:off x="1316723" y="712316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28921" y="738224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16723" y="738224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28921" y="764132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16723" y="764132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8921" y="790040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71599" y="7011404"/>
            <a:ext cx="13843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74320">
              <a:lnSpc>
                <a:spcPct val="1417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Map&lt;Integer,  String&gt;();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Try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16729" y="7900401"/>
            <a:ext cx="5386070" cy="1295400"/>
            <a:chOff x="1316729" y="7900401"/>
            <a:chExt cx="5386070" cy="1295400"/>
          </a:xfrm>
        </p:grpSpPr>
        <p:sp>
          <p:nvSpPr>
            <p:cNvPr id="42" name="object 42"/>
            <p:cNvSpPr/>
            <p:nvPr/>
          </p:nvSpPr>
          <p:spPr>
            <a:xfrm>
              <a:off x="1316723" y="790040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28921" y="81594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16723" y="815948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28921" y="84185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6723" y="841856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28921" y="867764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16723" y="867764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28921" y="893672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71599" y="8047724"/>
            <a:ext cx="2207260" cy="1061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00"/>
              </a:spcBef>
            </a:pPr>
            <a:r>
              <a:rPr sz="1200" i="1" spc="-5" dirty="0">
                <a:latin typeface="Courier New"/>
                <a:cs typeface="Courier New"/>
              </a:rPr>
              <a:t>for(int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i=0; i&lt;7; i++)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map.put(i,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days[i]);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16729" y="8936728"/>
            <a:ext cx="5386070" cy="542925"/>
            <a:chOff x="1316729" y="8936728"/>
            <a:chExt cx="5386070" cy="542925"/>
          </a:xfrm>
        </p:grpSpPr>
        <p:sp>
          <p:nvSpPr>
            <p:cNvPr id="52" name="object 52"/>
            <p:cNvSpPr/>
            <p:nvPr/>
          </p:nvSpPr>
          <p:spPr>
            <a:xfrm>
              <a:off x="1316723" y="893673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67"/>
                  </a:lnTo>
                  <a:lnTo>
                    <a:pt x="12192" y="259067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67"/>
                  </a:lnTo>
                  <a:lnTo>
                    <a:pt x="5385816" y="259067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28921" y="9195808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79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16723" y="9195816"/>
              <a:ext cx="5386070" cy="283845"/>
            </a:xfrm>
            <a:custGeom>
              <a:avLst/>
              <a:gdLst/>
              <a:ahLst/>
              <a:cxnLst/>
              <a:rect l="l" t="t" r="r" b="b"/>
              <a:pathLst>
                <a:path w="5386070" h="283845">
                  <a:moveTo>
                    <a:pt x="12192" y="0"/>
                  </a:moveTo>
                  <a:lnTo>
                    <a:pt x="0" y="0"/>
                  </a:lnTo>
                  <a:lnTo>
                    <a:pt x="0" y="271259"/>
                  </a:lnTo>
                  <a:lnTo>
                    <a:pt x="12192" y="271259"/>
                  </a:lnTo>
                  <a:lnTo>
                    <a:pt x="12192" y="0"/>
                  </a:lnTo>
                  <a:close/>
                </a:path>
                <a:path w="5386070" h="283845">
                  <a:moveTo>
                    <a:pt x="5373624" y="271272"/>
                  </a:moveTo>
                  <a:lnTo>
                    <a:pt x="12192" y="271272"/>
                  </a:lnTo>
                  <a:lnTo>
                    <a:pt x="0" y="271272"/>
                  </a:lnTo>
                  <a:lnTo>
                    <a:pt x="0" y="283451"/>
                  </a:lnTo>
                  <a:lnTo>
                    <a:pt x="12192" y="283451"/>
                  </a:lnTo>
                  <a:lnTo>
                    <a:pt x="5373624" y="283451"/>
                  </a:lnTo>
                  <a:lnTo>
                    <a:pt x="5373624" y="271272"/>
                  </a:lnTo>
                  <a:close/>
                </a:path>
                <a:path w="5386070" h="283845">
                  <a:moveTo>
                    <a:pt x="5385816" y="271272"/>
                  </a:moveTo>
                  <a:lnTo>
                    <a:pt x="5373636" y="271272"/>
                  </a:lnTo>
                  <a:lnTo>
                    <a:pt x="5373636" y="283451"/>
                  </a:lnTo>
                  <a:lnTo>
                    <a:pt x="5385816" y="283451"/>
                  </a:lnTo>
                  <a:lnTo>
                    <a:pt x="5385816" y="271272"/>
                  </a:lnTo>
                  <a:close/>
                </a:path>
                <a:path w="5386070" h="283845">
                  <a:moveTo>
                    <a:pt x="5385816" y="0"/>
                  </a:moveTo>
                  <a:lnTo>
                    <a:pt x="5373636" y="0"/>
                  </a:lnTo>
                  <a:lnTo>
                    <a:pt x="5373636" y="271259"/>
                  </a:lnTo>
                  <a:lnTo>
                    <a:pt x="5385816" y="271259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22</a:t>
            </a:r>
          </a:p>
        </p:txBody>
      </p:sp>
      <p:sp>
        <p:nvSpPr>
          <p:cNvPr id="56" name="object 19"/>
          <p:cNvSpPr txBox="1"/>
          <p:nvPr/>
        </p:nvSpPr>
        <p:spPr>
          <a:xfrm>
            <a:off x="901693" y="1585966"/>
            <a:ext cx="5760720" cy="493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Sorted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map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Interface</a:t>
            </a:r>
            <a:endParaRPr sz="1200" dirty="0">
              <a:latin typeface="Calibri"/>
              <a:cs typeface="Calibri"/>
            </a:endParaRPr>
          </a:p>
          <a:p>
            <a:pPr marL="12700" marR="5715">
              <a:lnSpc>
                <a:spcPct val="152500"/>
              </a:lnSpc>
              <a:spcBef>
                <a:spcPts val="994"/>
              </a:spcBef>
            </a:pP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special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maintain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called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sorted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map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interface.</a:t>
            </a:r>
            <a:endParaRPr sz="1200" dirty="0">
              <a:latin typeface="Calibri"/>
              <a:cs typeface="Calibri"/>
            </a:endParaRPr>
          </a:p>
          <a:p>
            <a:pPr marL="12700" marR="5715">
              <a:lnSpc>
                <a:spcPct val="152500"/>
              </a:lnSpc>
              <a:spcBef>
                <a:spcPts val="1005"/>
              </a:spcBef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maintains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ascending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order.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similar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sort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except,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sort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done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map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keys.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 provides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two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buFont typeface="MS UI Gothic"/>
              <a:buChar char="▪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firstkey()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S UI Gothic"/>
              <a:buChar char="▪"/>
            </a:pPr>
            <a:endParaRPr sz="1400" dirty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buFont typeface="MS UI Gothic"/>
              <a:buChar char="▪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lastkey()</a:t>
            </a:r>
            <a:endParaRPr sz="1200" dirty="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  <a:spcBef>
                <a:spcPts val="994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first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key()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returns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first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lowest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currently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while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lastkey()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 returns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last value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ie the highest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value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Calibri"/>
                <a:cs typeface="Calibri"/>
              </a:rPr>
              <a:t>Example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program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Calibri"/>
              <a:cs typeface="Calibri"/>
            </a:endParaRPr>
          </a:p>
          <a:p>
            <a:pPr marL="469900" marR="3179445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import java.util.*;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public class ExampleMap</a:t>
            </a:r>
            <a:endParaRPr sz="12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static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main(String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args[])</a:t>
            </a:r>
            <a:endParaRPr sz="12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 dirty="0">
              <a:latin typeface="Courier New"/>
              <a:cs typeface="Courier New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729" y="1606281"/>
            <a:ext cx="5386070" cy="5204460"/>
            <a:chOff x="1316729" y="1606281"/>
            <a:chExt cx="5386070" cy="5204460"/>
          </a:xfrm>
        </p:grpSpPr>
        <p:sp>
          <p:nvSpPr>
            <p:cNvPr id="10" name="object 10"/>
            <p:cNvSpPr/>
            <p:nvPr/>
          </p:nvSpPr>
          <p:spPr>
            <a:xfrm>
              <a:off x="1328921" y="1618473"/>
              <a:ext cx="5361940" cy="271780"/>
            </a:xfrm>
            <a:custGeom>
              <a:avLst/>
              <a:gdLst/>
              <a:ahLst/>
              <a:cxnLst/>
              <a:rect l="l" t="t" r="r" b="b"/>
              <a:pathLst>
                <a:path w="5361940" h="271780">
                  <a:moveTo>
                    <a:pt x="5361431" y="0"/>
                  </a:moveTo>
                  <a:lnTo>
                    <a:pt x="0" y="0"/>
                  </a:lnTo>
                  <a:lnTo>
                    <a:pt x="0" y="271265"/>
                  </a:lnTo>
                  <a:lnTo>
                    <a:pt x="5361431" y="271265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23" y="1606282"/>
              <a:ext cx="5386070" cy="283845"/>
            </a:xfrm>
            <a:custGeom>
              <a:avLst/>
              <a:gdLst/>
              <a:ahLst/>
              <a:cxnLst/>
              <a:rect l="l" t="t" r="r" b="b"/>
              <a:pathLst>
                <a:path w="5386070" h="283844">
                  <a:moveTo>
                    <a:pt x="53736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83464"/>
                  </a:lnTo>
                  <a:lnTo>
                    <a:pt x="12192" y="283464"/>
                  </a:lnTo>
                  <a:lnTo>
                    <a:pt x="12192" y="12192"/>
                  </a:lnTo>
                  <a:lnTo>
                    <a:pt x="5373624" y="12192"/>
                  </a:lnTo>
                  <a:lnTo>
                    <a:pt x="5373624" y="0"/>
                  </a:lnTo>
                  <a:close/>
                </a:path>
                <a:path w="5386070" h="283844">
                  <a:moveTo>
                    <a:pt x="5385816" y="0"/>
                  </a:moveTo>
                  <a:lnTo>
                    <a:pt x="5373636" y="0"/>
                  </a:lnTo>
                  <a:lnTo>
                    <a:pt x="5373636" y="12192"/>
                  </a:lnTo>
                  <a:lnTo>
                    <a:pt x="5373636" y="283464"/>
                  </a:lnTo>
                  <a:lnTo>
                    <a:pt x="5385816" y="283464"/>
                  </a:lnTo>
                  <a:lnTo>
                    <a:pt x="5385816" y="12192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8921" y="18897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6723" y="188974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8921" y="214882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6723" y="214882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1" y="240790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6723" y="240790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8921" y="266698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6723" y="266698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8921" y="292606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80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16723" y="292606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80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8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8921" y="31851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6723" y="318514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28921" y="344422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723" y="344422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8921" y="370330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6723" y="370330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8921" y="396238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6723" y="396238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28921" y="422146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16723" y="4221466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8921" y="4480545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6723" y="4480547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28921" y="4739625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10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16723" y="4739626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10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10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8921" y="49971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6723" y="499718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28921" y="52562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16723" y="525626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8921" y="551534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16723" y="551534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8921" y="577442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16723" y="577442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8921" y="603350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16723" y="603350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28921" y="62925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16723" y="629258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28921" y="655166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71599" y="1521959"/>
            <a:ext cx="5288915" cy="520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57200">
              <a:lnSpc>
                <a:spcPct val="140800"/>
              </a:lnSpc>
              <a:spcBef>
                <a:spcPts val="100"/>
              </a:spcBef>
              <a:tabLst>
                <a:tab pos="2154555" algn="l"/>
                <a:tab pos="3029585" algn="l"/>
                <a:tab pos="3812540" algn="l"/>
              </a:tabLst>
            </a:pPr>
            <a:r>
              <a:rPr sz="1200" i="1" spc="-5" dirty="0">
                <a:latin typeface="Courier New"/>
                <a:cs typeface="Courier New"/>
              </a:rPr>
              <a:t>TreeMap&lt;Integer,	String&gt;	tm=new	TreeMap&lt;Integer,  String&gt;(map);</a:t>
            </a:r>
            <a:endParaRPr sz="1200">
              <a:latin typeface="Courier New"/>
              <a:cs typeface="Courier New"/>
            </a:endParaRPr>
          </a:p>
          <a:p>
            <a:pPr marR="6350" indent="822960">
              <a:lnSpc>
                <a:spcPct val="141700"/>
              </a:lnSpc>
              <a:tabLst>
                <a:tab pos="3248660" algn="l"/>
                <a:tab pos="3663315" algn="l"/>
                <a:tab pos="4260850" algn="l"/>
                <a:tab pos="4859655" algn="l"/>
                <a:tab pos="5182870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System.out.println("Keys	of	tree	ma</a:t>
            </a:r>
            <a:r>
              <a:rPr sz="1200" i="1" spc="5" dirty="0">
                <a:latin typeface="Courier New"/>
                <a:cs typeface="Courier New"/>
              </a:rPr>
              <a:t>p</a:t>
            </a:r>
            <a:r>
              <a:rPr sz="1200" i="1" spc="-5" dirty="0">
                <a:latin typeface="Courier New"/>
                <a:cs typeface="Courier New"/>
              </a:rPr>
              <a:t>: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+  tm.keySet());</a:t>
            </a:r>
            <a:endParaRPr sz="1200">
              <a:latin typeface="Courier New"/>
              <a:cs typeface="Courier New"/>
            </a:endParaRPr>
          </a:p>
          <a:p>
            <a:pPr marR="6350" indent="731520">
              <a:lnSpc>
                <a:spcPct val="141700"/>
              </a:lnSpc>
              <a:tabLst>
                <a:tab pos="3321685" algn="l"/>
                <a:tab pos="3717925" algn="l"/>
                <a:tab pos="4297045" algn="l"/>
                <a:tab pos="4878070" algn="l"/>
                <a:tab pos="5182870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System.out.println("Values	of	tree	map:	"	+  tm.values());</a:t>
            </a:r>
            <a:endParaRPr sz="12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System.out.println("First</a:t>
            </a:r>
            <a:r>
              <a:rPr sz="1200" i="1" spc="3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key:</a:t>
            </a:r>
            <a:r>
              <a:rPr sz="1200" i="1" spc="3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spc="3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r>
              <a:rPr sz="1200" i="1" spc="320" dirty="0">
                <a:latin typeface="Courier New"/>
                <a:cs typeface="Courier New"/>
              </a:rPr>
              <a:t> </a:t>
            </a:r>
            <a:r>
              <a:rPr sz="1200" i="1" dirty="0">
                <a:latin typeface="Courier New"/>
                <a:cs typeface="Courier New"/>
              </a:rPr>
              <a:t>tm.firstKey()</a:t>
            </a:r>
            <a:endParaRPr sz="1200">
              <a:latin typeface="Courier New"/>
              <a:cs typeface="Courier New"/>
            </a:endParaRPr>
          </a:p>
          <a:p>
            <a:pPr marL="365125" marR="6350" indent="-365760">
              <a:lnSpc>
                <a:spcPct val="141700"/>
              </a:lnSpc>
              <a:tabLst>
                <a:tab pos="3237865" algn="l"/>
                <a:tab pos="4007485" algn="l"/>
                <a:tab pos="4779010" algn="l"/>
                <a:tab pos="5182870" algn="l"/>
              </a:tabLst>
            </a:pPr>
            <a:r>
              <a:rPr sz="1200" i="1" spc="-5" dirty="0">
                <a:latin typeface="Courier New"/>
                <a:cs typeface="Courier New"/>
              </a:rPr>
              <a:t>+"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Value: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tm.get(tm.firstKey())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"\n"); 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System.out.println("Removing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first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data: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tm.remove(tm.firstKey()));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urier New"/>
              <a:cs typeface="Courier New"/>
            </a:endParaRPr>
          </a:p>
          <a:p>
            <a:pPr marR="5080" indent="365760">
              <a:lnSpc>
                <a:spcPct val="141700"/>
              </a:lnSpc>
              <a:tabLst>
                <a:tab pos="2677160" algn="l"/>
                <a:tab pos="3160395" algn="l"/>
                <a:tab pos="3735070" algn="l"/>
                <a:tab pos="4218305" algn="l"/>
                <a:tab pos="4883785" algn="l"/>
                <a:tab pos="5184140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System.out.println("Now	the	tree	map	Keys:	"	+  tm.keySet());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ourier New"/>
              <a:cs typeface="Courier New"/>
            </a:endParaRPr>
          </a:p>
          <a:p>
            <a:pPr marR="5080" indent="365760">
              <a:lnSpc>
                <a:spcPct val="141700"/>
              </a:lnSpc>
              <a:tabLst>
                <a:tab pos="2631440" algn="l"/>
                <a:tab pos="3068955" algn="l"/>
                <a:tab pos="3597910" algn="l"/>
                <a:tab pos="4035425" algn="l"/>
                <a:tab pos="4929505" algn="l"/>
                <a:tab pos="5184140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System.out.println("Now	the	tree	map	contain:	"	+  tm.values() +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"\n");</a:t>
            </a:r>
            <a:endParaRPr sz="1200">
              <a:latin typeface="Courier New"/>
              <a:cs typeface="Courier New"/>
            </a:endParaRPr>
          </a:p>
          <a:p>
            <a:pPr marR="5080" indent="548640">
              <a:lnSpc>
                <a:spcPct val="141700"/>
              </a:lnSpc>
              <a:tabLst>
                <a:tab pos="2882900" algn="l"/>
                <a:tab pos="3390265" algn="l"/>
                <a:tab pos="3622040" algn="l"/>
                <a:tab pos="3853815" algn="l"/>
                <a:tab pos="5092700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System.out.println("Last	k</a:t>
            </a:r>
            <a:r>
              <a:rPr sz="1200" i="1" spc="5" dirty="0">
                <a:latin typeface="Courier New"/>
                <a:cs typeface="Courier New"/>
              </a:rPr>
              <a:t>e</a:t>
            </a:r>
            <a:r>
              <a:rPr sz="1200" i="1" spc="-5" dirty="0">
                <a:latin typeface="Courier New"/>
                <a:cs typeface="Courier New"/>
              </a:rPr>
              <a:t>y: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tm.last</a:t>
            </a:r>
            <a:r>
              <a:rPr sz="1200" i="1" spc="5" dirty="0">
                <a:latin typeface="Courier New"/>
                <a:cs typeface="Courier New"/>
              </a:rPr>
              <a:t>K</a:t>
            </a:r>
            <a:r>
              <a:rPr sz="1200" i="1" spc="-5" dirty="0">
                <a:latin typeface="Courier New"/>
                <a:cs typeface="Courier New"/>
              </a:rPr>
              <a:t>ey()</a:t>
            </a:r>
            <a:r>
              <a:rPr sz="1200" i="1" dirty="0">
                <a:latin typeface="Courier New"/>
                <a:cs typeface="Courier New"/>
              </a:rPr>
              <a:t>	</a:t>
            </a:r>
            <a:r>
              <a:rPr sz="1200" i="1" spc="-5" dirty="0">
                <a:latin typeface="Courier New"/>
                <a:cs typeface="Courier New"/>
              </a:rPr>
              <a:t>+"  Value: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tm.get(tm.lastKey())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+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"\n");</a:t>
            </a:r>
            <a:endParaRPr sz="1200">
              <a:latin typeface="Courier New"/>
              <a:cs typeface="Courier New"/>
            </a:endParaRPr>
          </a:p>
          <a:p>
            <a:pPr marR="6350" indent="640080">
              <a:lnSpc>
                <a:spcPct val="141700"/>
              </a:lnSpc>
              <a:tabLst>
                <a:tab pos="3466465" algn="l"/>
                <a:tab pos="4098925" algn="l"/>
                <a:tab pos="4824730" algn="l"/>
                <a:tab pos="5182870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System.out.println("Removing	last	data:	"	+  tm.remove(tm.lastKey()));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316729" y="6551662"/>
            <a:ext cx="5386070" cy="518159"/>
            <a:chOff x="1316729" y="6551662"/>
            <a:chExt cx="5386070" cy="518159"/>
          </a:xfrm>
        </p:grpSpPr>
        <p:sp>
          <p:nvSpPr>
            <p:cNvPr id="51" name="object 51"/>
            <p:cNvSpPr/>
            <p:nvPr/>
          </p:nvSpPr>
          <p:spPr>
            <a:xfrm>
              <a:off x="1316723" y="6551663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28921" y="6810742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49266" y="6775184"/>
            <a:ext cx="2611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82600" algn="l"/>
                <a:tab pos="1057275" algn="l"/>
                <a:tab pos="1540510" algn="l"/>
                <a:tab pos="2206625" algn="l"/>
                <a:tab pos="2506345" algn="l"/>
              </a:tabLst>
            </a:pPr>
            <a:r>
              <a:rPr sz="1200" i="1" spc="-5" dirty="0">
                <a:latin typeface="Courier New"/>
                <a:cs typeface="Courier New"/>
              </a:rPr>
              <a:t>the	tree	map	Keys:	"	+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316729" y="6810741"/>
            <a:ext cx="5386070" cy="777240"/>
            <a:chOff x="1316729" y="6810741"/>
            <a:chExt cx="5386070" cy="777240"/>
          </a:xfrm>
        </p:grpSpPr>
        <p:sp>
          <p:nvSpPr>
            <p:cNvPr id="55" name="object 55"/>
            <p:cNvSpPr/>
            <p:nvPr/>
          </p:nvSpPr>
          <p:spPr>
            <a:xfrm>
              <a:off x="1316723" y="681074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28921" y="706982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16723" y="706982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28921" y="732890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003546" y="7293344"/>
            <a:ext cx="2656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6880" algn="l"/>
                <a:tab pos="965835" algn="l"/>
                <a:tab pos="1403350" algn="l"/>
                <a:tab pos="2298065" algn="l"/>
                <a:tab pos="2552065" algn="l"/>
              </a:tabLst>
            </a:pPr>
            <a:r>
              <a:rPr sz="1200" i="1" spc="-5" dirty="0">
                <a:latin typeface="Courier New"/>
                <a:cs typeface="Courier New"/>
              </a:rPr>
              <a:t>the	tree	map	contain:	"	+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16729" y="7328901"/>
            <a:ext cx="5386070" cy="1294130"/>
            <a:chOff x="1316729" y="7328901"/>
            <a:chExt cx="5386070" cy="1294130"/>
          </a:xfrm>
        </p:grpSpPr>
        <p:sp>
          <p:nvSpPr>
            <p:cNvPr id="61" name="object 61"/>
            <p:cNvSpPr/>
            <p:nvPr/>
          </p:nvSpPr>
          <p:spPr>
            <a:xfrm>
              <a:off x="1316723" y="732890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28921" y="7587981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16723" y="7587982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28921" y="7847061"/>
              <a:ext cx="5361940" cy="257810"/>
            </a:xfrm>
            <a:custGeom>
              <a:avLst/>
              <a:gdLst/>
              <a:ahLst/>
              <a:cxnLst/>
              <a:rect l="l" t="t" r="r" b="b"/>
              <a:pathLst>
                <a:path w="5361940" h="257809">
                  <a:moveTo>
                    <a:pt x="5361431" y="0"/>
                  </a:moveTo>
                  <a:lnTo>
                    <a:pt x="0" y="0"/>
                  </a:lnTo>
                  <a:lnTo>
                    <a:pt x="0" y="257549"/>
                  </a:lnTo>
                  <a:lnTo>
                    <a:pt x="5361431" y="25754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16723" y="7847062"/>
              <a:ext cx="5386070" cy="257810"/>
            </a:xfrm>
            <a:custGeom>
              <a:avLst/>
              <a:gdLst/>
              <a:ahLst/>
              <a:cxnLst/>
              <a:rect l="l" t="t" r="r" b="b"/>
              <a:pathLst>
                <a:path w="5386070" h="257809">
                  <a:moveTo>
                    <a:pt x="12192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2192" y="257556"/>
                  </a:lnTo>
                  <a:lnTo>
                    <a:pt x="12192" y="0"/>
                  </a:lnTo>
                  <a:close/>
                </a:path>
                <a:path w="5386070" h="25780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7556"/>
                  </a:lnTo>
                  <a:lnTo>
                    <a:pt x="5385816" y="257556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28921" y="810461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16723" y="8104618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28921" y="8363697"/>
              <a:ext cx="5361940" cy="259079"/>
            </a:xfrm>
            <a:custGeom>
              <a:avLst/>
              <a:gdLst/>
              <a:ahLst/>
              <a:cxnLst/>
              <a:rect l="l" t="t" r="r" b="b"/>
              <a:pathLst>
                <a:path w="5361940" h="259079">
                  <a:moveTo>
                    <a:pt x="5361431" y="0"/>
                  </a:moveTo>
                  <a:lnTo>
                    <a:pt x="0" y="0"/>
                  </a:lnTo>
                  <a:lnTo>
                    <a:pt x="0" y="259073"/>
                  </a:lnTo>
                  <a:lnTo>
                    <a:pt x="5361431" y="259073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371599" y="6698984"/>
            <a:ext cx="2481580" cy="1837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65760">
              <a:lnSpc>
                <a:spcPct val="141700"/>
              </a:lnSpc>
              <a:spcBef>
                <a:spcPts val="10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System.out.println("Now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tm.keySet());</a:t>
            </a:r>
            <a:endParaRPr sz="1200">
              <a:latin typeface="Courier New"/>
              <a:cs typeface="Courier New"/>
            </a:endParaRPr>
          </a:p>
          <a:p>
            <a:pPr marR="5080" indent="365760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System.out.println("Now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tm.values());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  <a:spcBef>
                <a:spcPts val="585"/>
              </a:spcBef>
            </a:pPr>
            <a:r>
              <a:rPr sz="1200" i="1" spc="-5" dirty="0">
                <a:latin typeface="Courier New"/>
                <a:cs typeface="Courier New"/>
              </a:rPr>
              <a:t>catch(Exception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316729" y="8363698"/>
            <a:ext cx="5386070" cy="532130"/>
            <a:chOff x="1316729" y="8363698"/>
            <a:chExt cx="5386070" cy="532130"/>
          </a:xfrm>
        </p:grpSpPr>
        <p:sp>
          <p:nvSpPr>
            <p:cNvPr id="71" name="object 71"/>
            <p:cNvSpPr/>
            <p:nvPr/>
          </p:nvSpPr>
          <p:spPr>
            <a:xfrm>
              <a:off x="1316723" y="8363699"/>
              <a:ext cx="5386070" cy="259079"/>
            </a:xfrm>
            <a:custGeom>
              <a:avLst/>
              <a:gdLst/>
              <a:ahLst/>
              <a:cxnLst/>
              <a:rect l="l" t="t" r="r" b="b"/>
              <a:pathLst>
                <a:path w="5386070" h="259079">
                  <a:moveTo>
                    <a:pt x="12192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12192" y="259080"/>
                  </a:lnTo>
                  <a:lnTo>
                    <a:pt x="12192" y="0"/>
                  </a:lnTo>
                  <a:close/>
                </a:path>
                <a:path w="5386070" h="259079">
                  <a:moveTo>
                    <a:pt x="5385816" y="0"/>
                  </a:moveTo>
                  <a:lnTo>
                    <a:pt x="5373636" y="0"/>
                  </a:lnTo>
                  <a:lnTo>
                    <a:pt x="5373636" y="259080"/>
                  </a:lnTo>
                  <a:lnTo>
                    <a:pt x="5385816" y="259080"/>
                  </a:lnTo>
                  <a:lnTo>
                    <a:pt x="5385816" y="0"/>
                  </a:lnTo>
                  <a:close/>
                </a:path>
              </a:pathLst>
            </a:custGeom>
            <a:solidFill>
              <a:srgbClr val="1635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28921" y="8622778"/>
              <a:ext cx="5361940" cy="273050"/>
            </a:xfrm>
            <a:custGeom>
              <a:avLst/>
              <a:gdLst/>
              <a:ahLst/>
              <a:cxnLst/>
              <a:rect l="l" t="t" r="r" b="b"/>
              <a:pathLst>
                <a:path w="5361940" h="273050">
                  <a:moveTo>
                    <a:pt x="5361431" y="0"/>
                  </a:moveTo>
                  <a:lnTo>
                    <a:pt x="0" y="0"/>
                  </a:lnTo>
                  <a:lnTo>
                    <a:pt x="0" y="272789"/>
                  </a:lnTo>
                  <a:lnTo>
                    <a:pt x="5361431" y="272789"/>
                  </a:lnTo>
                  <a:lnTo>
                    <a:pt x="53614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371599" y="8588743"/>
            <a:ext cx="1841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645285" algn="l"/>
              </a:tabLst>
            </a:pPr>
            <a:r>
              <a:rPr sz="1200" i="1" spc="-5" dirty="0">
                <a:latin typeface="Courier New"/>
                <a:cs typeface="Courier New"/>
              </a:rPr>
              <a:t>System.exit(0);}	}}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316723" y="8622779"/>
            <a:ext cx="5386070" cy="285115"/>
          </a:xfrm>
          <a:custGeom>
            <a:avLst/>
            <a:gdLst/>
            <a:ahLst/>
            <a:cxnLst/>
            <a:rect l="l" t="t" r="r" b="b"/>
            <a:pathLst>
              <a:path w="5386070" h="285115">
                <a:moveTo>
                  <a:pt x="5373624" y="272796"/>
                </a:moveTo>
                <a:lnTo>
                  <a:pt x="12192" y="272796"/>
                </a:lnTo>
                <a:lnTo>
                  <a:pt x="12192" y="0"/>
                </a:lnTo>
                <a:lnTo>
                  <a:pt x="0" y="0"/>
                </a:lnTo>
                <a:lnTo>
                  <a:pt x="0" y="272796"/>
                </a:lnTo>
                <a:lnTo>
                  <a:pt x="0" y="284988"/>
                </a:lnTo>
                <a:lnTo>
                  <a:pt x="12192" y="284988"/>
                </a:lnTo>
                <a:lnTo>
                  <a:pt x="5373624" y="284988"/>
                </a:lnTo>
                <a:lnTo>
                  <a:pt x="5373624" y="272796"/>
                </a:lnTo>
                <a:close/>
              </a:path>
              <a:path w="5386070" h="285115">
                <a:moveTo>
                  <a:pt x="5385816" y="0"/>
                </a:moveTo>
                <a:lnTo>
                  <a:pt x="5373636" y="0"/>
                </a:lnTo>
                <a:lnTo>
                  <a:pt x="5373636" y="272796"/>
                </a:lnTo>
                <a:lnTo>
                  <a:pt x="5373636" y="284988"/>
                </a:lnTo>
                <a:lnTo>
                  <a:pt x="5385816" y="284988"/>
                </a:lnTo>
                <a:lnTo>
                  <a:pt x="5385816" y="272796"/>
                </a:lnTo>
                <a:lnTo>
                  <a:pt x="5385816" y="0"/>
                </a:lnTo>
                <a:close/>
              </a:path>
            </a:pathLst>
          </a:custGeom>
          <a:solidFill>
            <a:srgbClr val="163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23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873" y="1880610"/>
            <a:ext cx="5935980" cy="24582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1693" y="1585966"/>
            <a:ext cx="481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0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24</a:t>
            </a:r>
          </a:p>
        </p:txBody>
      </p:sp>
      <p:sp>
        <p:nvSpPr>
          <p:cNvPr id="13" name="object 11"/>
          <p:cNvSpPr txBox="1"/>
          <p:nvPr/>
        </p:nvSpPr>
        <p:spPr>
          <a:xfrm>
            <a:off x="901693" y="4280397"/>
            <a:ext cx="5760085" cy="54864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10" dirty="0">
                <a:latin typeface="Calibri"/>
                <a:cs typeface="Calibri"/>
              </a:rPr>
              <a:t>Map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Implementation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classes:</a:t>
            </a:r>
            <a:endParaRPr sz="1200" dirty="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755"/>
              </a:spcBef>
            </a:pPr>
            <a:r>
              <a:rPr sz="1200" spc="5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map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implementation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classes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are</a:t>
            </a:r>
            <a:endParaRPr sz="1200" dirty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755"/>
              </a:spcBef>
              <a:buFont typeface="Courier New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Abstract map-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endParaRPr sz="1200" dirty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755"/>
              </a:spcBef>
              <a:buFont typeface="Courier New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Hash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map-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Extends AbstractMap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 hash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table</a:t>
            </a:r>
            <a:endParaRPr sz="1200" dirty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760"/>
              </a:spcBef>
              <a:buFont typeface="Courier New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Tree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map- Extends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Abstract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use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 tree</a:t>
            </a:r>
            <a:endParaRPr sz="1200" dirty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755"/>
              </a:spcBef>
              <a:buFont typeface="Courier New"/>
              <a:buChar char="-"/>
              <a:tabLst>
                <a:tab pos="697865" algn="l"/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Weak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map-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Extends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Abstractmap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 hash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table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with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weak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keys.</a:t>
            </a:r>
            <a:endParaRPr sz="1200" dirty="0">
              <a:latin typeface="Calibri"/>
              <a:cs typeface="Calibri"/>
            </a:endParaRPr>
          </a:p>
          <a:p>
            <a:pPr marL="12700" marR="5080">
              <a:lnSpc>
                <a:spcPts val="2210"/>
              </a:lnSpc>
              <a:spcBef>
                <a:spcPts val="185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hash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mainly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some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basic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operations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like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inserting,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deleting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locating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map.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map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two factors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that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affects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performance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alibri"/>
              <a:cs typeface="Calibri"/>
            </a:endParaRPr>
          </a:p>
          <a:p>
            <a:pPr marL="698500" indent="-228600" algn="just">
              <a:lnSpc>
                <a:spcPct val="100000"/>
              </a:lnSpc>
              <a:buAutoNum type="romanLcParenR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Initial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capacity</a:t>
            </a:r>
            <a:endParaRPr sz="1200" dirty="0">
              <a:latin typeface="Calibri"/>
              <a:cs typeface="Calibri"/>
            </a:endParaRPr>
          </a:p>
          <a:p>
            <a:pPr marL="698500" indent="-228600" algn="just">
              <a:lnSpc>
                <a:spcPct val="100000"/>
              </a:lnSpc>
              <a:spcBef>
                <a:spcPts val="755"/>
              </a:spcBef>
              <a:buAutoNum type="romanLcParenR"/>
              <a:tabLst>
                <a:tab pos="698500" algn="l"/>
              </a:tabLst>
            </a:pPr>
            <a:r>
              <a:rPr sz="1200" spc="-5" dirty="0">
                <a:latin typeface="Calibri"/>
                <a:cs typeface="Calibri"/>
              </a:rPr>
              <a:t>Load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factor</a:t>
            </a:r>
          </a:p>
          <a:p>
            <a:pPr marL="12700" marR="5080" algn="just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capacity is the number of buckets in hash table and the initial capacity is the capacity at </a:t>
            </a:r>
            <a:r>
              <a:rPr sz="1200" dirty="0">
                <a:latin typeface="Calibri"/>
                <a:cs typeface="Calibri"/>
              </a:rPr>
              <a:t> the </a:t>
            </a:r>
            <a:r>
              <a:rPr sz="1200" spc="-5" dirty="0">
                <a:latin typeface="Calibri"/>
                <a:cs typeface="Calibri"/>
              </a:rPr>
              <a:t>time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hash </a:t>
            </a:r>
            <a:r>
              <a:rPr sz="1200" dirty="0">
                <a:latin typeface="Calibri"/>
                <a:cs typeface="Calibri"/>
              </a:rPr>
              <a:t>table </a:t>
            </a:r>
            <a:r>
              <a:rPr sz="1200" spc="-5" dirty="0">
                <a:latin typeface="Calibri"/>
                <a:cs typeface="Calibri"/>
              </a:rPr>
              <a:t>is created. Load factor is a measure of how </a:t>
            </a:r>
            <a:r>
              <a:rPr sz="1200" spc="-10" dirty="0">
                <a:latin typeface="Calibri"/>
                <a:cs typeface="Calibri"/>
              </a:rPr>
              <a:t>full </a:t>
            </a:r>
            <a:r>
              <a:rPr sz="1200" spc="-5" dirty="0">
                <a:latin typeface="Calibri"/>
                <a:cs typeface="Calibri"/>
              </a:rPr>
              <a:t>the hash table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 allowed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get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before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its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capacity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increased.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entries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exceed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capacity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endParaRPr sz="1200" dirty="0">
              <a:latin typeface="Calibri"/>
              <a:cs typeface="Calibri"/>
            </a:endParaRPr>
          </a:p>
          <a:p>
            <a:pPr marL="12700" marR="3270250" algn="just">
              <a:lnSpc>
                <a:spcPct val="152500"/>
              </a:lnSpc>
              <a:spcBef>
                <a:spcPts val="15"/>
              </a:spcBef>
            </a:pPr>
            <a:r>
              <a:rPr sz="1200" spc="-5" dirty="0">
                <a:latin typeface="Calibri"/>
                <a:cs typeface="Calibri"/>
              </a:rPr>
              <a:t>increased </a:t>
            </a:r>
            <a:r>
              <a:rPr sz="1200" dirty="0">
                <a:latin typeface="Calibri"/>
                <a:cs typeface="Calibri"/>
              </a:rPr>
              <a:t>by </a:t>
            </a:r>
            <a:r>
              <a:rPr sz="1200" spc="-5" dirty="0">
                <a:latin typeface="Calibri"/>
                <a:cs typeface="Calibri"/>
              </a:rPr>
              <a:t>calling the rehash method.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following constructors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 defined: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HashMap()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HashMap(Map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m)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HashMap(int capacity)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HashMap(int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capacity,float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fillRatio)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25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901688" y="1489954"/>
            <a:ext cx="5760720" cy="683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hashmap() constructs a default hash map.The </a:t>
            </a:r>
            <a:r>
              <a:rPr sz="1200" dirty="0">
                <a:latin typeface="Calibri"/>
                <a:cs typeface="Calibri"/>
              </a:rPr>
              <a:t>hashMap(Map </a:t>
            </a:r>
            <a:r>
              <a:rPr sz="1200" spc="-5" dirty="0">
                <a:latin typeface="Calibri"/>
                <a:cs typeface="Calibri"/>
              </a:rPr>
              <a:t>m) initializes the hash </a:t>
            </a:r>
            <a:r>
              <a:rPr sz="1200" spc="-10" dirty="0">
                <a:latin typeface="Calibri"/>
                <a:cs typeface="Calibri"/>
              </a:rPr>
              <a:t>map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 using the </a:t>
            </a:r>
            <a:r>
              <a:rPr sz="1200" spc="-5" dirty="0">
                <a:latin typeface="Calibri"/>
                <a:cs typeface="Calibri"/>
              </a:rPr>
              <a:t>elements </a:t>
            </a:r>
            <a:r>
              <a:rPr sz="1200" spc="-1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m.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Hashmap(int capacity) initializes the capacity of the hash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capacity.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Hashmap(int capacity,float </a:t>
            </a:r>
            <a:r>
              <a:rPr sz="1200" dirty="0">
                <a:latin typeface="Calibri"/>
                <a:cs typeface="Calibri"/>
              </a:rPr>
              <a:t>fillRatio)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initializes both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capacity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ratio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hash map </a:t>
            </a:r>
            <a:r>
              <a:rPr sz="1200" dirty="0">
                <a:latin typeface="Calibri"/>
                <a:cs typeface="Calibri"/>
              </a:rPr>
              <a:t>by using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arguments.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5" dirty="0">
                <a:latin typeface="Calibri"/>
                <a:cs typeface="Calibri"/>
              </a:rPr>
              <a:t>Tree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map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class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</a:pPr>
            <a:r>
              <a:rPr sz="1200" dirty="0">
                <a:latin typeface="Calibri"/>
                <a:cs typeface="Calibri"/>
              </a:rPr>
              <a:t>When </a:t>
            </a: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wish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transverse the keys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a sorted manner the tree </a:t>
            </a:r>
            <a:r>
              <a:rPr sz="1200" spc="-10" dirty="0">
                <a:latin typeface="Calibri"/>
                <a:cs typeface="Calibri"/>
              </a:rPr>
              <a:t>map </a:t>
            </a:r>
            <a:r>
              <a:rPr sz="1200" spc="-5" dirty="0">
                <a:latin typeface="Calibri"/>
                <a:cs typeface="Calibri"/>
              </a:rPr>
              <a:t>class is </a:t>
            </a:r>
            <a:r>
              <a:rPr sz="1200" dirty="0">
                <a:latin typeface="Calibri"/>
                <a:cs typeface="Calibri"/>
              </a:rPr>
              <a:t>used.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added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tree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must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sortable. It</a:t>
            </a:r>
            <a:r>
              <a:rPr sz="1200" dirty="0">
                <a:latin typeface="Calibri"/>
                <a:cs typeface="Calibri"/>
              </a:rPr>
              <a:t> depends </a:t>
            </a:r>
            <a:r>
              <a:rPr sz="1200" spc="-10" dirty="0">
                <a:latin typeface="Calibri"/>
                <a:cs typeface="Calibri"/>
              </a:rPr>
              <a:t>on</a:t>
            </a:r>
            <a:r>
              <a:rPr sz="1200" spc="-5" dirty="0">
                <a:latin typeface="Calibri"/>
                <a:cs typeface="Calibri"/>
              </a:rPr>
              <a:t> 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size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specified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 </a:t>
            </a:r>
            <a:r>
              <a:rPr sz="1200" spc="-1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may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faster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add elements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a hashmap, then convert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map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a tree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traversing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sorted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arrays.</a:t>
            </a:r>
            <a:endParaRPr sz="1200" dirty="0">
              <a:latin typeface="Calibri"/>
              <a:cs typeface="Calibri"/>
            </a:endParaRPr>
          </a:p>
          <a:p>
            <a:pPr marL="47625" algn="just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following </a:t>
            </a:r>
            <a:r>
              <a:rPr sz="1200" dirty="0">
                <a:latin typeface="Calibri"/>
                <a:cs typeface="Calibri"/>
              </a:rPr>
              <a:t>tree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constructors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defined: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TreeMap()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30"/>
              </a:spcBef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TreeMap(Comparator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comp)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TreeMap(Map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m)</a:t>
            </a:r>
            <a:endParaRPr sz="1200" dirty="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TreeMap(SortedMap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sm)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  <a:spcBef>
                <a:spcPts val="15"/>
              </a:spcBef>
            </a:pPr>
            <a:r>
              <a:rPr sz="1200" spc="-5" dirty="0">
                <a:latin typeface="Calibri"/>
                <a:cs typeface="Calibri"/>
              </a:rPr>
              <a:t>An empty </a:t>
            </a:r>
            <a:r>
              <a:rPr sz="1200" dirty="0">
                <a:latin typeface="Calibri"/>
                <a:cs typeface="Calibri"/>
              </a:rPr>
              <a:t>tree </a:t>
            </a:r>
            <a:r>
              <a:rPr sz="1200" spc="-5" dirty="0">
                <a:latin typeface="Calibri"/>
                <a:cs typeface="Calibri"/>
              </a:rPr>
              <a:t>map is constructed that will </a:t>
            </a:r>
            <a:r>
              <a:rPr sz="1200" dirty="0">
                <a:latin typeface="Calibri"/>
                <a:cs typeface="Calibri"/>
              </a:rPr>
              <a:t>be sorted </a:t>
            </a:r>
            <a:r>
              <a:rPr sz="1200" spc="-5" dirty="0">
                <a:latin typeface="Calibri"/>
                <a:cs typeface="Calibri"/>
              </a:rPr>
              <a:t>using the natural order of the keys in </a:t>
            </a:r>
            <a:r>
              <a:rPr sz="1200" dirty="0">
                <a:latin typeface="Calibri"/>
                <a:cs typeface="Calibri"/>
              </a:rPr>
              <a:t> the </a:t>
            </a:r>
            <a:r>
              <a:rPr sz="1200" spc="-5" dirty="0">
                <a:latin typeface="Calibri"/>
                <a:cs typeface="Calibri"/>
              </a:rPr>
              <a:t>first one. In the second one the empty tree based map is sorted </a:t>
            </a:r>
            <a:r>
              <a:rPr sz="1200" dirty="0">
                <a:latin typeface="Calibri"/>
                <a:cs typeface="Calibri"/>
              </a:rPr>
              <a:t>using </a:t>
            </a:r>
            <a:r>
              <a:rPr sz="1200" spc="-5" dirty="0">
                <a:latin typeface="Calibri"/>
                <a:cs typeface="Calibri"/>
              </a:rPr>
              <a:t>comparator comp. </a:t>
            </a:r>
            <a:r>
              <a:rPr sz="1200" dirty="0">
                <a:latin typeface="Calibri"/>
                <a:cs typeface="Calibri"/>
              </a:rPr>
              <a:t> The </a:t>
            </a:r>
            <a:r>
              <a:rPr sz="1200" spc="-5" dirty="0">
                <a:latin typeface="Calibri"/>
                <a:cs typeface="Calibri"/>
              </a:rPr>
              <a:t>third </a:t>
            </a:r>
            <a:r>
              <a:rPr sz="1200" dirty="0">
                <a:latin typeface="Calibri"/>
                <a:cs typeface="Calibri"/>
              </a:rPr>
              <a:t>form </a:t>
            </a:r>
            <a:r>
              <a:rPr sz="1200" spc="-5" dirty="0">
                <a:latin typeface="Calibri"/>
                <a:cs typeface="Calibri"/>
              </a:rPr>
              <a:t>initializes 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tree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with</a:t>
            </a:r>
            <a:r>
              <a:rPr sz="1200" spc="-5" dirty="0">
                <a:latin typeface="Calibri"/>
                <a:cs typeface="Calibri"/>
              </a:rPr>
              <a:t> entries </a:t>
            </a:r>
            <a:r>
              <a:rPr sz="1200" dirty="0">
                <a:latin typeface="Calibri"/>
                <a:cs typeface="Calibri"/>
              </a:rPr>
              <a:t>form </a:t>
            </a:r>
            <a:r>
              <a:rPr sz="1200" spc="-5" dirty="0">
                <a:latin typeface="Calibri"/>
                <a:cs typeface="Calibri"/>
              </a:rPr>
              <a:t>m. The fourth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one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initializes a tree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map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with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entries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sm,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will</a:t>
            </a:r>
            <a:r>
              <a:rPr sz="1200" dirty="0">
                <a:latin typeface="Calibri"/>
                <a:cs typeface="Calibri"/>
              </a:rPr>
              <a:t> be </a:t>
            </a:r>
            <a:r>
              <a:rPr sz="1200" spc="-5" dirty="0">
                <a:latin typeface="Calibri"/>
                <a:cs typeface="Calibri"/>
              </a:rPr>
              <a:t>sorted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same order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sm.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5" dirty="0">
                <a:latin typeface="Calibri"/>
                <a:cs typeface="Calibri"/>
              </a:rPr>
              <a:t>Exercise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Write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 program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find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 rectangle</a:t>
            </a:r>
            <a:r>
              <a:rPr sz="1200" dirty="0">
                <a:latin typeface="Calibri"/>
                <a:cs typeface="Calibri"/>
              </a:rPr>
              <a:t> using</a:t>
            </a:r>
            <a:r>
              <a:rPr sz="1200" spc="-5" dirty="0">
                <a:latin typeface="Calibri"/>
                <a:cs typeface="Calibri"/>
              </a:rPr>
              <a:t> interface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Write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program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show multiple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inheritance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college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system.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Write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 program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 variables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26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693" y="1585966"/>
            <a:ext cx="5760085" cy="292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Summary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  <a:spcBef>
                <a:spcPts val="994"/>
              </a:spcBef>
            </a:pP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above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chapter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discussed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about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java.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topics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discussed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here</a:t>
            </a:r>
            <a:r>
              <a:rPr sz="1200" spc="-5" dirty="0">
                <a:latin typeface="Calibri"/>
                <a:cs typeface="Calibri"/>
              </a:rPr>
              <a:t> are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buFont typeface="MS UI Gothic"/>
              <a:buChar char="➢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UI Gothic"/>
              <a:buChar char="➢"/>
            </a:pPr>
            <a:endParaRPr sz="14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MS UI Gothic"/>
              <a:buChar char="➢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Set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14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MS UI Gothic"/>
              <a:buChar char="➢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Map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S UI Gothic"/>
              <a:buChar char="➢"/>
            </a:pPr>
            <a:endParaRPr sz="14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buFont typeface="MS UI Gothic"/>
              <a:buChar char="➢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Queue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S UI Gothic"/>
              <a:buChar char="➢"/>
            </a:pPr>
            <a:endParaRPr sz="14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buFont typeface="MS UI Gothic"/>
              <a:buChar char="➢"/>
              <a:tabLst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11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5350" y="4836657"/>
            <a:ext cx="1685289" cy="68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95"/>
              </a:spcBef>
            </a:pPr>
            <a:r>
              <a:rPr sz="1900" spc="10" dirty="0">
                <a:latin typeface="Calibri"/>
                <a:cs typeface="Calibri"/>
              </a:rPr>
              <a:t>Chapter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11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400" dirty="0">
                <a:latin typeface="Calibri"/>
                <a:cs typeface="Calibri"/>
              </a:rPr>
              <a:t>Core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3537" y="5774430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216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3537" y="4774687"/>
            <a:ext cx="5852160" cy="0"/>
          </a:xfrm>
          <a:custGeom>
            <a:avLst/>
            <a:gdLst/>
            <a:ahLst/>
            <a:cxnLst/>
            <a:rect l="l" t="t" r="r" b="b"/>
            <a:pathLst>
              <a:path w="5852159">
                <a:moveTo>
                  <a:pt x="0" y="0"/>
                </a:moveTo>
                <a:lnTo>
                  <a:pt x="585216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pc="-5" dirty="0"/>
              <a:t>11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693" y="1585966"/>
            <a:ext cx="576008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Calibri"/>
                <a:cs typeface="Calibri"/>
              </a:rPr>
              <a:t>Chapter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Collection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Classes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  <a:spcBef>
                <a:spcPts val="525"/>
              </a:spcBef>
            </a:pPr>
            <a:r>
              <a:rPr sz="1200" spc="-5" dirty="0">
                <a:latin typeface="Calibri"/>
                <a:cs typeface="Calibri"/>
              </a:rPr>
              <a:t>In the following chapter </a:t>
            </a: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are going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learn about the core collection classes.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various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such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list,</a:t>
            </a:r>
            <a:r>
              <a:rPr sz="1200" dirty="0">
                <a:latin typeface="Calibri"/>
                <a:cs typeface="Calibri"/>
              </a:rPr>
              <a:t> map,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queue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discussed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detail.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Their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also discussed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here.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693" y="1584442"/>
            <a:ext cx="57600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9865" algn="l"/>
              </a:tabLst>
            </a:pPr>
            <a:r>
              <a:rPr sz="1400" spc="5" dirty="0">
                <a:latin typeface="Calibri"/>
                <a:cs typeface="Calibri"/>
              </a:rPr>
              <a:t>Core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Collection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Classes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242570" lvl="1" indent="-230504">
              <a:lnSpc>
                <a:spcPct val="100000"/>
              </a:lnSpc>
              <a:buAutoNum type="arabicPeriod"/>
              <a:tabLst>
                <a:tab pos="243204" algn="l"/>
              </a:tabLst>
            </a:pP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Collections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Framework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2500"/>
              </a:lnSpc>
              <a:spcBef>
                <a:spcPts val="10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framework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defines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several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interfaces.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Starting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with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needed,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 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fundamental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collection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5" dirty="0">
                <a:latin typeface="Calibri"/>
                <a:cs typeface="Calibri"/>
              </a:rPr>
              <a:t>Core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Collection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063" y="3312658"/>
            <a:ext cx="4389120" cy="5835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855"/>
              </a:spcBef>
              <a:buChar char="-"/>
              <a:tabLst>
                <a:tab pos="469265" algn="l"/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Enables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group 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 base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class.</a:t>
            </a:r>
            <a:endParaRPr sz="1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Char char="-"/>
              <a:tabLst>
                <a:tab pos="469900" algn="l"/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Extends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handle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sequence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689" y="3312658"/>
            <a:ext cx="1172845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Colletion Interface </a:t>
            </a:r>
            <a:r>
              <a:rPr sz="1200" spc="-2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List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  <a:p>
            <a:pPr marL="12700" marR="361315" indent="457200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list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Sorted 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201" y="4149333"/>
            <a:ext cx="2549525" cy="5835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55"/>
              </a:spcBef>
              <a:buChar char="-"/>
              <a:tabLst>
                <a:tab pos="469900" algn="l"/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Extends collection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handle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sets.</a:t>
            </a:r>
            <a:endParaRPr sz="12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755"/>
              </a:spcBef>
              <a:buChar char="-"/>
              <a:tabLst>
                <a:tab pos="469265" algn="l"/>
                <a:tab pos="469900" algn="l"/>
              </a:tabLst>
            </a:pPr>
            <a:r>
              <a:rPr sz="1200" spc="-5" dirty="0">
                <a:latin typeface="Calibri"/>
                <a:cs typeface="Calibri"/>
              </a:rPr>
              <a:t>Extends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 for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sorted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681" y="7014453"/>
            <a:ext cx="5760085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summarizes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various</a:t>
            </a:r>
            <a:r>
              <a:rPr sz="1200" dirty="0">
                <a:latin typeface="Calibri"/>
                <a:cs typeface="Calibri"/>
              </a:rPr>
              <a:t> types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collections.</a:t>
            </a:r>
            <a:r>
              <a:rPr sz="1200" dirty="0">
                <a:latin typeface="Calibri"/>
                <a:cs typeface="Calibri"/>
              </a:rPr>
              <a:t> This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foundation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the java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framework.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52900"/>
              </a:lnSpc>
              <a:spcBef>
                <a:spcPts val="990"/>
              </a:spcBef>
              <a:tabLst>
                <a:tab pos="1383665" algn="l"/>
              </a:tabLst>
            </a:pPr>
            <a:r>
              <a:rPr sz="1200" spc="10" dirty="0">
                <a:latin typeface="Calibri"/>
                <a:cs typeface="Calibri"/>
              </a:rPr>
              <a:t>Collection      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-	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super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all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group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 elements. Collection interface is the foundation upon which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collections framework is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built.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  <a:tabLst>
                <a:tab pos="926465" algn="l"/>
              </a:tabLst>
            </a:pPr>
            <a:r>
              <a:rPr sz="1200" spc="10" dirty="0">
                <a:latin typeface="Calibri"/>
                <a:cs typeface="Calibri"/>
              </a:rPr>
              <a:t>List     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-	It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ordered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contain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duplicate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elements.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integer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index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inserted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it 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access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5811" y="4951471"/>
            <a:ext cx="3099816" cy="195986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4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1" y="3256782"/>
            <a:ext cx="4610105" cy="48661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688" y="1489954"/>
            <a:ext cx="5760085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200" spc="10" dirty="0">
                <a:latin typeface="Calibri"/>
                <a:cs typeface="Calibri"/>
              </a:rPr>
              <a:t>Queue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-	A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hold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multiple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elements.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queue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provides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additional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insertion,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extraction and inspection operations.</a:t>
            </a:r>
            <a:endParaRPr sz="1200" dirty="0">
              <a:latin typeface="Calibri"/>
              <a:cs typeface="Calibri"/>
            </a:endParaRPr>
          </a:p>
          <a:p>
            <a:pPr marL="12700" marR="5080" indent="69850">
              <a:lnSpc>
                <a:spcPct val="152500"/>
              </a:lnSpc>
              <a:spcBef>
                <a:spcPts val="994"/>
              </a:spcBef>
              <a:tabLst>
                <a:tab pos="815340" algn="l"/>
                <a:tab pos="1383665" algn="l"/>
              </a:tabLst>
            </a:pPr>
            <a:r>
              <a:rPr sz="1200" spc="5" dirty="0">
                <a:latin typeface="Calibri"/>
                <a:cs typeface="Calibri"/>
              </a:rPr>
              <a:t>Set	</a:t>
            </a:r>
            <a:r>
              <a:rPr sz="1200" spc="-5" dirty="0">
                <a:latin typeface="Calibri"/>
                <a:cs typeface="Calibri"/>
              </a:rPr>
              <a:t>-	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cannot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duplicate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elements.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mathematical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abstraction.</a:t>
            </a:r>
            <a:endParaRPr sz="1200" dirty="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770"/>
              </a:spcBef>
              <a:tabLst>
                <a:tab pos="926465" algn="l"/>
                <a:tab pos="1383665" algn="l"/>
              </a:tabLst>
            </a:pPr>
            <a:r>
              <a:rPr sz="1200" spc="10" dirty="0">
                <a:latin typeface="Calibri"/>
                <a:cs typeface="Calibri"/>
              </a:rPr>
              <a:t>Sorted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Set	</a:t>
            </a:r>
            <a:r>
              <a:rPr sz="1200" spc="-5" dirty="0">
                <a:latin typeface="Calibri"/>
                <a:cs typeface="Calibri"/>
              </a:rPr>
              <a:t>-	Extends set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interface.</a:t>
            </a:r>
            <a:endParaRPr sz="1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10" dirty="0">
                <a:latin typeface="Calibri"/>
                <a:cs typeface="Calibri"/>
              </a:rPr>
              <a:t>Advantage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collections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framework</a:t>
            </a:r>
            <a:endParaRPr sz="1200" dirty="0">
              <a:latin typeface="Calibri"/>
              <a:cs typeface="Calibri"/>
            </a:endParaRPr>
          </a:p>
          <a:p>
            <a:pPr marL="698500" marR="7620" lvl="1" indent="-228600">
              <a:lnSpc>
                <a:spcPct val="152500"/>
              </a:lnSpc>
              <a:buFont typeface="Courier New"/>
              <a:buChar char="-"/>
              <a:tabLst>
                <a:tab pos="697865" algn="l"/>
                <a:tab pos="699135" algn="l"/>
              </a:tabLst>
            </a:pP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framework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codes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flexible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write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use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many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classes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interfaces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framework.</a:t>
            </a:r>
            <a:endParaRPr sz="12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5"/>
              </a:spcBef>
              <a:buFont typeface="Courier New"/>
              <a:buChar char="-"/>
              <a:tabLst>
                <a:tab pos="697865" algn="l"/>
                <a:tab pos="699135" algn="l"/>
              </a:tabLst>
            </a:pPr>
            <a:r>
              <a:rPr sz="1200" spc="-5" dirty="0">
                <a:latin typeface="Calibri"/>
                <a:cs typeface="Calibri"/>
              </a:rPr>
              <a:t>You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many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interfaces.</a:t>
            </a:r>
            <a:endParaRPr sz="12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5"/>
              </a:spcBef>
              <a:buFont typeface="Courier New"/>
              <a:buChar char="-"/>
              <a:tabLst>
                <a:tab pos="697865" algn="l"/>
                <a:tab pos="699135" algn="l"/>
              </a:tabLst>
            </a:pP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 </a:t>
            </a:r>
            <a:r>
              <a:rPr sz="1200" spc="-5" dirty="0">
                <a:latin typeface="Calibri"/>
                <a:cs typeface="Calibri"/>
              </a:rPr>
              <a:t>standard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interfaces.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increases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readability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your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collections.</a:t>
            </a:r>
            <a:endParaRPr sz="12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5"/>
              </a:spcBef>
              <a:buFont typeface="Courier New"/>
              <a:buChar char="-"/>
              <a:tabLst>
                <a:tab pos="697865" algn="l"/>
                <a:tab pos="699135" algn="l"/>
              </a:tabLst>
            </a:pP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framework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interface’s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very easy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10" dirty="0">
                <a:latin typeface="Calibri"/>
                <a:cs typeface="Calibri"/>
              </a:rPr>
              <a:t>Collection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5" dirty="0" smtClean="0">
                <a:latin typeface="Calibri"/>
                <a:cs typeface="Calibri"/>
              </a:rPr>
              <a:t>Interface</a:t>
            </a:r>
            <a:r>
              <a:rPr lang="en-US" sz="1200" spc="5" dirty="0" smtClean="0">
                <a:latin typeface="Calibri"/>
                <a:cs typeface="Calibri"/>
              </a:rPr>
              <a:t>\</a:t>
            </a:r>
            <a:endParaRPr sz="1200" dirty="0">
              <a:latin typeface="Calibri"/>
              <a:cs typeface="Calibri"/>
            </a:endParaRPr>
          </a:p>
          <a:p>
            <a:pPr marL="12700" marR="5715">
              <a:lnSpc>
                <a:spcPct val="152500"/>
              </a:lnSpc>
              <a:spcBef>
                <a:spcPts val="1000"/>
              </a:spcBef>
              <a:tabLst>
                <a:tab pos="3305175" algn="l"/>
              </a:tabLst>
            </a:pP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3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3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declares</a:t>
            </a:r>
            <a:r>
              <a:rPr sz="1200" spc="3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3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core</a:t>
            </a:r>
            <a:r>
              <a:rPr sz="1200" spc="3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methods.	It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group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called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elements. It 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pass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5" dirty="0">
                <a:latin typeface="Calibri"/>
                <a:cs typeface="Calibri"/>
              </a:rPr>
              <a:t> objects.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2822" y="6035022"/>
            <a:ext cx="5374005" cy="2971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boolean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add(Object o)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693" y="6221972"/>
            <a:ext cx="575945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object,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true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will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added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If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false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already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2822" y="6902178"/>
            <a:ext cx="5374005" cy="299085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boolean equal(Object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o)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693" y="7090653"/>
            <a:ext cx="5760085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check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whether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equal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not.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If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true</a:t>
            </a:r>
            <a:r>
              <a:rPr sz="1200" spc="-5" dirty="0">
                <a:latin typeface="Calibri"/>
                <a:cs typeface="Calibri"/>
              </a:rPr>
              <a:t> collection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objects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 equal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else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5" dirty="0">
                <a:latin typeface="Calibri"/>
                <a:cs typeface="Calibri"/>
              </a:rPr>
              <a:t> equal.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2822" y="7770859"/>
            <a:ext cx="5374005" cy="2971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-3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clear()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693" y="8053820"/>
            <a:ext cx="4768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 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2822" y="8359122"/>
            <a:ext cx="5374005" cy="2971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int</a:t>
            </a:r>
            <a:r>
              <a:rPr sz="1200" i="1" spc="-3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hasCode()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693" y="8642084"/>
            <a:ext cx="4827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5" dirty="0">
                <a:latin typeface="Calibri"/>
                <a:cs typeface="Calibri"/>
              </a:rPr>
              <a:t> hashcode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 used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</a:t>
            </a:r>
            <a:r>
              <a:rPr sz="1200" dirty="0">
                <a:latin typeface="Calibri"/>
                <a:cs typeface="Calibri"/>
              </a:rPr>
              <a:t> the </a:t>
            </a:r>
            <a:r>
              <a:rPr sz="1200" spc="-5" dirty="0">
                <a:latin typeface="Calibri"/>
                <a:cs typeface="Calibri"/>
              </a:rPr>
              <a:t>hash</a:t>
            </a:r>
            <a:r>
              <a:rPr sz="1200" dirty="0">
                <a:latin typeface="Calibri"/>
                <a:cs typeface="Calibri"/>
              </a:rPr>
              <a:t> code for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2822" y="8948910"/>
            <a:ext cx="5374005" cy="2971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boolean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contains(Object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693" y="9135860"/>
            <a:ext cx="575945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returns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true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if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collection,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else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 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 an element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22822" y="1612374"/>
            <a:ext cx="5374005" cy="2971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boolean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containsAll(Object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93" y="1799326"/>
            <a:ext cx="575945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true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contains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elements,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else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false.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2822" y="2607546"/>
            <a:ext cx="5374005" cy="2971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boolean remove(object</a:t>
            </a:r>
            <a:r>
              <a:rPr sz="1200" i="1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693" y="2794498"/>
            <a:ext cx="575945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instance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 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been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removed,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else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2822" y="3474702"/>
            <a:ext cx="5374005" cy="2971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boolean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removeAll(Collection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693" y="3661654"/>
            <a:ext cx="575818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 elements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removed,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else</a:t>
            </a:r>
            <a:r>
              <a:rPr sz="1200" dirty="0">
                <a:latin typeface="Calibri"/>
                <a:cs typeface="Calibri"/>
              </a:rPr>
              <a:t> not</a:t>
            </a:r>
            <a:r>
              <a:rPr sz="1200" spc="-5" dirty="0">
                <a:latin typeface="Calibri"/>
                <a:cs typeface="Calibri"/>
              </a:rPr>
              <a:t> removed.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2822" y="4343382"/>
            <a:ext cx="5374005" cy="29718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30"/>
              </a:lnSpc>
            </a:pPr>
            <a:r>
              <a:rPr sz="1200" i="1" spc="-5" dirty="0">
                <a:latin typeface="Courier New"/>
                <a:cs typeface="Courier New"/>
              </a:rPr>
              <a:t>boolean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retainAll(Collection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693" y="4530333"/>
            <a:ext cx="5759450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5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cannot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invoking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value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true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retain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removed object,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else not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retained.</a:t>
            </a:r>
            <a:endParaRPr sz="1200" dirty="0">
              <a:latin typeface="Calibri"/>
              <a:cs typeface="Calibri"/>
            </a:endParaRPr>
          </a:p>
          <a:p>
            <a:pPr marL="12700" marR="5715">
              <a:lnSpc>
                <a:spcPct val="152500"/>
              </a:lnSpc>
            </a:pP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nothing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but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class,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create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own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class,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example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program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given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below.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Calibri"/>
                <a:cs typeface="Calibri"/>
              </a:rPr>
              <a:t>Example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2822" y="6047214"/>
            <a:ext cx="5374005" cy="314706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15"/>
              </a:lnSpc>
            </a:pPr>
            <a:r>
              <a:rPr sz="1200" i="1" spc="-5" dirty="0">
                <a:latin typeface="Courier New"/>
                <a:cs typeface="Courier New"/>
              </a:rPr>
              <a:t>interface: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interface</a:t>
            </a:r>
            <a:r>
              <a:rPr sz="1200" i="1" spc="-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inter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 marR="3579495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public void meth(); </a:t>
            </a:r>
            <a:r>
              <a:rPr sz="1200" i="1" spc="-7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show();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585"/>
              </a:spcBef>
            </a:pPr>
            <a:r>
              <a:rPr sz="1200" i="1" spc="-5" dirty="0">
                <a:latin typeface="Courier New"/>
                <a:cs typeface="Courier New"/>
              </a:rPr>
              <a:t>Implements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in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class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class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ex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implements</a:t>
            </a:r>
            <a:r>
              <a:rPr sz="1200" i="1" spc="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inter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int</a:t>
            </a:r>
            <a:r>
              <a:rPr sz="1200" i="1" spc="-4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a,b,c;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meth()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15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2822" y="1612374"/>
            <a:ext cx="5374005" cy="444119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15"/>
              </a:lnSpc>
            </a:pPr>
            <a:r>
              <a:rPr sz="1200" i="1" spc="-5" dirty="0">
                <a:latin typeface="Courier New"/>
                <a:cs typeface="Courier New"/>
              </a:rPr>
              <a:t>a=10;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585"/>
              </a:spcBef>
            </a:pPr>
            <a:r>
              <a:rPr sz="1200" i="1" spc="-5" dirty="0">
                <a:latin typeface="Courier New"/>
                <a:cs typeface="Courier New"/>
              </a:rPr>
              <a:t>b=20;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c=a*b;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-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show()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 marR="3305175" algn="just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System.out.println(a);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System.out.println(b); </a:t>
            </a:r>
            <a:r>
              <a:rPr sz="1200" i="1" spc="-7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System.out.println(c);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static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main(String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arg[])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 marR="3945254">
              <a:lnSpc>
                <a:spcPct val="140800"/>
              </a:lnSpc>
              <a:spcBef>
                <a:spcPts val="15"/>
              </a:spcBef>
            </a:pPr>
            <a:r>
              <a:rPr sz="1200" i="1" spc="-5" dirty="0">
                <a:latin typeface="Courier New"/>
                <a:cs typeface="Courier New"/>
              </a:rPr>
              <a:t>ex</a:t>
            </a:r>
            <a:r>
              <a:rPr sz="1200" i="1" spc="-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ob=new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ex();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ob.meth();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ob.show();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10"/>
              </a:spcBef>
            </a:pPr>
            <a:r>
              <a:rPr sz="1200" i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693" y="6039093"/>
            <a:ext cx="481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Calibri"/>
                <a:cs typeface="Calibri"/>
              </a:rPr>
              <a:t>Out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10" dirty="0">
                <a:latin typeface="Calibri"/>
                <a:cs typeface="Calibri"/>
              </a:rPr>
              <a:t>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693" y="8053820"/>
            <a:ext cx="5759450" cy="157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Calibri"/>
                <a:cs typeface="Calibri"/>
              </a:rPr>
              <a:t>1.2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Interface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52500"/>
              </a:lnSpc>
              <a:spcBef>
                <a:spcPts val="1005"/>
              </a:spcBef>
            </a:pPr>
            <a:r>
              <a:rPr sz="1200" spc="-5" dirty="0">
                <a:latin typeface="Calibri"/>
                <a:cs typeface="Calibri"/>
              </a:rPr>
              <a:t>Set interface extends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collection interface. It defines a set. It </a:t>
            </a:r>
            <a:r>
              <a:rPr sz="1200" dirty="0">
                <a:latin typeface="Calibri"/>
                <a:cs typeface="Calibri"/>
              </a:rPr>
              <a:t>has </a:t>
            </a:r>
            <a:r>
              <a:rPr sz="1200" spc="-5" dirty="0">
                <a:latin typeface="Calibri"/>
                <a:cs typeface="Calibri"/>
              </a:rPr>
              <a:t>behaviour </a:t>
            </a:r>
            <a:r>
              <a:rPr sz="1200" spc="-1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collection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dirty="0">
                <a:latin typeface="Calibri"/>
                <a:cs typeface="Calibri"/>
              </a:rPr>
              <a:t>does </a:t>
            </a:r>
            <a:r>
              <a:rPr sz="1200" spc="-5" dirty="0">
                <a:latin typeface="Calibri"/>
                <a:cs typeface="Calibri"/>
              </a:rPr>
              <a:t>not allow duplicate elements. Set interface contains only methods inherited </a:t>
            </a:r>
            <a:r>
              <a:rPr sz="1200" dirty="0">
                <a:latin typeface="Calibri"/>
                <a:cs typeface="Calibri"/>
              </a:rPr>
              <a:t>from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interface.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spc="10" dirty="0">
                <a:latin typeface="Calibri"/>
                <a:cs typeface="Calibri"/>
              </a:rPr>
              <a:t>Methods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are: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539" y="6466327"/>
            <a:ext cx="1947671" cy="138836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7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473" y="1217158"/>
            <a:ext cx="160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COLLECTION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105" y="142187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105" y="9980667"/>
            <a:ext cx="5770245" cy="6350"/>
          </a:xfrm>
          <a:custGeom>
            <a:avLst/>
            <a:gdLst/>
            <a:ahLst/>
            <a:cxnLst/>
            <a:rect l="l" t="t" r="r" b="b"/>
            <a:pathLst>
              <a:path w="5770245" h="6350">
                <a:moveTo>
                  <a:pt x="5769863" y="0"/>
                </a:moveTo>
                <a:lnTo>
                  <a:pt x="0" y="0"/>
                </a:lnTo>
                <a:lnTo>
                  <a:pt x="0" y="6090"/>
                </a:lnTo>
                <a:lnTo>
                  <a:pt x="5769863" y="6090"/>
                </a:lnTo>
                <a:lnTo>
                  <a:pt x="5769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66" y="519679"/>
            <a:ext cx="900683" cy="800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866" y="519679"/>
            <a:ext cx="901065" cy="8001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75"/>
              </a:spcBef>
            </a:pPr>
            <a:r>
              <a:rPr sz="4600" spc="-5" dirty="0">
                <a:latin typeface="Calibri"/>
                <a:cs typeface="Calibri"/>
              </a:rPr>
              <a:t>11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693" y="1497575"/>
            <a:ext cx="5760085" cy="40995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10" dirty="0">
                <a:latin typeface="Calibri"/>
                <a:cs typeface="Calibri"/>
              </a:rPr>
              <a:t>add()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add()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 used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5" dirty="0">
                <a:latin typeface="Calibri"/>
                <a:cs typeface="Calibri"/>
              </a:rPr>
              <a:t>clear()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Calibri"/>
                <a:cs typeface="Calibri"/>
              </a:rPr>
              <a:t>clear()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 from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5" dirty="0">
                <a:latin typeface="Calibri"/>
                <a:cs typeface="Calibri"/>
              </a:rPr>
              <a:t>remove()</a:t>
            </a:r>
            <a:endParaRPr sz="1200">
              <a:latin typeface="Calibri"/>
              <a:cs typeface="Calibri"/>
            </a:endParaRPr>
          </a:p>
          <a:p>
            <a:pPr marL="240665" marR="5080">
              <a:lnSpc>
                <a:spcPct val="152500"/>
              </a:lnSpc>
              <a:spcBef>
                <a:spcPts val="15"/>
              </a:spcBef>
            </a:pPr>
            <a:r>
              <a:rPr sz="1200" spc="-5" dirty="0">
                <a:latin typeface="Calibri"/>
                <a:cs typeface="Calibri"/>
              </a:rPr>
              <a:t>remove()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clear()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method,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removes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only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specified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5" dirty="0">
                <a:latin typeface="Calibri"/>
                <a:cs typeface="Calibri"/>
              </a:rPr>
              <a:t>size()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Calibri"/>
                <a:cs typeface="Calibri"/>
              </a:rPr>
              <a:t>size()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size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elements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10" dirty="0">
                <a:latin typeface="Calibri"/>
                <a:cs typeface="Calibri"/>
              </a:rPr>
              <a:t>boolean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isEmpty()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spc="-5" dirty="0">
                <a:latin typeface="Calibri"/>
                <a:cs typeface="Calibri"/>
              </a:rPr>
              <a:t>boolean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true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collection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 no </a:t>
            </a:r>
            <a:r>
              <a:rPr sz="1200" spc="-5" dirty="0">
                <a:latin typeface="Calibri"/>
                <a:cs typeface="Calibri"/>
              </a:rPr>
              <a:t>elements,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false.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10" dirty="0">
                <a:latin typeface="Calibri"/>
                <a:cs typeface="Calibri"/>
              </a:rPr>
              <a:t>iterator()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5" dirty="0">
                <a:latin typeface="Calibri"/>
                <a:cs typeface="Calibri"/>
              </a:rPr>
              <a:t>return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iterator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Calibri"/>
                <a:cs typeface="Calibri"/>
              </a:rPr>
              <a:t>Example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2822" y="5695170"/>
            <a:ext cx="5374005" cy="3663950"/>
          </a:xfrm>
          <a:prstGeom prst="rect">
            <a:avLst/>
          </a:prstGeom>
          <a:solidFill>
            <a:srgbClr val="F2F2F2"/>
          </a:solidFill>
          <a:ln w="12186">
            <a:solidFill>
              <a:srgbClr val="1635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415"/>
              </a:lnSpc>
            </a:pPr>
            <a:r>
              <a:rPr sz="1200" i="1" spc="-5" dirty="0">
                <a:latin typeface="Courier New"/>
                <a:cs typeface="Courier New"/>
              </a:rPr>
              <a:t>import</a:t>
            </a:r>
            <a:r>
              <a:rPr sz="1200" i="1" spc="-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java.util.*;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585"/>
              </a:spcBef>
            </a:pPr>
            <a:r>
              <a:rPr sz="1200" i="1" spc="-5" dirty="0">
                <a:latin typeface="Courier New"/>
                <a:cs typeface="Courier New"/>
              </a:rPr>
              <a:t>class</a:t>
            </a:r>
            <a:r>
              <a:rPr sz="1200" i="1" spc="-2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ExampleHash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public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static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void</a:t>
            </a:r>
            <a:r>
              <a:rPr sz="1200" i="1" spc="1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main(String</a:t>
            </a:r>
            <a:r>
              <a:rPr sz="1200" i="1" spc="1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arg[])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Set&lt;String&gt;</a:t>
            </a:r>
            <a:r>
              <a:rPr sz="1200" i="1" spc="2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hs=new</a:t>
            </a:r>
            <a:r>
              <a:rPr sz="1200" i="1" spc="3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TreeSet&lt;String&gt;();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</a:pPr>
            <a:r>
              <a:rPr sz="1200" i="1" spc="-5" dirty="0">
                <a:latin typeface="Courier New"/>
                <a:cs typeface="Courier New"/>
              </a:rPr>
              <a:t>hs.add("ICT");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600"/>
              </a:spcBef>
            </a:pPr>
            <a:r>
              <a:rPr sz="1200" i="1" spc="-5" dirty="0">
                <a:latin typeface="Courier New"/>
                <a:cs typeface="Courier New"/>
              </a:rPr>
              <a:t>hs.add("Acadamy");</a:t>
            </a:r>
            <a:endParaRPr sz="12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590"/>
              </a:spcBef>
            </a:pPr>
            <a:r>
              <a:rPr sz="1200" i="1" spc="-5" dirty="0">
                <a:latin typeface="Courier New"/>
                <a:cs typeface="Courier New"/>
              </a:rPr>
              <a:t>hs.add("Welcome");</a:t>
            </a:r>
            <a:endParaRPr sz="1200">
              <a:latin typeface="Courier New"/>
              <a:cs typeface="Courier New"/>
            </a:endParaRPr>
          </a:p>
          <a:p>
            <a:pPr marL="48260" marR="1202055">
              <a:lnSpc>
                <a:spcPct val="141700"/>
              </a:lnSpc>
            </a:pPr>
            <a:r>
              <a:rPr sz="1200" i="1" spc="-5" dirty="0">
                <a:latin typeface="Courier New"/>
                <a:cs typeface="Courier New"/>
              </a:rPr>
              <a:t>System.out.println("Using</a:t>
            </a:r>
            <a:r>
              <a:rPr sz="1200" i="1" spc="4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Treeset</a:t>
            </a:r>
            <a:r>
              <a:rPr sz="1200" i="1" spc="4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add()"+hs);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hs.remove("ICT");</a:t>
            </a:r>
            <a:endParaRPr sz="1200">
              <a:latin typeface="Courier New"/>
              <a:cs typeface="Courier New"/>
            </a:endParaRPr>
          </a:p>
          <a:p>
            <a:pPr marL="48260" marR="927735">
              <a:lnSpc>
                <a:spcPts val="2050"/>
              </a:lnSpc>
              <a:spcBef>
                <a:spcPts val="160"/>
              </a:spcBef>
            </a:pPr>
            <a:r>
              <a:rPr sz="1200" i="1" spc="-5" dirty="0">
                <a:latin typeface="Courier New"/>
                <a:cs typeface="Courier New"/>
              </a:rPr>
              <a:t>System.out.println("Using</a:t>
            </a:r>
            <a:r>
              <a:rPr sz="1200" i="1" spc="5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Treeset</a:t>
            </a:r>
            <a:r>
              <a:rPr sz="1200" i="1" spc="50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remove()"+hs); </a:t>
            </a:r>
            <a:r>
              <a:rPr sz="1200" i="1" spc="-705" dirty="0">
                <a:latin typeface="Courier New"/>
                <a:cs typeface="Courier New"/>
              </a:rPr>
              <a:t> </a:t>
            </a:r>
            <a:r>
              <a:rPr sz="1200" i="1" spc="-5" dirty="0">
                <a:latin typeface="Courier New"/>
                <a:cs typeface="Courier New"/>
              </a:rPr>
              <a:t>hs.size();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650" y="2413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263C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3288</Words>
  <Application>Microsoft Office PowerPoint</Application>
  <PresentationFormat>Custom</PresentationFormat>
  <Paragraphs>576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11</vt:lpstr>
      <vt:lpstr>11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Chapter 11_Core Collection Classes</dc:title>
  <dc:creator>ICT</dc:creator>
  <cp:lastModifiedBy>kitefaculty</cp:lastModifiedBy>
  <cp:revision>4</cp:revision>
  <dcterms:created xsi:type="dcterms:W3CDTF">2022-08-10T09:01:30Z</dcterms:created>
  <dcterms:modified xsi:type="dcterms:W3CDTF">2022-08-10T09:29:25Z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2010-05-27T00:00:00Z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2022-08-10T00:00:00Z</vt:filetime>
  </property>
</Properties>
</file>