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0" r:id="rId4"/>
    <p:sldId id="276" r:id="rId5"/>
    <p:sldId id="279" r:id="rId6"/>
    <p:sldId id="281" r:id="rId7"/>
    <p:sldId id="258" r:id="rId8"/>
    <p:sldId id="259" r:id="rId9"/>
    <p:sldId id="261"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8D66E15-877F-44B0-ADB0-E4BD268C6F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217136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D66E15-877F-44B0-ADB0-E4BD268C6F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2974052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D66E15-877F-44B0-ADB0-E4BD268C6F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328282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8D66E15-877F-44B0-ADB0-E4BD268C6F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410107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D66E15-877F-44B0-ADB0-E4BD268C6F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93413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8D66E15-877F-44B0-ADB0-E4BD268C6F83}"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1245962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8D66E15-877F-44B0-ADB0-E4BD268C6F83}"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3394083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8D66E15-877F-44B0-ADB0-E4BD268C6F83}"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369773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66E15-877F-44B0-ADB0-E4BD268C6F83}"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217668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66E15-877F-44B0-ADB0-E4BD268C6F83}"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231079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66E15-877F-44B0-ADB0-E4BD268C6F83}"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5AE0C-74E9-4063-AC7D-2C0D6753B4B0}" type="slidenum">
              <a:rPr lang="en-IN" smtClean="0"/>
              <a:t>‹#›</a:t>
            </a:fld>
            <a:endParaRPr lang="en-IN"/>
          </a:p>
        </p:txBody>
      </p:sp>
    </p:spTree>
    <p:extLst>
      <p:ext uri="{BB962C8B-B14F-4D97-AF65-F5344CB8AC3E}">
        <p14:creationId xmlns:p14="http://schemas.microsoft.com/office/powerpoint/2010/main" val="20203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66E15-877F-44B0-ADB0-E4BD268C6F83}" type="datetimeFigureOut">
              <a:rPr lang="en-IN" smtClean="0"/>
              <a:t>02-09-2024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5AE0C-74E9-4063-AC7D-2C0D6753B4B0}" type="slidenum">
              <a:rPr lang="en-IN" smtClean="0"/>
              <a:t>‹#›</a:t>
            </a:fld>
            <a:endParaRPr lang="en-IN"/>
          </a:p>
        </p:txBody>
      </p:sp>
    </p:spTree>
    <p:extLst>
      <p:ext uri="{BB962C8B-B14F-4D97-AF65-F5344CB8AC3E}">
        <p14:creationId xmlns:p14="http://schemas.microsoft.com/office/powerpoint/2010/main" val="67679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Monitoring &amp; Securing a Web Application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765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2.SETTING UP IAM</a:t>
            </a:r>
            <a:r>
              <a:rPr lang="en-IN" sz="3200" dirty="0" smtClean="0"/>
              <a:t/>
            </a:r>
            <a:br>
              <a:rPr lang="en-IN" sz="3200" dirty="0" smtClean="0"/>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2284"/>
            <a:ext cx="10515600" cy="4351338"/>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1.Open AWS dashboard in AWS Management Console.</a:t>
            </a:r>
          </a:p>
          <a:p>
            <a:pPr marL="0" indent="0">
              <a:buNone/>
            </a:pPr>
            <a:r>
              <a:rPr lang="en-US" sz="2000" dirty="0" smtClean="0">
                <a:latin typeface="Times New Roman" panose="02020603050405020304" pitchFamily="18" charset="0"/>
                <a:cs typeface="Times New Roman" panose="02020603050405020304" pitchFamily="18" charset="0"/>
              </a:rPr>
              <a:t>2.Search for IAM in Search bar and open IAM dashboard.</a:t>
            </a:r>
          </a:p>
          <a:p>
            <a:pPr marL="0" indent="0">
              <a:buNone/>
            </a:pPr>
            <a:r>
              <a:rPr lang="en-US" sz="2000" dirty="0" smtClean="0">
                <a:latin typeface="Times New Roman" panose="02020603050405020304" pitchFamily="18" charset="0"/>
                <a:cs typeface="Times New Roman" panose="02020603050405020304" pitchFamily="18" charset="0"/>
              </a:rPr>
              <a:t>3.Go to Users and create the number of users based on your requirement ,we don’t have the     	requirement to create a Group as of now, because we are creating a single IAM user.</a:t>
            </a:r>
          </a:p>
          <a:p>
            <a:pPr marL="0" indent="0">
              <a:buNone/>
            </a:pPr>
            <a:r>
              <a:rPr lang="en-US" sz="2000" dirty="0" smtClean="0">
                <a:latin typeface="Times New Roman" panose="02020603050405020304" pitchFamily="18" charset="0"/>
                <a:cs typeface="Times New Roman" panose="02020603050405020304" pitchFamily="18" charset="0"/>
              </a:rPr>
              <a:t>4.Configure the name of the user , and Click on  Checkmark - Custom password and Click on     	Checkmark User must create a new password at next sign-in. </a:t>
            </a:r>
          </a:p>
          <a:p>
            <a:pPr marL="0" indent="0">
              <a:buNone/>
            </a:pPr>
            <a:r>
              <a:rPr lang="en-US" sz="2000" dirty="0" smtClean="0">
                <a:latin typeface="Times New Roman" panose="02020603050405020304" pitchFamily="18" charset="0"/>
                <a:cs typeface="Times New Roman" panose="02020603050405020304" pitchFamily="18" charset="0"/>
              </a:rPr>
              <a:t>5.Now Select - Attach Policies Directly in Permission Options and Search the required permissions 	for the IAM user account that we are creating. </a:t>
            </a:r>
          </a:p>
          <a:p>
            <a:pPr marL="0" indent="0">
              <a:buNone/>
            </a:pPr>
            <a:r>
              <a:rPr lang="en-US" sz="2000" dirty="0" smtClean="0">
                <a:latin typeface="Times New Roman" panose="02020603050405020304" pitchFamily="18" charset="0"/>
                <a:cs typeface="Times New Roman" panose="02020603050405020304" pitchFamily="18" charset="0"/>
              </a:rPr>
              <a:t>6.Now we are Selecting required permissions to our IAM user based on our project requirements in 	Permissions Policies.</a:t>
            </a:r>
          </a:p>
          <a:p>
            <a:pPr marL="0" indent="0">
              <a:buNone/>
            </a:pPr>
            <a:r>
              <a:rPr lang="en-US" sz="2000" dirty="0" smtClean="0">
                <a:latin typeface="Times New Roman" panose="02020603050405020304" pitchFamily="18" charset="0"/>
                <a:cs typeface="Times New Roman" panose="02020603050405020304" pitchFamily="18" charset="0"/>
              </a:rPr>
              <a:t>7.IAM Full Access , AmazonEC2FullAccess , </a:t>
            </a:r>
            <a:r>
              <a:rPr lang="en-US" sz="2000" dirty="0" err="1" smtClean="0">
                <a:latin typeface="Times New Roman" panose="02020603050405020304" pitchFamily="18" charset="0"/>
                <a:cs typeface="Times New Roman" panose="02020603050405020304" pitchFamily="18" charset="0"/>
              </a:rPr>
              <a:t>AmazonVPCFullAccess</a:t>
            </a:r>
            <a:r>
              <a:rPr lang="en-US" sz="2000" dirty="0" smtClean="0">
                <a:latin typeface="Times New Roman" panose="02020603050405020304" pitchFamily="18" charset="0"/>
                <a:cs typeface="Times New Roman" panose="02020603050405020304" pitchFamily="18" charset="0"/>
              </a:rPr>
              <a:t> , AmazonS3FullAccess,     	</a:t>
            </a:r>
            <a:r>
              <a:rPr lang="en-US" sz="2000" dirty="0" err="1" smtClean="0">
                <a:latin typeface="Times New Roman" panose="02020603050405020304" pitchFamily="18" charset="0"/>
                <a:cs typeface="Times New Roman" panose="02020603050405020304" pitchFamily="18" charset="0"/>
              </a:rPr>
              <a:t>CloudWatchFullAccess</a:t>
            </a:r>
            <a:r>
              <a:rPr lang="en-US" sz="2000" dirty="0" smtClean="0">
                <a:latin typeface="Times New Roman" panose="02020603050405020304" pitchFamily="18" charset="0"/>
                <a:cs typeface="Times New Roman" panose="02020603050405020304" pitchFamily="18" charset="0"/>
              </a:rPr>
              <a:t> , </a:t>
            </a:r>
            <a:r>
              <a:rPr lang="en-US" sz="2000" dirty="0" err="1" smtClean="0">
                <a:latin typeface="Times New Roman" panose="02020603050405020304" pitchFamily="18" charset="0"/>
                <a:cs typeface="Times New Roman" panose="02020603050405020304" pitchFamily="18" charset="0"/>
              </a:rPr>
              <a:t>AWSCloudTrail_FullAccess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8</a:t>
            </a:r>
            <a:r>
              <a:rPr lang="en-US" sz="2000" dirty="0" smtClean="0">
                <a:latin typeface="Times New Roman" panose="02020603050405020304" pitchFamily="18" charset="0"/>
                <a:cs typeface="Times New Roman" panose="02020603050405020304" pitchFamily="18" charset="0"/>
              </a:rPr>
              <a:t>.After selecting the permissions click on Create user.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289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301"/>
            <a:ext cx="10515600" cy="1325563"/>
          </a:xfrm>
        </p:spPr>
        <p:txBody>
          <a:bodyPr>
            <a:normAutofit/>
          </a:bodyPr>
          <a:lstStyle/>
          <a:p>
            <a:r>
              <a:rPr lang="en-IN" sz="3200" dirty="0" smtClean="0">
                <a:latin typeface="Times New Roman" panose="02020603050405020304" pitchFamily="18" charset="0"/>
                <a:cs typeface="Times New Roman" panose="02020603050405020304" pitchFamily="18" charset="0"/>
              </a:rPr>
              <a:t>3.SETTING UP VPC</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1673"/>
            <a:ext cx="10515600" cy="4830804"/>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1.Open AWS dashboard in AWS Management Console.</a:t>
            </a:r>
          </a:p>
          <a:p>
            <a:pPr marL="0" indent="0">
              <a:buNone/>
            </a:pPr>
            <a:r>
              <a:rPr lang="en-US" sz="2000" dirty="0" smtClean="0">
                <a:latin typeface="Times New Roman" panose="02020603050405020304" pitchFamily="18" charset="0"/>
                <a:cs typeface="Times New Roman" panose="02020603050405020304" pitchFamily="18" charset="0"/>
              </a:rPr>
              <a:t>2.Search for VPC in Search bar and open VPC dashboard.</a:t>
            </a:r>
          </a:p>
          <a:p>
            <a:pPr marL="0" indent="0">
              <a:buNone/>
            </a:pPr>
            <a:r>
              <a:rPr lang="en-US" sz="2000" dirty="0" smtClean="0">
                <a:latin typeface="Times New Roman" panose="02020603050405020304" pitchFamily="18" charset="0"/>
                <a:cs typeface="Times New Roman" panose="02020603050405020304" pitchFamily="18" charset="0"/>
              </a:rPr>
              <a:t>3.Click on create VPC ,Now select VPC only in VPC Settings and give a name to your VPC.</a:t>
            </a:r>
          </a:p>
          <a:p>
            <a:pPr marL="0" indent="0">
              <a:buNone/>
            </a:pPr>
            <a:r>
              <a:rPr lang="en-US" sz="2000" dirty="0" smtClean="0">
                <a:latin typeface="Times New Roman" panose="02020603050405020304" pitchFamily="18" charset="0"/>
                <a:cs typeface="Times New Roman" panose="02020603050405020304" pitchFamily="18" charset="0"/>
              </a:rPr>
              <a:t>4.Select  IPV4 CIDR – (10.0.0.0/24 , the block size is 64 Class C), and click on Create VPC.</a:t>
            </a:r>
          </a:p>
          <a:p>
            <a:pPr marL="0" indent="0">
              <a:buNone/>
            </a:pPr>
            <a:r>
              <a:rPr lang="en-US" sz="2000" dirty="0" smtClean="0">
                <a:latin typeface="Times New Roman" panose="02020603050405020304" pitchFamily="18" charset="0"/>
                <a:cs typeface="Times New Roman" panose="02020603050405020304" pitchFamily="18" charset="0"/>
              </a:rPr>
              <a:t>5.In VPC dashboard now click on Subnets(We require 2 subnets based on requirement).</a:t>
            </a:r>
          </a:p>
          <a:p>
            <a:pPr marL="0" indent="0">
              <a:buNone/>
            </a:pPr>
            <a:r>
              <a:rPr lang="en-US" sz="2000" dirty="0" smtClean="0">
                <a:latin typeface="Times New Roman" panose="02020603050405020304" pitchFamily="18" charset="0"/>
                <a:cs typeface="Times New Roman" panose="02020603050405020304" pitchFamily="18" charset="0"/>
              </a:rPr>
              <a:t>6.Select the created VPC in VPC ID , while creating subnet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Subnet 1 was created with subnet 	name as public1 , under  the  region us-east-1a, IPv4 VPC CIDR Block :10.0.0.0/24, 	IPv4 Subnet CIDR Block 10.0.0.32/27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7</a:t>
            </a:r>
            <a:r>
              <a:rPr lang="en-US" sz="2000" dirty="0" smtClean="0">
                <a:latin typeface="Times New Roman" panose="02020603050405020304" pitchFamily="18" charset="0"/>
                <a:cs typeface="Times New Roman" panose="02020603050405020304" pitchFamily="18" charset="0"/>
              </a:rPr>
              <a:t>.Subnet 2 was created with subnet name as private1 under the region us-east-1b , IPv4 VPC 	CIDR Block :10.0.0.0/24, IPv4 Subnet CIDR Block 10.0.0.64/27 .</a:t>
            </a:r>
          </a:p>
          <a:p>
            <a:pPr marL="0" indent="0">
              <a:buNone/>
            </a:pPr>
            <a:r>
              <a:rPr lang="en-US" sz="2000" dirty="0" smtClean="0">
                <a:latin typeface="Times New Roman" panose="02020603050405020304" pitchFamily="18" charset="0"/>
                <a:cs typeface="Times New Roman" panose="02020603050405020304" pitchFamily="18" charset="0"/>
              </a:rPr>
              <a:t>8.Two Subnets are successfully created in your VPC.</a:t>
            </a:r>
          </a:p>
        </p:txBody>
      </p:sp>
    </p:spTree>
    <p:extLst>
      <p:ext uri="{BB962C8B-B14F-4D97-AF65-F5344CB8AC3E}">
        <p14:creationId xmlns:p14="http://schemas.microsoft.com/office/powerpoint/2010/main" val="496600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4.Setting Up Internet Gateway</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3102"/>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.In VPC dashboard ,Select Internet Gateway.</a:t>
            </a:r>
          </a:p>
          <a:p>
            <a:pPr marL="0" indent="0">
              <a:buNone/>
            </a:pPr>
            <a:r>
              <a:rPr lang="en-US" sz="2000" dirty="0" smtClean="0">
                <a:latin typeface="Times New Roman" panose="02020603050405020304" pitchFamily="18" charset="0"/>
                <a:cs typeface="Times New Roman" panose="02020603050405020304" pitchFamily="18" charset="0"/>
              </a:rPr>
              <a:t>2.Create an Internet Gateway, give a name in name tag in internet gateway setting.</a:t>
            </a:r>
          </a:p>
          <a:p>
            <a:pPr marL="0" indent="0">
              <a:buNone/>
            </a:pPr>
            <a:r>
              <a:rPr lang="en-US" sz="2000" dirty="0" smtClean="0">
                <a:latin typeface="Times New Roman" panose="02020603050405020304" pitchFamily="18" charset="0"/>
                <a:cs typeface="Times New Roman" panose="02020603050405020304" pitchFamily="18" charset="0"/>
              </a:rPr>
              <a:t>3.Create the Internet Gateway.</a:t>
            </a:r>
          </a:p>
          <a:p>
            <a:pPr marL="0" indent="0">
              <a:buNone/>
            </a:pPr>
            <a:r>
              <a:rPr lang="en-US" sz="2000" dirty="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.Click on the pop up or click on actions in top right corner to Attach to a VPC.</a:t>
            </a:r>
          </a:p>
          <a:p>
            <a:pPr marL="0" indent="0">
              <a:buNone/>
            </a:pPr>
            <a:r>
              <a:rPr lang="en-US" sz="2000" dirty="0">
                <a:latin typeface="Times New Roman" panose="02020603050405020304" pitchFamily="18" charset="0"/>
                <a:cs typeface="Times New Roman" panose="02020603050405020304" pitchFamily="18" charset="0"/>
              </a:rPr>
              <a:t>5</a:t>
            </a:r>
            <a:r>
              <a:rPr lang="en-US" sz="2000" dirty="0" smtClean="0">
                <a:latin typeface="Times New Roman" panose="02020603050405020304" pitchFamily="18" charset="0"/>
                <a:cs typeface="Times New Roman" panose="02020603050405020304" pitchFamily="18" charset="0"/>
              </a:rPr>
              <a:t>.Select already created VPC in Available VPC’s and click on Attach Internet Gateway.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.Internet Gateway is successfully attached to the existing or created VPC.</a:t>
            </a:r>
          </a:p>
        </p:txBody>
      </p:sp>
    </p:spTree>
    <p:extLst>
      <p:ext uri="{BB962C8B-B14F-4D97-AF65-F5344CB8AC3E}">
        <p14:creationId xmlns:p14="http://schemas.microsoft.com/office/powerpoint/2010/main" val="1813423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5.Setup Default Route table of VPC</a:t>
            </a:r>
            <a:endParaRPr lang="en-IN" sz="3200" dirty="0"/>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1.While creating VPC , a default </a:t>
            </a:r>
            <a:r>
              <a:rPr lang="en-US" sz="2000" dirty="0" err="1">
                <a:latin typeface="Times New Roman" panose="02020603050405020304" pitchFamily="18" charset="0"/>
                <a:cs typeface="Times New Roman" panose="02020603050405020304" pitchFamily="18" charset="0"/>
              </a:rPr>
              <a:t>RouteTable</a:t>
            </a:r>
            <a:r>
              <a:rPr lang="en-US" sz="2000" dirty="0">
                <a:latin typeface="Times New Roman" panose="02020603050405020304" pitchFamily="18" charset="0"/>
                <a:cs typeface="Times New Roman" panose="02020603050405020304" pitchFamily="18" charset="0"/>
              </a:rPr>
              <a:t>  is created, Each subnet in your VPC is associated with </a:t>
            </a: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route table which controls the traffic flow between subnets.</a:t>
            </a:r>
          </a:p>
          <a:p>
            <a:pPr marL="0" indent="0">
              <a:buNone/>
            </a:pPr>
            <a:r>
              <a:rPr lang="en-US" sz="2000" dirty="0" smtClean="0">
                <a:latin typeface="Times New Roman" panose="02020603050405020304" pitchFamily="18" charset="0"/>
                <a:cs typeface="Times New Roman" panose="02020603050405020304" pitchFamily="18" charset="0"/>
              </a:rPr>
              <a:t>2.Give a name as smwroute1 to the default created </a:t>
            </a:r>
            <a:r>
              <a:rPr lang="en-US" sz="2000" dirty="0" err="1">
                <a:latin typeface="Times New Roman" panose="02020603050405020304" pitchFamily="18" charset="0"/>
                <a:cs typeface="Times New Roman" panose="02020603050405020304" pitchFamily="18" charset="0"/>
              </a:rPr>
              <a:t>R</a:t>
            </a:r>
            <a:r>
              <a:rPr lang="en-US" sz="2000" dirty="0" err="1" smtClean="0">
                <a:latin typeface="Times New Roman" panose="02020603050405020304" pitchFamily="18" charset="0"/>
                <a:cs typeface="Times New Roman" panose="02020603050405020304" pitchFamily="18" charset="0"/>
              </a:rPr>
              <a:t>outetable</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elect the default </a:t>
            </a:r>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oute table - </a:t>
            </a:r>
            <a:r>
              <a:rPr lang="en-US" sz="2000" dirty="0">
                <a:latin typeface="Times New Roman" panose="02020603050405020304" pitchFamily="18" charset="0"/>
                <a:cs typeface="Times New Roman" panose="02020603050405020304" pitchFamily="18" charset="0"/>
              </a:rPr>
              <a:t>smwroute1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4.Click on Routes ,Click on edit route and add route – Choose 0.0.0.0 in left dropdown &amp; Choose 		Internet Gateway in Right dropdown and exactly down to it select created Internet Gateway.</a:t>
            </a:r>
          </a:p>
          <a:p>
            <a:pPr marL="0" indent="0">
              <a:buNone/>
            </a:pPr>
            <a:r>
              <a:rPr lang="en-US" sz="2000" dirty="0" smtClean="0">
                <a:latin typeface="Times New Roman" panose="02020603050405020304" pitchFamily="18" charset="0"/>
                <a:cs typeface="Times New Roman" panose="02020603050405020304" pitchFamily="18" charset="0"/>
              </a:rPr>
              <a:t>5.Click on Save changes.</a:t>
            </a:r>
          </a:p>
          <a:p>
            <a:pPr marL="0" indent="0">
              <a:buNone/>
            </a:pPr>
            <a:r>
              <a:rPr lang="en-US" sz="2000" dirty="0" smtClean="0">
                <a:latin typeface="Times New Roman" panose="02020603050405020304" pitchFamily="18" charset="0"/>
                <a:cs typeface="Times New Roman" panose="02020603050405020304" pitchFamily="18" charset="0"/>
              </a:rPr>
              <a:t>6.Click on Subnet Associations , Click on edit Subnet Associations  &amp; select the public subnet 	created under VPC and Click on save changes. </a:t>
            </a:r>
          </a:p>
          <a:p>
            <a:pPr marL="0" indent="0">
              <a:buNone/>
            </a:pPr>
            <a:r>
              <a:rPr lang="en-IN" sz="2000" dirty="0" smtClean="0">
                <a:latin typeface="Times New Roman" panose="02020603050405020304" pitchFamily="18" charset="0"/>
                <a:cs typeface="Times New Roman" panose="02020603050405020304" pitchFamily="18" charset="0"/>
              </a:rPr>
              <a:t>7.Now we successfully updated the Routes and Subnet Associations of Default Route Table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710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6.Setting up NAT Gateway</a:t>
            </a:r>
            <a:endParaRPr lang="en-IN" sz="3200" dirty="0"/>
          </a:p>
        </p:txBody>
      </p:sp>
      <p:sp>
        <p:nvSpPr>
          <p:cNvPr id="3" name="Content Placeholder 2"/>
          <p:cNvSpPr>
            <a:spLocks noGrp="1"/>
          </p:cNvSpPr>
          <p:nvPr>
            <p:ph idx="1"/>
          </p:nvPr>
        </p:nvSpPr>
        <p:spPr>
          <a:xfrm>
            <a:off x="838200" y="1504334"/>
            <a:ext cx="10515600" cy="5122607"/>
          </a:xfrm>
        </p:spPr>
        <p:txBody>
          <a:bodyPr>
            <a:normAutofit fontScale="92500"/>
          </a:bodyPr>
          <a:lstStyle/>
          <a:p>
            <a:pPr marL="0" indent="0">
              <a:buNone/>
            </a:pPr>
            <a:r>
              <a:rPr lang="en-US" sz="2200" dirty="0" smtClean="0">
                <a:latin typeface="Times New Roman" panose="02020603050405020304" pitchFamily="18" charset="0"/>
                <a:cs typeface="Times New Roman" panose="02020603050405020304" pitchFamily="18" charset="0"/>
              </a:rPr>
              <a:t>1.Open NAT Gateways in VPC Dashboard.</a:t>
            </a:r>
          </a:p>
          <a:p>
            <a:pPr marL="0" indent="0">
              <a:buNone/>
            </a:pPr>
            <a:r>
              <a:rPr lang="en-US" sz="2200" dirty="0" smtClean="0">
                <a:latin typeface="Times New Roman" panose="02020603050405020304" pitchFamily="18" charset="0"/>
                <a:cs typeface="Times New Roman" panose="02020603050405020304" pitchFamily="18" charset="0"/>
              </a:rPr>
              <a:t>2.Click on Create an NAT Gateway , give name to the NAT Gateway as </a:t>
            </a:r>
            <a:r>
              <a:rPr lang="en-US" sz="2200" dirty="0" err="1" smtClean="0">
                <a:latin typeface="Times New Roman" panose="02020603050405020304" pitchFamily="18" charset="0"/>
                <a:cs typeface="Times New Roman" panose="02020603050405020304" pitchFamily="18" charset="0"/>
              </a:rPr>
              <a:t>smwNATgw</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3.Select public1 subnet, &amp; Click on Save associations.</a:t>
            </a:r>
          </a:p>
          <a:p>
            <a:pPr marL="0" indent="0">
              <a:buNone/>
            </a:pPr>
            <a:r>
              <a:rPr lang="en-US" sz="2200" dirty="0" smtClean="0">
                <a:latin typeface="Times New Roman" panose="02020603050405020304" pitchFamily="18" charset="0"/>
                <a:cs typeface="Times New Roman" panose="02020603050405020304" pitchFamily="18" charset="0"/>
              </a:rPr>
              <a:t>4.Click on Create NAT Gateway.</a:t>
            </a:r>
          </a:p>
          <a:p>
            <a:pPr marL="0" indent="0">
              <a:buNone/>
            </a:pPr>
            <a:r>
              <a:rPr lang="en-US" sz="2200" dirty="0" smtClean="0">
                <a:latin typeface="Times New Roman" panose="02020603050405020304" pitchFamily="18" charset="0"/>
                <a:cs typeface="Times New Roman" panose="02020603050405020304" pitchFamily="18" charset="0"/>
              </a:rPr>
              <a:t>5.Open Route table in VPC Dashboard, </a:t>
            </a:r>
            <a:r>
              <a:rPr lang="en-US" sz="2200" dirty="0">
                <a:latin typeface="Times New Roman" panose="02020603050405020304" pitchFamily="18" charset="0"/>
                <a:cs typeface="Times New Roman" panose="02020603050405020304" pitchFamily="18" charset="0"/>
              </a:rPr>
              <a:t>C</a:t>
            </a:r>
            <a:r>
              <a:rPr lang="en-US" sz="2200" dirty="0" smtClean="0">
                <a:latin typeface="Times New Roman" panose="02020603050405020304" pitchFamily="18" charset="0"/>
                <a:cs typeface="Times New Roman" panose="02020603050405020304" pitchFamily="18" charset="0"/>
              </a:rPr>
              <a:t>reate a new route table with name as smwroute2.</a:t>
            </a:r>
          </a:p>
          <a:p>
            <a:pPr marL="0" indent="0">
              <a:buNone/>
            </a:pPr>
            <a:r>
              <a:rPr lang="en-US" sz="2200" dirty="0" smtClean="0">
                <a:latin typeface="Times New Roman" panose="02020603050405020304" pitchFamily="18" charset="0"/>
                <a:cs typeface="Times New Roman" panose="02020603050405020304" pitchFamily="18" charset="0"/>
              </a:rPr>
              <a:t>6.Select the created VPC &amp; Create Route Table.</a:t>
            </a:r>
          </a:p>
          <a:p>
            <a:pPr marL="0" indent="0">
              <a:buNone/>
            </a:pPr>
            <a:r>
              <a:rPr lang="en-US" sz="2200" dirty="0" smtClean="0">
                <a:latin typeface="Times New Roman" panose="02020603050405020304" pitchFamily="18" charset="0"/>
                <a:cs typeface="Times New Roman" panose="02020603050405020304" pitchFamily="18" charset="0"/>
              </a:rPr>
              <a:t>7.Select the newly created Route Table , Click on Routes.</a:t>
            </a:r>
          </a:p>
          <a:p>
            <a:pPr marL="0" indent="0">
              <a:buNone/>
            </a:pPr>
            <a:r>
              <a:rPr lang="en-US" sz="2200" dirty="0" smtClean="0">
                <a:latin typeface="Times New Roman" panose="02020603050405020304" pitchFamily="18" charset="0"/>
                <a:cs typeface="Times New Roman" panose="02020603050405020304" pitchFamily="18" charset="0"/>
              </a:rPr>
              <a:t>8.Click on edit route and add route – Choose 0.0.0.0 in left dropdown &amp; Choose NAT Gateway in 	Right dropdown 	and exactly down to it select created NAT Gateway.</a:t>
            </a:r>
          </a:p>
          <a:p>
            <a:pPr marL="0" indent="0">
              <a:buNone/>
            </a:pPr>
            <a:r>
              <a:rPr lang="en-US" sz="2200" dirty="0" smtClean="0">
                <a:latin typeface="Times New Roman" panose="02020603050405020304" pitchFamily="18" charset="0"/>
                <a:cs typeface="Times New Roman" panose="02020603050405020304" pitchFamily="18" charset="0"/>
              </a:rPr>
              <a:t>9.Click on Save changes.</a:t>
            </a:r>
          </a:p>
          <a:p>
            <a:pPr marL="0" indent="0">
              <a:buNone/>
            </a:pPr>
            <a:r>
              <a:rPr lang="en-US" sz="2200" dirty="0" smtClean="0">
                <a:latin typeface="Times New Roman" panose="02020603050405020304" pitchFamily="18" charset="0"/>
                <a:cs typeface="Times New Roman" panose="02020603050405020304" pitchFamily="18" charset="0"/>
              </a:rPr>
              <a:t>10.Click on Subnet Associations , Click on edit Subnet Associations  &amp; select the private1 subnet 	created under VPC and Click on save changes. </a:t>
            </a:r>
          </a:p>
          <a:p>
            <a:pPr marL="0" indent="0">
              <a:buNone/>
            </a:pPr>
            <a:r>
              <a:rPr lang="en-IN" sz="2200" dirty="0" smtClean="0">
                <a:latin typeface="Times New Roman" panose="02020603050405020304" pitchFamily="18" charset="0"/>
                <a:cs typeface="Times New Roman" panose="02020603050405020304" pitchFamily="18" charset="0"/>
              </a:rPr>
              <a:t>11.Now we successfully updated the Routes and Subnet Associations of Default Route Table</a:t>
            </a: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851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7.Setting Up </a:t>
            </a:r>
            <a:r>
              <a:rPr lang="en-IN" sz="3200" dirty="0" smtClean="0">
                <a:latin typeface="Times New Roman" panose="02020603050405020304" pitchFamily="18" charset="0"/>
                <a:cs typeface="Times New Roman" panose="02020603050405020304" pitchFamily="18" charset="0"/>
              </a:rPr>
              <a:t>Security Group &amp; EC2</a:t>
            </a:r>
            <a:endParaRPr lang="en-IN" sz="3200" dirty="0"/>
          </a:p>
        </p:txBody>
      </p:sp>
      <p:sp>
        <p:nvSpPr>
          <p:cNvPr id="3" name="Content Placeholder 2"/>
          <p:cNvSpPr>
            <a:spLocks noGrp="1"/>
          </p:cNvSpPr>
          <p:nvPr>
            <p:ph idx="1"/>
          </p:nvPr>
        </p:nvSpPr>
        <p:spPr>
          <a:xfrm>
            <a:off x="838200" y="1782618"/>
            <a:ext cx="10515600" cy="4987637"/>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1.Open </a:t>
            </a:r>
            <a:r>
              <a:rPr lang="en-US" sz="2000" dirty="0">
                <a:latin typeface="Times New Roman" panose="02020603050405020304" pitchFamily="18" charset="0"/>
                <a:cs typeface="Times New Roman" panose="02020603050405020304" pitchFamily="18" charset="0"/>
              </a:rPr>
              <a:t>AWS dashboard in AWS Management </a:t>
            </a:r>
            <a:r>
              <a:rPr lang="en-US" sz="2000" dirty="0" smtClean="0">
                <a:latin typeface="Times New Roman" panose="02020603050405020304" pitchFamily="18" charset="0"/>
                <a:cs typeface="Times New Roman" panose="02020603050405020304" pitchFamily="18" charset="0"/>
              </a:rPr>
              <a:t>Console , Search </a:t>
            </a:r>
            <a:r>
              <a:rPr lang="en-US" sz="2000" dirty="0">
                <a:latin typeface="Times New Roman" panose="02020603050405020304" pitchFamily="18" charset="0"/>
                <a:cs typeface="Times New Roman" panose="02020603050405020304" pitchFamily="18" charset="0"/>
              </a:rPr>
              <a:t>for EC2 in Search bar and open EC2 </a:t>
            </a:r>
            <a:r>
              <a:rPr lang="en-US" sz="2000" dirty="0" smtClean="0">
                <a:latin typeface="Times New Roman" panose="02020603050405020304" pitchFamily="18" charset="0"/>
                <a:cs typeface="Times New Roman" panose="02020603050405020304" pitchFamily="18" charset="0"/>
              </a:rPr>
              <a:t>	dashboard , In </a:t>
            </a:r>
            <a:r>
              <a:rPr lang="en-US" sz="2000" dirty="0">
                <a:latin typeface="Times New Roman" panose="02020603050405020304" pitchFamily="18" charset="0"/>
                <a:cs typeface="Times New Roman" panose="02020603050405020304" pitchFamily="18" charset="0"/>
              </a:rPr>
              <a:t>the left-hand menu, select Security Groups under Network &amp; </a:t>
            </a:r>
            <a:r>
              <a:rPr lang="en-US" sz="2000" dirty="0" smtClean="0">
                <a:latin typeface="Times New Roman" panose="02020603050405020304" pitchFamily="18" charset="0"/>
                <a:cs typeface="Times New Roman" panose="02020603050405020304" pitchFamily="18" charset="0"/>
              </a:rPr>
              <a:t>Security.</a:t>
            </a:r>
          </a:p>
          <a:p>
            <a:pPr marL="0" indent="0">
              <a:buNone/>
            </a:pPr>
            <a:r>
              <a:rPr lang="en-US" sz="2000" dirty="0" smtClean="0">
                <a:latin typeface="Times New Roman" panose="02020603050405020304" pitchFamily="18" charset="0"/>
                <a:cs typeface="Times New Roman" panose="02020603050405020304" pitchFamily="18" charset="0"/>
              </a:rPr>
              <a:t>2.Click on Create </a:t>
            </a:r>
            <a:r>
              <a:rPr lang="en-US" sz="2000" dirty="0">
                <a:latin typeface="Times New Roman" panose="02020603050405020304" pitchFamily="18" charset="0"/>
                <a:cs typeface="Times New Roman" panose="02020603050405020304" pitchFamily="18" charset="0"/>
              </a:rPr>
              <a:t>security group </a:t>
            </a:r>
            <a:r>
              <a:rPr lang="en-US" sz="2000" dirty="0" smtClean="0">
                <a:latin typeface="Times New Roman" panose="02020603050405020304" pitchFamily="18" charset="0"/>
                <a:cs typeface="Times New Roman" panose="02020603050405020304" pitchFamily="18" charset="0"/>
              </a:rPr>
              <a:t>, Under </a:t>
            </a:r>
            <a:r>
              <a:rPr lang="en-US" sz="2000" dirty="0">
                <a:latin typeface="Times New Roman" panose="02020603050405020304" pitchFamily="18" charset="0"/>
                <a:cs typeface="Times New Roman" panose="02020603050405020304" pitchFamily="18" charset="0"/>
              </a:rPr>
              <a:t>Name </a:t>
            </a:r>
            <a:r>
              <a:rPr lang="en-US" sz="2000" dirty="0" smtClean="0">
                <a:latin typeface="Times New Roman" panose="02020603050405020304" pitchFamily="18" charset="0"/>
                <a:cs typeface="Times New Roman" panose="02020603050405020304" pitchFamily="18" charset="0"/>
              </a:rPr>
              <a:t>tag </a:t>
            </a:r>
            <a:r>
              <a:rPr lang="en-US" sz="2000" dirty="0">
                <a:latin typeface="Times New Roman" panose="02020603050405020304" pitchFamily="18" charset="0"/>
                <a:cs typeface="Times New Roman" panose="02020603050405020304" pitchFamily="18" charset="0"/>
              </a:rPr>
              <a:t>enter a name for your security </a:t>
            </a:r>
            <a:r>
              <a:rPr lang="en-US" sz="2000" dirty="0" smtClean="0">
                <a:latin typeface="Times New Roman" panose="02020603050405020304" pitchFamily="18" charset="0"/>
                <a:cs typeface="Times New Roman" panose="02020603050405020304" pitchFamily="18" charset="0"/>
              </a:rPr>
              <a:t>group , Provide </a:t>
            </a:r>
            <a:r>
              <a:rPr lang="en-US" sz="2000" dirty="0">
                <a:latin typeface="Times New Roman" panose="02020603050405020304" pitchFamily="18" charset="0"/>
                <a:cs typeface="Times New Roman" panose="02020603050405020304" pitchFamily="18" charset="0"/>
              </a:rPr>
              <a:t>a </a:t>
            </a:r>
            <a:r>
              <a:rPr lang="en-US" sz="2000" dirty="0" smtClean="0">
                <a:latin typeface="Times New Roman" panose="02020603050405020304" pitchFamily="18" charset="0"/>
                <a:cs typeface="Times New Roman" panose="02020603050405020304" pitchFamily="18" charset="0"/>
              </a:rPr>
              <a:t>	description </a:t>
            </a:r>
            <a:r>
              <a:rPr lang="en-US" sz="2000" dirty="0">
                <a:latin typeface="Times New Roman" panose="02020603050405020304" pitchFamily="18" charset="0"/>
                <a:cs typeface="Times New Roman" panose="02020603050405020304" pitchFamily="18" charset="0"/>
              </a:rPr>
              <a:t>for your security group in description box</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VPC </a:t>
            </a:r>
            <a:r>
              <a:rPr lang="en-US" sz="2000" dirty="0" smtClean="0">
                <a:latin typeface="Times New Roman" panose="02020603050405020304" pitchFamily="18" charset="0"/>
                <a:cs typeface="Times New Roman" panose="02020603050405020304" pitchFamily="18" charset="0"/>
              </a:rPr>
              <a:t>,select the created VPC ,  </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Add </a:t>
            </a:r>
            <a:r>
              <a:rPr lang="en-US" sz="2000" dirty="0">
                <a:latin typeface="Times New Roman" panose="02020603050405020304" pitchFamily="18" charset="0"/>
                <a:cs typeface="Times New Roman" panose="02020603050405020304" pitchFamily="18" charset="0"/>
              </a:rPr>
              <a:t>Inbound </a:t>
            </a:r>
            <a:r>
              <a:rPr lang="en-US" sz="2000" dirty="0" smtClean="0">
                <a:latin typeface="Times New Roman" panose="02020603050405020304" pitchFamily="18" charset="0"/>
                <a:cs typeface="Times New Roman" panose="02020603050405020304" pitchFamily="18" charset="0"/>
              </a:rPr>
              <a:t>Rules : Click </a:t>
            </a:r>
            <a:r>
              <a:rPr lang="en-US" sz="2000" dirty="0">
                <a:latin typeface="Times New Roman" panose="02020603050405020304" pitchFamily="18" charset="0"/>
                <a:cs typeface="Times New Roman" panose="02020603050405020304" pitchFamily="18" charset="0"/>
              </a:rPr>
              <a:t>Add rule to define rules for inbound </a:t>
            </a:r>
            <a:r>
              <a:rPr lang="en-US" sz="2000" dirty="0" smtClean="0">
                <a:latin typeface="Times New Roman" panose="02020603050405020304" pitchFamily="18" charset="0"/>
                <a:cs typeface="Times New Roman" panose="02020603050405020304" pitchFamily="18" charset="0"/>
              </a:rPr>
              <a:t>traffic , Select </a:t>
            </a:r>
            <a:r>
              <a:rPr lang="en-US" sz="2000" dirty="0">
                <a:latin typeface="Times New Roman" panose="02020603050405020304" pitchFamily="18" charset="0"/>
                <a:cs typeface="Times New Roman" panose="02020603050405020304" pitchFamily="18" charset="0"/>
              </a:rPr>
              <a:t>the SSH  type </a:t>
            </a:r>
            <a:r>
              <a:rPr lang="en-US" sz="2000" dirty="0" smtClean="0">
                <a:latin typeface="Times New Roman" panose="02020603050405020304" pitchFamily="18" charset="0"/>
                <a:cs typeface="Times New Roman" panose="02020603050405020304" pitchFamily="18" charset="0"/>
              </a:rPr>
              <a:t>	of </a:t>
            </a:r>
            <a:r>
              <a:rPr lang="en-US" sz="2000" dirty="0">
                <a:latin typeface="Times New Roman" panose="02020603050405020304" pitchFamily="18" charset="0"/>
                <a:cs typeface="Times New Roman" panose="02020603050405020304" pitchFamily="18" charset="0"/>
              </a:rPr>
              <a:t>connection under </a:t>
            </a:r>
            <a:r>
              <a:rPr lang="en-US" sz="2000" dirty="0" smtClean="0">
                <a:latin typeface="Times New Roman" panose="02020603050405020304" pitchFamily="18" charset="0"/>
                <a:cs typeface="Times New Roman" panose="02020603050405020304" pitchFamily="18" charset="0"/>
              </a:rPr>
              <a:t>Type. The </a:t>
            </a:r>
            <a:r>
              <a:rPr lang="en-US" sz="2000" dirty="0">
                <a:latin typeface="Times New Roman" panose="02020603050405020304" pitchFamily="18" charset="0"/>
                <a:cs typeface="Times New Roman" panose="02020603050405020304" pitchFamily="18" charset="0"/>
              </a:rPr>
              <a:t>protocol used is </a:t>
            </a:r>
            <a:r>
              <a:rPr lang="en-US" sz="2000" dirty="0" smtClean="0">
                <a:latin typeface="Times New Roman" panose="02020603050405020304" pitchFamily="18" charset="0"/>
                <a:cs typeface="Times New Roman" panose="02020603050405020304" pitchFamily="18" charset="0"/>
              </a:rPr>
              <a:t>TCP Under </a:t>
            </a:r>
            <a:r>
              <a:rPr lang="en-US" sz="2000" dirty="0">
                <a:latin typeface="Times New Roman" panose="02020603050405020304" pitchFamily="18" charset="0"/>
                <a:cs typeface="Times New Roman" panose="02020603050405020304" pitchFamily="18" charset="0"/>
              </a:rPr>
              <a:t>Port Range enter </a:t>
            </a:r>
            <a:r>
              <a:rPr lang="en-US" sz="2000" dirty="0" smtClean="0">
                <a:latin typeface="Times New Roman" panose="02020603050405020304" pitchFamily="18" charset="0"/>
                <a:cs typeface="Times New Roman" panose="02020603050405020304" pitchFamily="18" charset="0"/>
              </a:rPr>
              <a:t>the  	port number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22 </a:t>
            </a:r>
            <a:r>
              <a:rPr lang="en-US" sz="2000" dirty="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SSH. Define </a:t>
            </a:r>
            <a:r>
              <a:rPr lang="en-US" sz="2000" dirty="0">
                <a:latin typeface="Times New Roman" panose="02020603050405020304" pitchFamily="18" charset="0"/>
                <a:cs typeface="Times New Roman" panose="02020603050405020304" pitchFamily="18" charset="0"/>
              </a:rPr>
              <a:t>the allowed IP ranges in Source, 0.0.0.0/0 for all IPs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Add </a:t>
            </a:r>
            <a:r>
              <a:rPr lang="en-US" sz="2000" dirty="0">
                <a:latin typeface="Times New Roman" panose="02020603050405020304" pitchFamily="18" charset="0"/>
                <a:cs typeface="Times New Roman" panose="02020603050405020304" pitchFamily="18" charset="0"/>
              </a:rPr>
              <a:t>Outbound Rules: By default, all outbound traffic is allowed</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.Click </a:t>
            </a:r>
            <a:r>
              <a:rPr lang="en-US" sz="2000" dirty="0">
                <a:latin typeface="Times New Roman" panose="02020603050405020304" pitchFamily="18" charset="0"/>
                <a:cs typeface="Times New Roman" panose="02020603050405020304" pitchFamily="18" charset="0"/>
              </a:rPr>
              <a:t>Create security </a:t>
            </a:r>
            <a:r>
              <a:rPr lang="en-US" sz="2000" dirty="0" smtClean="0">
                <a:latin typeface="Times New Roman" panose="02020603050405020304" pitchFamily="18" charset="0"/>
                <a:cs typeface="Times New Roman" panose="02020603050405020304" pitchFamily="18" charset="0"/>
              </a:rPr>
              <a:t>group. </a:t>
            </a:r>
          </a:p>
        </p:txBody>
      </p:sp>
    </p:spTree>
    <p:extLst>
      <p:ext uri="{BB962C8B-B14F-4D97-AF65-F5344CB8AC3E}">
        <p14:creationId xmlns:p14="http://schemas.microsoft.com/office/powerpoint/2010/main" val="22708087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8891" y="883515"/>
            <a:ext cx="10515600" cy="4351338"/>
          </a:xfrm>
        </p:spPr>
        <p:txBody>
          <a:bodyPr>
            <a:normAutofit fontScale="92500" lnSpcReduction="10000"/>
          </a:bodyPr>
          <a:lstStyle/>
          <a:p>
            <a:pPr marL="0" indent="0">
              <a:buNone/>
            </a:pPr>
            <a:r>
              <a:rPr lang="en-US" dirty="0" smtClean="0">
                <a:latin typeface="Times New Roman" panose="02020603050405020304" pitchFamily="18" charset="0"/>
                <a:cs typeface="Times New Roman" panose="02020603050405020304" pitchFamily="18" charset="0"/>
              </a:rPr>
              <a:t>EC2</a:t>
            </a:r>
          </a:p>
          <a:p>
            <a:pPr marL="0" indent="0">
              <a:buNone/>
            </a:pPr>
            <a:r>
              <a:rPr lang="en-US" sz="2200" dirty="0" smtClean="0">
                <a:latin typeface="Times New Roman" panose="02020603050405020304" pitchFamily="18" charset="0"/>
                <a:cs typeface="Times New Roman" panose="02020603050405020304" pitchFamily="18" charset="0"/>
              </a:rPr>
              <a:t>1.Open </a:t>
            </a:r>
            <a:r>
              <a:rPr lang="en-US" sz="2200" dirty="0">
                <a:latin typeface="Times New Roman" panose="02020603050405020304" pitchFamily="18" charset="0"/>
                <a:cs typeface="Times New Roman" panose="02020603050405020304" pitchFamily="18" charset="0"/>
              </a:rPr>
              <a:t>AWS dashboard in AWS Management </a:t>
            </a:r>
            <a:r>
              <a:rPr lang="en-US" sz="2200" dirty="0" smtClean="0">
                <a:latin typeface="Times New Roman" panose="02020603050405020304" pitchFamily="18" charset="0"/>
                <a:cs typeface="Times New Roman" panose="02020603050405020304" pitchFamily="18" charset="0"/>
              </a:rPr>
              <a:t>Console , Search </a:t>
            </a:r>
            <a:r>
              <a:rPr lang="en-US" sz="2200" dirty="0">
                <a:latin typeface="Times New Roman" panose="02020603050405020304" pitchFamily="18" charset="0"/>
                <a:cs typeface="Times New Roman" panose="02020603050405020304" pitchFamily="18" charset="0"/>
              </a:rPr>
              <a:t>for EC2 in Search bar and open EC2 </a:t>
            </a:r>
            <a:r>
              <a:rPr lang="en-US" sz="2200" dirty="0" smtClean="0">
                <a:latin typeface="Times New Roman" panose="02020603050405020304" pitchFamily="18" charset="0"/>
                <a:cs typeface="Times New Roman" panose="02020603050405020304" pitchFamily="18" charset="0"/>
              </a:rPr>
              <a:t>	dashboard , In </a:t>
            </a:r>
            <a:r>
              <a:rPr lang="en-US" sz="2200" dirty="0">
                <a:latin typeface="Times New Roman" panose="02020603050405020304" pitchFamily="18" charset="0"/>
                <a:cs typeface="Times New Roman" panose="02020603050405020304" pitchFamily="18" charset="0"/>
              </a:rPr>
              <a:t>the left-hand menu, click on Instances</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2.Click on </a:t>
            </a:r>
            <a:r>
              <a:rPr lang="en-US" sz="2200" dirty="0">
                <a:latin typeface="Times New Roman" panose="02020603050405020304" pitchFamily="18" charset="0"/>
                <a:cs typeface="Times New Roman" panose="02020603050405020304" pitchFamily="18" charset="0"/>
              </a:rPr>
              <a:t>Launch Instance </a:t>
            </a:r>
            <a:r>
              <a:rPr lang="en-US" sz="2200" dirty="0" smtClean="0">
                <a:latin typeface="Times New Roman" panose="02020603050405020304" pitchFamily="18" charset="0"/>
                <a:cs typeface="Times New Roman" panose="02020603050405020304" pitchFamily="18" charset="0"/>
              </a:rPr>
              <a:t>, Give name for instance &amp; Select </a:t>
            </a:r>
            <a:r>
              <a:rPr lang="en-US" sz="2200" dirty="0">
                <a:latin typeface="Times New Roman" panose="02020603050405020304" pitchFamily="18" charset="0"/>
                <a:cs typeface="Times New Roman" panose="02020603050405020304" pitchFamily="18" charset="0"/>
              </a:rPr>
              <a:t>an AMI from the list - Microsoft </a:t>
            </a:r>
            <a:r>
              <a:rPr lang="en-US" sz="2200" dirty="0" smtClean="0">
                <a:latin typeface="Times New Roman" panose="02020603050405020304" pitchFamily="18" charset="0"/>
                <a:cs typeface="Times New Roman" panose="02020603050405020304" pitchFamily="18" charset="0"/>
              </a:rPr>
              <a:t>	Windows </a:t>
            </a:r>
            <a:r>
              <a:rPr lang="en-US" sz="2200" dirty="0">
                <a:latin typeface="Times New Roman" panose="02020603050405020304" pitchFamily="18" charset="0"/>
                <a:cs typeface="Times New Roman" panose="02020603050405020304" pitchFamily="18" charset="0"/>
              </a:rPr>
              <a:t>Server 2022 Base is selected</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dirty="0" smtClean="0">
                <a:latin typeface="Times New Roman" panose="02020603050405020304" pitchFamily="18" charset="0"/>
                <a:cs typeface="Times New Roman" panose="02020603050405020304" pitchFamily="18" charset="0"/>
              </a:rPr>
              <a:t>3.Select </a:t>
            </a:r>
            <a:r>
              <a:rPr lang="en-US" sz="2200" dirty="0">
                <a:latin typeface="Times New Roman" panose="02020603050405020304" pitchFamily="18" charset="0"/>
                <a:cs typeface="Times New Roman" panose="02020603050405020304" pitchFamily="18" charset="0"/>
              </a:rPr>
              <a:t>the instance type -</a:t>
            </a:r>
            <a:r>
              <a:rPr lang="en-US" sz="2200" dirty="0" smtClean="0">
                <a:latin typeface="Times New Roman" panose="02020603050405020304" pitchFamily="18" charset="0"/>
                <a:cs typeface="Times New Roman" panose="02020603050405020304" pitchFamily="18" charset="0"/>
              </a:rPr>
              <a:t>t2micro, Select </a:t>
            </a:r>
            <a:r>
              <a:rPr lang="en-US" sz="2200" dirty="0">
                <a:latin typeface="Times New Roman" panose="02020603050405020304" pitchFamily="18" charset="0"/>
                <a:cs typeface="Times New Roman" panose="02020603050405020304" pitchFamily="18" charset="0"/>
              </a:rPr>
              <a:t>a Key Pair-Choose an existing key pair or create a new </a:t>
            </a:r>
            <a:r>
              <a:rPr lang="en-US" sz="2200" dirty="0" smtClean="0">
                <a:latin typeface="Times New Roman" panose="02020603050405020304" pitchFamily="18" charset="0"/>
                <a:cs typeface="Times New Roman" panose="02020603050405020304" pitchFamily="18" charset="0"/>
              </a:rPr>
              <a:t>	one.</a:t>
            </a:r>
          </a:p>
          <a:p>
            <a:pPr marL="0" indent="0">
              <a:buNone/>
            </a:pPr>
            <a:r>
              <a:rPr lang="en-US" sz="2200" dirty="0" smtClean="0">
                <a:latin typeface="Times New Roman" panose="02020603050405020304" pitchFamily="18" charset="0"/>
                <a:cs typeface="Times New Roman" panose="02020603050405020304" pitchFamily="18" charset="0"/>
              </a:rPr>
              <a:t>4.Adjust </a:t>
            </a:r>
            <a:r>
              <a:rPr lang="en-US" sz="2200" dirty="0">
                <a:latin typeface="Times New Roman" panose="02020603050405020304" pitchFamily="18" charset="0"/>
                <a:cs typeface="Times New Roman" panose="02020603050405020304" pitchFamily="18" charset="0"/>
              </a:rPr>
              <a:t>settings like the number of instances, network, and </a:t>
            </a:r>
            <a:r>
              <a:rPr lang="en-US" sz="2200" dirty="0" smtClean="0">
                <a:latin typeface="Times New Roman" panose="02020603050405020304" pitchFamily="18" charset="0"/>
                <a:cs typeface="Times New Roman" panose="02020603050405020304" pitchFamily="18" charset="0"/>
              </a:rPr>
              <a:t>subnet.</a:t>
            </a:r>
          </a:p>
          <a:p>
            <a:pPr marL="0" indent="0">
              <a:buNone/>
            </a:pPr>
            <a:r>
              <a:rPr lang="en-US" sz="2200" dirty="0" smtClean="0">
                <a:latin typeface="Times New Roman" panose="02020603050405020304" pitchFamily="18" charset="0"/>
                <a:cs typeface="Times New Roman" panose="02020603050405020304" pitchFamily="18" charset="0"/>
              </a:rPr>
              <a:t>5.Under Network Settings : Select </a:t>
            </a:r>
            <a:r>
              <a:rPr lang="en-US" sz="2200" dirty="0">
                <a:latin typeface="Times New Roman" panose="02020603050405020304" pitchFamily="18" charset="0"/>
                <a:cs typeface="Times New Roman" panose="02020603050405020304" pitchFamily="18" charset="0"/>
              </a:rPr>
              <a:t>the VPC and Subnets we already created and Enable Auto-assign </a:t>
            </a:r>
            <a:r>
              <a:rPr lang="en-US" sz="2200" dirty="0" smtClean="0">
                <a:latin typeface="Times New Roman" panose="02020603050405020304" pitchFamily="18" charset="0"/>
                <a:cs typeface="Times New Roman" panose="02020603050405020304" pitchFamily="18" charset="0"/>
              </a:rPr>
              <a:t>	public </a:t>
            </a:r>
            <a:r>
              <a:rPr lang="en-US" sz="2200" dirty="0">
                <a:latin typeface="Times New Roman" panose="02020603050405020304" pitchFamily="18" charset="0"/>
                <a:cs typeface="Times New Roman" panose="02020603050405020304" pitchFamily="18" charset="0"/>
              </a:rPr>
              <a:t>IP.</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6.Now Configure </a:t>
            </a:r>
            <a:r>
              <a:rPr lang="en-US" sz="2200" dirty="0">
                <a:latin typeface="Times New Roman" panose="02020603050405020304" pitchFamily="18" charset="0"/>
                <a:cs typeface="Times New Roman" panose="02020603050405020304" pitchFamily="18" charset="0"/>
              </a:rPr>
              <a:t>Security Group, Select an existing security </a:t>
            </a:r>
            <a:r>
              <a:rPr lang="en-US" sz="2200" dirty="0" smtClean="0">
                <a:latin typeface="Times New Roman" panose="02020603050405020304" pitchFamily="18" charset="0"/>
                <a:cs typeface="Times New Roman" panose="02020603050405020304" pitchFamily="18" charset="0"/>
              </a:rPr>
              <a:t>group.</a:t>
            </a:r>
          </a:p>
          <a:p>
            <a:pPr marL="0" indent="0">
              <a:buNone/>
            </a:pPr>
            <a:r>
              <a:rPr lang="en-US" sz="2200" dirty="0" smtClean="0">
                <a:latin typeface="Times New Roman" panose="02020603050405020304" pitchFamily="18" charset="0"/>
                <a:cs typeface="Times New Roman" panose="02020603050405020304" pitchFamily="18" charset="0"/>
              </a:rPr>
              <a:t>7.Review </a:t>
            </a:r>
            <a:r>
              <a:rPr lang="en-US" sz="2200" dirty="0">
                <a:latin typeface="Times New Roman" panose="02020603050405020304" pitchFamily="18" charset="0"/>
                <a:cs typeface="Times New Roman" panose="02020603050405020304" pitchFamily="18" charset="0"/>
              </a:rPr>
              <a:t>the configuration of your </a:t>
            </a:r>
            <a:r>
              <a:rPr lang="en-US" sz="2200" dirty="0" smtClean="0">
                <a:latin typeface="Times New Roman" panose="02020603050405020304" pitchFamily="18" charset="0"/>
                <a:cs typeface="Times New Roman" panose="02020603050405020304" pitchFamily="18" charset="0"/>
              </a:rPr>
              <a:t>instance &amp; Click </a:t>
            </a:r>
            <a:r>
              <a:rPr lang="en-US" sz="2200" dirty="0">
                <a:latin typeface="Times New Roman" panose="02020603050405020304" pitchFamily="18" charset="0"/>
                <a:cs typeface="Times New Roman" panose="02020603050405020304" pitchFamily="18" charset="0"/>
              </a:rPr>
              <a:t>Launch </a:t>
            </a:r>
            <a:r>
              <a:rPr lang="en-US" sz="2200" dirty="0" smtClean="0">
                <a:latin typeface="Times New Roman" panose="02020603050405020304" pitchFamily="18" charset="0"/>
                <a:cs typeface="Times New Roman" panose="02020603050405020304" pitchFamily="18" charset="0"/>
              </a:rPr>
              <a:t>Instance.</a:t>
            </a:r>
          </a:p>
          <a:p>
            <a:pPr marL="0" indent="0">
              <a:buNone/>
            </a:pPr>
            <a:r>
              <a:rPr lang="en-US" sz="2200" dirty="0" smtClean="0">
                <a:latin typeface="Times New Roman" panose="02020603050405020304" pitchFamily="18" charset="0"/>
                <a:cs typeface="Times New Roman" panose="02020603050405020304" pitchFamily="18" charset="0"/>
              </a:rPr>
              <a:t>8.Click </a:t>
            </a:r>
            <a:r>
              <a:rPr lang="en-US" sz="2200" dirty="0">
                <a:latin typeface="Times New Roman" panose="02020603050405020304" pitchFamily="18" charset="0"/>
                <a:cs typeface="Times New Roman" panose="02020603050405020304" pitchFamily="18" charset="0"/>
              </a:rPr>
              <a:t>View Instances to see your newly created instance in the EC2 Dashboard.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481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8</a:t>
            </a:r>
            <a:r>
              <a:rPr lang="en-IN" sz="3200" dirty="0" smtClean="0">
                <a:latin typeface="Times New Roman" panose="02020603050405020304" pitchFamily="18" charset="0"/>
                <a:cs typeface="Times New Roman" panose="02020603050405020304" pitchFamily="18" charset="0"/>
              </a:rPr>
              <a:t>.Setting up S3 </a:t>
            </a:r>
            <a:r>
              <a:rPr lang="en-IN" sz="3200" dirty="0">
                <a:latin typeface="Times New Roman" panose="02020603050405020304" pitchFamily="18" charset="0"/>
                <a:cs typeface="Times New Roman" panose="02020603050405020304" pitchFamily="18" charset="0"/>
              </a:rPr>
              <a:t>bucket</a:t>
            </a:r>
            <a:endParaRPr lang="en-IN" sz="3200" dirty="0"/>
          </a:p>
        </p:txBody>
      </p:sp>
      <p:sp>
        <p:nvSpPr>
          <p:cNvPr id="3" name="Content Placeholder 2"/>
          <p:cNvSpPr>
            <a:spLocks noGrp="1"/>
          </p:cNvSpPr>
          <p:nvPr>
            <p:ph idx="1"/>
          </p:nvPr>
        </p:nvSpPr>
        <p:spPr>
          <a:xfrm>
            <a:off x="838200" y="1435510"/>
            <a:ext cx="10515600" cy="474145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1.Open AWS dashboard in AWS Management Console.</a:t>
            </a:r>
          </a:p>
          <a:p>
            <a:pPr marL="0" indent="0">
              <a:buNone/>
            </a:pPr>
            <a:r>
              <a:rPr lang="en-US" sz="2000" dirty="0">
                <a:latin typeface="Times New Roman" panose="02020603050405020304" pitchFamily="18" charset="0"/>
                <a:cs typeface="Times New Roman" panose="02020603050405020304" pitchFamily="18" charset="0"/>
              </a:rPr>
              <a:t>2.Search </a:t>
            </a:r>
            <a:r>
              <a:rPr lang="en-US" sz="2000" dirty="0" smtClean="0">
                <a:latin typeface="Times New Roman" panose="02020603050405020304" pitchFamily="18" charset="0"/>
                <a:cs typeface="Times New Roman" panose="02020603050405020304" pitchFamily="18" charset="0"/>
              </a:rPr>
              <a:t>for S3 in </a:t>
            </a:r>
            <a:r>
              <a:rPr lang="en-US" sz="2000" dirty="0">
                <a:latin typeface="Times New Roman" panose="02020603050405020304" pitchFamily="18" charset="0"/>
                <a:cs typeface="Times New Roman" panose="02020603050405020304" pitchFamily="18" charset="0"/>
              </a:rPr>
              <a:t>Search bar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open </a:t>
            </a:r>
            <a:r>
              <a:rPr lang="en-US" sz="2000" dirty="0" smtClean="0">
                <a:latin typeface="Times New Roman" panose="02020603050405020304" pitchFamily="18" charset="0"/>
                <a:cs typeface="Times New Roman" panose="02020603050405020304" pitchFamily="18" charset="0"/>
              </a:rPr>
              <a:t>S3 dashboard, Click on Create Bucket.</a:t>
            </a:r>
          </a:p>
          <a:p>
            <a:pPr marL="0" indent="0">
              <a:buNone/>
            </a:pPr>
            <a:r>
              <a:rPr lang="en-US" sz="2000" dirty="0" smtClean="0">
                <a:latin typeface="Times New Roman" panose="02020603050405020304" pitchFamily="18" charset="0"/>
                <a:cs typeface="Times New Roman" panose="02020603050405020304" pitchFamily="18" charset="0"/>
              </a:rPr>
              <a:t>3.Select the bucket type as General Purpose, Give Unique bucket name to your bucket.</a:t>
            </a:r>
          </a:p>
          <a:p>
            <a:pPr marL="0" indent="0">
              <a:buNone/>
            </a:pPr>
            <a:r>
              <a:rPr lang="en-US" sz="2000" dirty="0" smtClean="0">
                <a:latin typeface="Times New Roman" panose="02020603050405020304" pitchFamily="18" charset="0"/>
                <a:cs typeface="Times New Roman" panose="02020603050405020304" pitchFamily="18" charset="0"/>
              </a:rPr>
              <a:t>4.Checkmark on Block All public Access, Select ACL’s disable in Object Ownership &amp; Create on 	Bucket.</a:t>
            </a:r>
          </a:p>
          <a:p>
            <a:pPr marL="0" indent="0">
              <a:buNone/>
            </a:pPr>
            <a:r>
              <a:rPr lang="en-US" sz="2000" dirty="0" smtClean="0">
                <a:latin typeface="Times New Roman" panose="02020603050405020304" pitchFamily="18" charset="0"/>
                <a:cs typeface="Times New Roman" panose="02020603050405020304" pitchFamily="18" charset="0"/>
              </a:rPr>
              <a:t>5</a:t>
            </a:r>
            <a:r>
              <a:rPr lang="en-US" sz="2000" dirty="0">
                <a:latin typeface="Times New Roman" panose="02020603050405020304" pitchFamily="18" charset="0"/>
                <a:cs typeface="Times New Roman" panose="02020603050405020304" pitchFamily="18" charset="0"/>
              </a:rPr>
              <a:t>. Select the S3 Bucket ,</a:t>
            </a:r>
            <a:r>
              <a:rPr lang="en-US" sz="2000" dirty="0" smtClean="0">
                <a:latin typeface="Times New Roman" panose="02020603050405020304" pitchFamily="18" charset="0"/>
                <a:cs typeface="Times New Roman" panose="02020603050405020304" pitchFamily="18" charset="0"/>
              </a:rPr>
              <a:t>Click </a:t>
            </a:r>
            <a:r>
              <a:rPr lang="en-US" sz="2000" dirty="0">
                <a:latin typeface="Times New Roman" panose="02020603050405020304" pitchFamily="18" charset="0"/>
                <a:cs typeface="Times New Roman" panose="02020603050405020304" pitchFamily="18" charset="0"/>
              </a:rPr>
              <a:t>on Objects </a:t>
            </a:r>
            <a:r>
              <a:rPr lang="en-US" sz="2000" dirty="0" smtClean="0">
                <a:latin typeface="Times New Roman" panose="02020603050405020304" pitchFamily="18" charset="0"/>
                <a:cs typeface="Times New Roman" panose="02020603050405020304" pitchFamily="18" charset="0"/>
              </a:rPr>
              <a:t>,Click on Upload &amp; Choose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files from your PC.</a:t>
            </a:r>
          </a:p>
          <a:p>
            <a:pPr marL="0" indent="0">
              <a:buNone/>
            </a:pPr>
            <a:r>
              <a:rPr lang="en-US" sz="2000" dirty="0" smtClean="0">
                <a:latin typeface="Times New Roman" panose="02020603050405020304" pitchFamily="18" charset="0"/>
                <a:cs typeface="Times New Roman" panose="02020603050405020304" pitchFamily="18" charset="0"/>
              </a:rPr>
              <a:t>6.Click on file to be uploaded and Click on Upload.</a:t>
            </a:r>
          </a:p>
          <a:p>
            <a:pPr marL="0" indent="0">
              <a:buNone/>
            </a:pPr>
            <a:r>
              <a:rPr lang="en-US" sz="2000" dirty="0" smtClean="0">
                <a:latin typeface="Times New Roman" panose="02020603050405020304" pitchFamily="18" charset="0"/>
                <a:cs typeface="Times New Roman" panose="02020603050405020304" pitchFamily="18" charset="0"/>
              </a:rPr>
              <a:t>7.When we use the Object URL of this file in S3 bucket it will be only available for your Private 	users.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8.If </a:t>
            </a:r>
            <a:r>
              <a:rPr lang="en-IN" sz="2000" dirty="0">
                <a:latin typeface="Times New Roman" panose="02020603050405020304" pitchFamily="18" charset="0"/>
                <a:cs typeface="Times New Roman" panose="02020603050405020304" pitchFamily="18" charset="0"/>
              </a:rPr>
              <a:t>the Public </a:t>
            </a:r>
            <a:r>
              <a:rPr lang="en-IN" sz="2000" dirty="0" smtClean="0">
                <a:latin typeface="Times New Roman" panose="02020603050405020304" pitchFamily="18" charset="0"/>
                <a:cs typeface="Times New Roman" panose="02020603050405020304" pitchFamily="18" charset="0"/>
              </a:rPr>
              <a:t>Users wants to access the website.</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9.Select the file in S3 bucket ,Click on permissions,</a:t>
            </a:r>
            <a:r>
              <a:rPr lang="en-US" sz="2000" dirty="0" smtClean="0">
                <a:latin typeface="Times New Roman" panose="02020603050405020304" pitchFamily="18" charset="0"/>
                <a:cs typeface="Times New Roman" panose="02020603050405020304" pitchFamily="18" charset="0"/>
              </a:rPr>
              <a:t> Uncheck mark </a:t>
            </a:r>
            <a:r>
              <a:rPr lang="en-US" sz="2000" dirty="0">
                <a:latin typeface="Times New Roman" panose="02020603050405020304" pitchFamily="18" charset="0"/>
                <a:cs typeface="Times New Roman" panose="02020603050405020304" pitchFamily="18" charset="0"/>
              </a:rPr>
              <a:t>the “Block all public access” to </a:t>
            </a:r>
            <a:r>
              <a:rPr lang="en-US" sz="2000" dirty="0" smtClean="0">
                <a:latin typeface="Times New Roman" panose="02020603050405020304" pitchFamily="18" charset="0"/>
                <a:cs typeface="Times New Roman" panose="02020603050405020304" pitchFamily="18" charset="0"/>
              </a:rPr>
              <a:t>	convert </a:t>
            </a:r>
            <a:r>
              <a:rPr lang="en-US" sz="2000" dirty="0">
                <a:latin typeface="Times New Roman" panose="02020603050405020304" pitchFamily="18" charset="0"/>
                <a:cs typeface="Times New Roman" panose="02020603050405020304" pitchFamily="18" charset="0"/>
              </a:rPr>
              <a:t>into </a:t>
            </a:r>
            <a:r>
              <a:rPr lang="en-US" sz="2000" dirty="0" smtClean="0">
                <a:latin typeface="Times New Roman" panose="02020603050405020304" pitchFamily="18" charset="0"/>
                <a:cs typeface="Times New Roman" panose="02020603050405020304" pitchFamily="18" charset="0"/>
              </a:rPr>
              <a:t>Public ,Copy the Bucket ARN number &amp; Click on Edit on Bucket Policy.</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0118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993"/>
            <a:ext cx="10515600" cy="558097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10.Select S3 bucket policy in Select Policy </a:t>
            </a:r>
            <a:r>
              <a:rPr lang="en-IN" sz="2000" dirty="0" smtClean="0">
                <a:latin typeface="Times New Roman" panose="02020603050405020304" pitchFamily="18" charset="0"/>
                <a:cs typeface="Times New Roman" panose="02020603050405020304" pitchFamily="18" charset="0"/>
              </a:rPr>
              <a:t>type ,Click on Allow </a:t>
            </a:r>
            <a:r>
              <a:rPr lang="en-IN" sz="2000" dirty="0">
                <a:latin typeface="Times New Roman" panose="02020603050405020304" pitchFamily="18" charset="0"/>
                <a:cs typeface="Times New Roman" panose="02020603050405020304" pitchFamily="18" charset="0"/>
              </a:rPr>
              <a:t>E</a:t>
            </a:r>
            <a:r>
              <a:rPr lang="en-IN" sz="2000" dirty="0" smtClean="0">
                <a:latin typeface="Times New Roman" panose="02020603050405020304" pitchFamily="18" charset="0"/>
                <a:cs typeface="Times New Roman" panose="02020603050405020304" pitchFamily="18" charset="0"/>
              </a:rPr>
              <a:t>ffects &amp; Type * in Principles.</a:t>
            </a:r>
          </a:p>
          <a:p>
            <a:pPr marL="0" indent="0">
              <a:buNone/>
            </a:pPr>
            <a:r>
              <a:rPr lang="en-IN" sz="2000" dirty="0" smtClean="0">
                <a:latin typeface="Times New Roman" panose="02020603050405020304" pitchFamily="18" charset="0"/>
                <a:cs typeface="Times New Roman" panose="02020603050405020304" pitchFamily="18" charset="0"/>
              </a:rPr>
              <a:t>11.Check mark All Actions , Paste the Bucket ARN and enter /* after </a:t>
            </a:r>
            <a:r>
              <a:rPr lang="en-IN" sz="2000" dirty="0">
                <a:latin typeface="Times New Roman" panose="02020603050405020304" pitchFamily="18" charset="0"/>
                <a:cs typeface="Times New Roman" panose="02020603050405020304" pitchFamily="18" charset="0"/>
              </a:rPr>
              <a:t>Bucket </a:t>
            </a:r>
            <a:r>
              <a:rPr lang="en-IN" sz="2000" dirty="0" smtClean="0">
                <a:latin typeface="Times New Roman" panose="02020603050405020304" pitchFamily="18" charset="0"/>
                <a:cs typeface="Times New Roman" panose="02020603050405020304" pitchFamily="18" charset="0"/>
              </a:rPr>
              <a:t>ARN.</a:t>
            </a:r>
          </a:p>
          <a:p>
            <a:pPr marL="0" indent="0">
              <a:buNone/>
            </a:pPr>
            <a:r>
              <a:rPr lang="en-IN" sz="2000" dirty="0" smtClean="0">
                <a:latin typeface="Times New Roman" panose="02020603050405020304" pitchFamily="18" charset="0"/>
                <a:cs typeface="Times New Roman" panose="02020603050405020304" pitchFamily="18" charset="0"/>
              </a:rPr>
              <a:t>12.Click On </a:t>
            </a:r>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dd Statement &amp; Click on Generate Policy.</a:t>
            </a:r>
          </a:p>
          <a:p>
            <a:pPr marL="0" indent="0">
              <a:buNone/>
            </a:pPr>
            <a:r>
              <a:rPr lang="en-IN" sz="2000" dirty="0" smtClean="0">
                <a:latin typeface="Times New Roman" panose="02020603050405020304" pitchFamily="18" charset="0"/>
                <a:cs typeface="Times New Roman" panose="02020603050405020304" pitchFamily="18" charset="0"/>
              </a:rPr>
              <a:t>13.Copy the code from AWS Policy and Paste it in Bucket Policy &amp; Save it.</a:t>
            </a:r>
          </a:p>
          <a:p>
            <a:pPr marL="0" indent="0">
              <a:buNone/>
            </a:pPr>
            <a:r>
              <a:rPr lang="en-IN" sz="2000" dirty="0" smtClean="0">
                <a:latin typeface="Times New Roman" panose="02020603050405020304" pitchFamily="18" charset="0"/>
                <a:cs typeface="Times New Roman" panose="02020603050405020304" pitchFamily="18" charset="0"/>
              </a:rPr>
              <a:t>14.Bucket Policy edited Successfully.</a:t>
            </a:r>
          </a:p>
          <a:p>
            <a:pPr marL="0" indent="0">
              <a:buNone/>
            </a:pPr>
            <a:r>
              <a:rPr lang="en-IN" sz="2000" dirty="0" smtClean="0">
                <a:latin typeface="Times New Roman" panose="02020603050405020304" pitchFamily="18" charset="0"/>
                <a:cs typeface="Times New Roman" panose="02020603050405020304" pitchFamily="18" charset="0"/>
              </a:rPr>
              <a:t>15. </a:t>
            </a:r>
            <a:r>
              <a:rPr lang="en-IN" sz="2000" dirty="0">
                <a:latin typeface="Times New Roman" panose="02020603050405020304" pitchFamily="18" charset="0"/>
                <a:cs typeface="Times New Roman" panose="02020603050405020304" pitchFamily="18" charset="0"/>
              </a:rPr>
              <a:t>N</a:t>
            </a:r>
            <a:r>
              <a:rPr lang="en-IN" sz="2000" dirty="0" smtClean="0">
                <a:latin typeface="Times New Roman" panose="02020603050405020304" pitchFamily="18" charset="0"/>
                <a:cs typeface="Times New Roman" panose="02020603050405020304" pitchFamily="18" charset="0"/>
              </a:rPr>
              <a:t>ow public users can access our website by Object URL.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713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62"/>
            <a:ext cx="10515600" cy="1325563"/>
          </a:xfrm>
        </p:spPr>
        <p:txBody>
          <a:bodyPr>
            <a:normAutofit/>
          </a:bodyPr>
          <a:lstStyle/>
          <a:p>
            <a:r>
              <a:rPr lang="en-IN" sz="3200" dirty="0">
                <a:latin typeface="Times New Roman" panose="02020603050405020304" pitchFamily="18" charset="0"/>
                <a:cs typeface="Times New Roman" panose="02020603050405020304" pitchFamily="18" charset="0"/>
              </a:rPr>
              <a:t>9.Setting up </a:t>
            </a:r>
            <a:r>
              <a:rPr lang="en-IN" sz="3200" dirty="0" smtClean="0">
                <a:latin typeface="Times New Roman" panose="02020603050405020304" pitchFamily="18" charset="0"/>
                <a:cs typeface="Times New Roman" panose="02020603050405020304" pitchFamily="18" charset="0"/>
              </a:rPr>
              <a:t>Cloud Watch</a:t>
            </a:r>
            <a:endParaRPr lang="en-IN" sz="3200" dirty="0"/>
          </a:p>
        </p:txBody>
      </p:sp>
      <p:sp>
        <p:nvSpPr>
          <p:cNvPr id="3" name="Content Placeholder 2"/>
          <p:cNvSpPr>
            <a:spLocks noGrp="1"/>
          </p:cNvSpPr>
          <p:nvPr>
            <p:ph idx="1"/>
          </p:nvPr>
        </p:nvSpPr>
        <p:spPr>
          <a:xfrm>
            <a:off x="838200" y="1149198"/>
            <a:ext cx="10515600" cy="4606781"/>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1.Open </a:t>
            </a:r>
            <a:r>
              <a:rPr lang="en-US" sz="2000" dirty="0">
                <a:latin typeface="Times New Roman" panose="02020603050405020304" pitchFamily="18" charset="0"/>
                <a:cs typeface="Times New Roman" panose="02020603050405020304" pitchFamily="18" charset="0"/>
              </a:rPr>
              <a:t>AWS dashboard in AWS Management Console.</a:t>
            </a:r>
          </a:p>
          <a:p>
            <a:pPr marL="0" indent="0">
              <a:buNone/>
            </a:pPr>
            <a:r>
              <a:rPr lang="en-US" sz="2000" dirty="0">
                <a:latin typeface="Times New Roman" panose="02020603050405020304" pitchFamily="18" charset="0"/>
                <a:cs typeface="Times New Roman" panose="02020603050405020304" pitchFamily="18" charset="0"/>
              </a:rPr>
              <a:t>2.Search for </a:t>
            </a:r>
            <a:r>
              <a:rPr lang="en-IN" sz="2000" dirty="0" smtClean="0">
                <a:latin typeface="Times New Roman" panose="02020603050405020304" pitchFamily="18" charset="0"/>
                <a:cs typeface="Times New Roman" panose="02020603050405020304" pitchFamily="18" charset="0"/>
              </a:rPr>
              <a:t>Cloud Watch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Search bar and open </a:t>
            </a:r>
            <a:r>
              <a:rPr lang="en-IN" sz="2000" dirty="0" smtClean="0">
                <a:latin typeface="Times New Roman" panose="02020603050405020304" pitchFamily="18" charset="0"/>
                <a:cs typeface="Times New Roman" panose="02020603050405020304" pitchFamily="18" charset="0"/>
              </a:rPr>
              <a:t>Cloud Watch</a:t>
            </a:r>
            <a:r>
              <a:rPr lang="en-US" sz="2000" dirty="0" smtClean="0">
                <a:latin typeface="Times New Roman" panose="02020603050405020304" pitchFamily="18" charset="0"/>
                <a:cs typeface="Times New Roman" panose="02020603050405020304" pitchFamily="18" charset="0"/>
              </a:rPr>
              <a:t> dashboard.</a:t>
            </a:r>
          </a:p>
          <a:p>
            <a:pPr marL="0" indent="0">
              <a:buNone/>
            </a:pPr>
            <a:r>
              <a:rPr lang="en-US" sz="2000" dirty="0" smtClean="0">
                <a:latin typeface="Times New Roman" panose="02020603050405020304" pitchFamily="18" charset="0"/>
                <a:cs typeface="Times New Roman" panose="02020603050405020304" pitchFamily="18" charset="0"/>
              </a:rPr>
              <a:t>3.In </a:t>
            </a:r>
            <a:r>
              <a:rPr lang="en-US" sz="2000" dirty="0">
                <a:latin typeface="Times New Roman" panose="02020603050405020304" pitchFamily="18" charset="0"/>
                <a:cs typeface="Times New Roman" panose="02020603050405020304" pitchFamily="18" charset="0"/>
              </a:rPr>
              <a:t>the left-hand menu, click on </a:t>
            </a:r>
            <a:r>
              <a:rPr lang="en-US" sz="2000" dirty="0" smtClean="0">
                <a:latin typeface="Times New Roman" panose="02020603050405020304" pitchFamily="18" charset="0"/>
                <a:cs typeface="Times New Roman" panose="02020603050405020304" pitchFamily="18" charset="0"/>
              </a:rPr>
              <a:t>Dashboards &amp; Click on Create dashboard , Create Custom 	Dashboard.</a:t>
            </a:r>
          </a:p>
          <a:p>
            <a:pPr marL="0" indent="0">
              <a:buNone/>
            </a:pPr>
            <a:r>
              <a:rPr lang="en-US" sz="2000" dirty="0" smtClean="0">
                <a:latin typeface="Times New Roman" panose="02020603050405020304" pitchFamily="18" charset="0"/>
                <a:cs typeface="Times New Roman" panose="02020603050405020304" pitchFamily="18" charset="0"/>
              </a:rPr>
              <a:t>4.Enter </a:t>
            </a:r>
            <a:r>
              <a:rPr lang="en-US" sz="2000" dirty="0">
                <a:latin typeface="Times New Roman" panose="02020603050405020304" pitchFamily="18" charset="0"/>
                <a:cs typeface="Times New Roman" panose="02020603050405020304" pitchFamily="18" charset="0"/>
              </a:rPr>
              <a:t>a name for your dashboard in the Dashboard name </a:t>
            </a:r>
            <a:r>
              <a:rPr lang="en-US" sz="2000" dirty="0" smtClean="0">
                <a:latin typeface="Times New Roman" panose="02020603050405020304" pitchFamily="18" charset="0"/>
                <a:cs typeface="Times New Roman" panose="02020603050405020304" pitchFamily="18" charset="0"/>
              </a:rPr>
              <a:t>field &amp; </a:t>
            </a:r>
            <a:r>
              <a:rPr lang="en-US" sz="2000" dirty="0">
                <a:latin typeface="Times New Roman" panose="02020603050405020304" pitchFamily="18" charset="0"/>
                <a:cs typeface="Times New Roman" panose="02020603050405020304" pitchFamily="18" charset="0"/>
              </a:rPr>
              <a:t>Click Create dashboard</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5.After </a:t>
            </a:r>
            <a:r>
              <a:rPr lang="en-US" sz="2000" dirty="0">
                <a:latin typeface="Times New Roman" panose="02020603050405020304" pitchFamily="18" charset="0"/>
                <a:cs typeface="Times New Roman" panose="02020603050405020304" pitchFamily="18" charset="0"/>
              </a:rPr>
              <a:t>creating the dashboard, you’ll be prompted to add </a:t>
            </a:r>
            <a:r>
              <a:rPr lang="en-US" sz="2000" dirty="0" smtClean="0">
                <a:latin typeface="Times New Roman" panose="02020603050405020304" pitchFamily="18" charset="0"/>
                <a:cs typeface="Times New Roman" panose="02020603050405020304" pitchFamily="18" charset="0"/>
              </a:rPr>
              <a:t>widgets , Click </a:t>
            </a:r>
            <a:r>
              <a:rPr lang="en-US" sz="2000" dirty="0">
                <a:latin typeface="Times New Roman" panose="02020603050405020304" pitchFamily="18" charset="0"/>
                <a:cs typeface="Times New Roman" panose="02020603050405020304" pitchFamily="18" charset="0"/>
              </a:rPr>
              <a:t>Add </a:t>
            </a:r>
            <a:r>
              <a:rPr lang="en-US" sz="2000" dirty="0" smtClean="0">
                <a:latin typeface="Times New Roman" panose="02020603050405020304" pitchFamily="18" charset="0"/>
                <a:cs typeface="Times New Roman" panose="02020603050405020304" pitchFamily="18" charset="0"/>
              </a:rPr>
              <a:t>widget &amp; Choose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	type of widget </a:t>
            </a:r>
            <a:r>
              <a:rPr lang="en-US" sz="2000" dirty="0">
                <a:latin typeface="Times New Roman" panose="02020603050405020304" pitchFamily="18" charset="0"/>
                <a:cs typeface="Times New Roman" panose="02020603050405020304" pitchFamily="18" charset="0"/>
              </a:rPr>
              <a:t>you want to add.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6.Select </a:t>
            </a:r>
            <a:r>
              <a:rPr lang="en-US" sz="2000" dirty="0">
                <a:latin typeface="Times New Roman" panose="02020603050405020304" pitchFamily="18" charset="0"/>
                <a:cs typeface="Times New Roman" panose="02020603050405020304" pitchFamily="18" charset="0"/>
              </a:rPr>
              <a:t>the Data type - Metrics in Widget Configuration</a:t>
            </a:r>
            <a:r>
              <a:rPr lang="en-US" sz="2000" dirty="0" smtClean="0">
                <a:latin typeface="Times New Roman" panose="02020603050405020304" pitchFamily="18" charset="0"/>
                <a:cs typeface="Times New Roman" panose="02020603050405020304" pitchFamily="18" charset="0"/>
              </a:rPr>
              <a:t>. Choose </a:t>
            </a:r>
            <a:r>
              <a:rPr lang="en-US" sz="2000" dirty="0">
                <a:latin typeface="Times New Roman" panose="02020603050405020304" pitchFamily="18" charset="0"/>
                <a:cs typeface="Times New Roman" panose="02020603050405020304" pitchFamily="18" charset="0"/>
              </a:rPr>
              <a:t>the metrics you want to display. </a:t>
            </a:r>
            <a:r>
              <a:rPr lang="en-US" sz="2000" dirty="0" smtClean="0">
                <a:latin typeface="Times New Roman" panose="02020603050405020304" pitchFamily="18" charset="0"/>
                <a:cs typeface="Times New Roman" panose="02020603050405020304" pitchFamily="18" charset="0"/>
              </a:rPr>
              <a:t>	You </a:t>
            </a:r>
            <a:r>
              <a:rPr lang="en-US" sz="2000" dirty="0">
                <a:latin typeface="Times New Roman" panose="02020603050405020304" pitchFamily="18" charset="0"/>
                <a:cs typeface="Times New Roman" panose="02020603050405020304" pitchFamily="18" charset="0"/>
              </a:rPr>
              <a:t>can </a:t>
            </a:r>
            <a:r>
              <a:rPr lang="en-US" sz="2000" dirty="0" smtClean="0">
                <a:latin typeface="Times New Roman" panose="02020603050405020304" pitchFamily="18" charset="0"/>
                <a:cs typeface="Times New Roman" panose="02020603050405020304" pitchFamily="18" charset="0"/>
              </a:rPr>
              <a:t>	select </a:t>
            </a:r>
            <a:r>
              <a:rPr lang="en-US" sz="2000" dirty="0">
                <a:latin typeface="Times New Roman" panose="02020603050405020304" pitchFamily="18" charset="0"/>
                <a:cs typeface="Times New Roman" panose="02020603050405020304" pitchFamily="18" charset="0"/>
              </a:rPr>
              <a:t>metrics from various AWS services or custom metrics. Click Next</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7.In </a:t>
            </a:r>
            <a:r>
              <a:rPr lang="en-US" sz="2000" dirty="0">
                <a:latin typeface="Times New Roman" panose="02020603050405020304" pitchFamily="18" charset="0"/>
                <a:cs typeface="Times New Roman" panose="02020603050405020304" pitchFamily="18" charset="0"/>
              </a:rPr>
              <a:t>Add query select the service you need to monitor , here we selected EC2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select one from the </a:t>
            </a:r>
            <a:r>
              <a:rPr lang="en-US" sz="2000" dirty="0" smtClean="0">
                <a:latin typeface="Times New Roman" panose="02020603050405020304" pitchFamily="18" charset="0"/>
                <a:cs typeface="Times New Roman" panose="02020603050405020304" pitchFamily="18" charset="0"/>
              </a:rPr>
              <a:t>	given </a:t>
            </a:r>
            <a:r>
              <a:rPr lang="en-US" sz="2000" dirty="0">
                <a:latin typeface="Times New Roman" panose="02020603050405020304" pitchFamily="18" charset="0"/>
                <a:cs typeface="Times New Roman" panose="02020603050405020304" pitchFamily="18" charset="0"/>
              </a:rPr>
              <a:t>options for the representation based on the CPU utilization </a:t>
            </a:r>
            <a:r>
              <a:rPr lang="en-US" sz="2000" dirty="0" smtClean="0">
                <a:latin typeface="Times New Roman" panose="02020603050405020304" pitchFamily="18" charset="0"/>
                <a:cs typeface="Times New Roman" panose="02020603050405020304" pitchFamily="18" charset="0"/>
              </a:rPr>
              <a:t>of the instance.</a:t>
            </a:r>
          </a:p>
          <a:p>
            <a:pPr marL="0" indent="0">
              <a:buNone/>
            </a:pPr>
            <a:r>
              <a:rPr lang="en-US" sz="2000" dirty="0" smtClean="0">
                <a:latin typeface="Times New Roman" panose="02020603050405020304" pitchFamily="18" charset="0"/>
                <a:cs typeface="Times New Roman" panose="02020603050405020304" pitchFamily="18" charset="0"/>
              </a:rPr>
              <a:t>8.In </a:t>
            </a:r>
            <a:r>
              <a:rPr lang="en-US" sz="2000" dirty="0">
                <a:latin typeface="Times New Roman" panose="02020603050405020304" pitchFamily="18" charset="0"/>
                <a:cs typeface="Times New Roman" panose="02020603050405020304" pitchFamily="18" charset="0"/>
              </a:rPr>
              <a:t>Browse paste the Instance </a:t>
            </a:r>
            <a:r>
              <a:rPr lang="en-US" sz="2000" dirty="0" smtClean="0">
                <a:latin typeface="Times New Roman" panose="02020603050405020304" pitchFamily="18" charset="0"/>
                <a:cs typeface="Times New Roman" panose="02020603050405020304" pitchFamily="18" charset="0"/>
              </a:rPr>
              <a:t>id , Select </a:t>
            </a:r>
            <a:r>
              <a:rPr lang="en-US" sz="2000" dirty="0">
                <a:latin typeface="Times New Roman" panose="02020603050405020304" pitchFamily="18" charset="0"/>
                <a:cs typeface="Times New Roman" panose="02020603050405020304" pitchFamily="18" charset="0"/>
              </a:rPr>
              <a:t>the instance need to </a:t>
            </a:r>
            <a:r>
              <a:rPr lang="en-US" sz="2000" dirty="0" smtClean="0">
                <a:latin typeface="Times New Roman" panose="02020603050405020304" pitchFamily="18" charset="0"/>
                <a:cs typeface="Times New Roman" panose="02020603050405020304" pitchFamily="18" charset="0"/>
              </a:rPr>
              <a:t>be monitored and  click on Add widget.</a:t>
            </a:r>
          </a:p>
          <a:p>
            <a:pPr marL="0" indent="0">
              <a:buNone/>
            </a:pPr>
            <a:r>
              <a:rPr lang="en-US" sz="2000" dirty="0" smtClean="0">
                <a:latin typeface="Times New Roman" panose="02020603050405020304" pitchFamily="18" charset="0"/>
                <a:cs typeface="Times New Roman" panose="02020603050405020304" pitchFamily="18" charset="0"/>
              </a:rPr>
              <a:t>9.After </a:t>
            </a:r>
            <a:r>
              <a:rPr lang="en-US" sz="2000" dirty="0">
                <a:latin typeface="Times New Roman" panose="02020603050405020304" pitchFamily="18" charset="0"/>
                <a:cs typeface="Times New Roman" panose="02020603050405020304" pitchFamily="18" charset="0"/>
              </a:rPr>
              <a:t>you’ve added and configured all </a:t>
            </a:r>
            <a:r>
              <a:rPr lang="en-US" sz="2000" dirty="0" smtClean="0">
                <a:latin typeface="Times New Roman" panose="02020603050405020304" pitchFamily="18" charset="0"/>
                <a:cs typeface="Times New Roman" panose="02020603050405020304" pitchFamily="18" charset="0"/>
              </a:rPr>
              <a:t>your </a:t>
            </a:r>
            <a:r>
              <a:rPr lang="en-US" sz="2000" dirty="0">
                <a:latin typeface="Times New Roman" panose="02020603050405020304" pitchFamily="18" charset="0"/>
                <a:cs typeface="Times New Roman" panose="02020603050405020304" pitchFamily="18" charset="0"/>
              </a:rPr>
              <a:t>widgets, click </a:t>
            </a:r>
            <a:r>
              <a:rPr lang="en-US" sz="2000" dirty="0" smtClean="0">
                <a:latin typeface="Times New Roman" panose="02020603050405020304" pitchFamily="18" charset="0"/>
                <a:cs typeface="Times New Roman" panose="02020603050405020304" pitchFamily="18" charset="0"/>
              </a:rPr>
              <a:t>on Save dashboard </a:t>
            </a:r>
            <a:r>
              <a:rPr lang="en-US" sz="2000" dirty="0">
                <a:latin typeface="Times New Roman" panose="02020603050405020304" pitchFamily="18" charset="0"/>
                <a:cs typeface="Times New Roman" panose="02020603050405020304" pitchFamily="18" charset="0"/>
              </a:rPr>
              <a:t>to save your changes</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10.Once </a:t>
            </a:r>
            <a:r>
              <a:rPr lang="en-US" sz="2000" dirty="0">
                <a:latin typeface="Times New Roman" panose="02020603050405020304" pitchFamily="18" charset="0"/>
                <a:cs typeface="Times New Roman" panose="02020603050405020304" pitchFamily="18" charset="0"/>
              </a:rPr>
              <a:t>you click on save dashboard you can view the graphical  visualization of the Instance </a:t>
            </a:r>
            <a:r>
              <a:rPr lang="en-US" sz="2000" dirty="0" smtClean="0">
                <a:latin typeface="Times New Roman" panose="02020603050405020304" pitchFamily="18" charset="0"/>
                <a:cs typeface="Times New Roman" panose="02020603050405020304" pitchFamily="18" charset="0"/>
              </a:rPr>
              <a:t>	Monitoring.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479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Description of  the </a:t>
            </a:r>
            <a:r>
              <a:rPr lang="en-IN" sz="3200" dirty="0" smtClean="0">
                <a:latin typeface="Times New Roman" panose="02020603050405020304" pitchFamily="18" charset="0"/>
                <a:cs typeface="Times New Roman" panose="02020603050405020304" pitchFamily="18" charset="0"/>
              </a:rPr>
              <a:t>Project</a:t>
            </a:r>
            <a:endParaRPr lang="en-IN" sz="3200" dirty="0"/>
          </a:p>
        </p:txBody>
      </p:sp>
      <p:sp>
        <p:nvSpPr>
          <p:cNvPr id="3" name="Content Placeholder 2"/>
          <p:cNvSpPr>
            <a:spLocks noGrp="1"/>
          </p:cNvSpPr>
          <p:nvPr>
            <p:ph idx="1"/>
          </p:nvPr>
        </p:nvSpPr>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Monitoring a web application encompasses the continuous observation and analysis of its performance, behavior, and security. This involves tracking metrics to ensure the application operates efficiently and can handle expected loads, managing logs to detect and diagnose issues or unusual activity, setting up alerts to be notified of potential problems or security incidents, and analyzing these alerts and logs to respond to and mitigate any detected issues or threats.</a:t>
            </a:r>
          </a:p>
          <a:p>
            <a:pPr marL="0" indent="0">
              <a:buNone/>
            </a:pPr>
            <a:r>
              <a:rPr lang="en-US" sz="2000" dirty="0">
                <a:latin typeface="Times New Roman" panose="02020603050405020304" pitchFamily="18" charset="0"/>
                <a:cs typeface="Times New Roman" panose="02020603050405020304" pitchFamily="18" charset="0"/>
              </a:rPr>
              <a:t>Securing a web application in the AWS cloud involves implementing a range of measures and controls to protect it from unauthorized access, breaches, and other cyber threats. This process includes managing who can access the application and its resources, ensuring that data is encrypted both in transit and at rest, identifying and addressing security vulnerabilities, and employing strategies to prevent common attacks.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271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10.Setting </a:t>
            </a:r>
            <a:r>
              <a:rPr lang="en-IN" sz="3200" dirty="0">
                <a:latin typeface="Times New Roman" panose="02020603050405020304" pitchFamily="18" charset="0"/>
                <a:cs typeface="Times New Roman" panose="02020603050405020304" pitchFamily="18" charset="0"/>
              </a:rPr>
              <a:t>up </a:t>
            </a:r>
            <a:r>
              <a:rPr lang="en-IN" sz="3200" dirty="0" smtClean="0">
                <a:latin typeface="Times New Roman" panose="02020603050405020304" pitchFamily="18" charset="0"/>
                <a:cs typeface="Times New Roman" panose="02020603050405020304" pitchFamily="18" charset="0"/>
              </a:rPr>
              <a:t>Cloud Trail</a:t>
            </a:r>
            <a:endParaRPr lang="en-IN" sz="3200" dirty="0"/>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1.Open </a:t>
            </a:r>
            <a:r>
              <a:rPr lang="en-US" sz="2000" dirty="0">
                <a:latin typeface="Times New Roman" panose="02020603050405020304" pitchFamily="18" charset="0"/>
                <a:cs typeface="Times New Roman" panose="02020603050405020304" pitchFamily="18" charset="0"/>
              </a:rPr>
              <a:t>the AWS Management </a:t>
            </a:r>
            <a:r>
              <a:rPr lang="en-US" sz="2000" dirty="0" smtClean="0">
                <a:latin typeface="Times New Roman" panose="02020603050405020304" pitchFamily="18" charset="0"/>
                <a:cs typeface="Times New Roman" panose="02020603050405020304" pitchFamily="18" charset="0"/>
              </a:rPr>
              <a:t>Console , Search for </a:t>
            </a:r>
            <a:r>
              <a:rPr lang="en-IN" sz="2000" dirty="0">
                <a:latin typeface="Times New Roman" panose="02020603050405020304" pitchFamily="18" charset="0"/>
                <a:cs typeface="Times New Roman" panose="02020603050405020304" pitchFamily="18" charset="0"/>
              </a:rPr>
              <a:t>Cloud </a:t>
            </a:r>
            <a:r>
              <a:rPr lang="en-IN" sz="2000" dirty="0" smtClean="0">
                <a:latin typeface="Times New Roman" panose="02020603050405020304" pitchFamily="18" charset="0"/>
                <a:cs typeface="Times New Roman" panose="02020603050405020304" pitchFamily="18" charset="0"/>
              </a:rPr>
              <a:t>Trail &amp; Open.</a:t>
            </a:r>
            <a:r>
              <a:rPr lang="en-US" sz="2000" dirty="0" smtClean="0">
                <a:latin typeface="Times New Roman" panose="02020603050405020304" pitchFamily="18" charset="0"/>
                <a:cs typeface="Times New Roman" panose="02020603050405020304" pitchFamily="18" charset="0"/>
              </a:rPr>
              <a:t> </a:t>
            </a:r>
          </a:p>
          <a:p>
            <a:pPr marL="0" indent="0">
              <a:buNone/>
            </a:pPr>
            <a:r>
              <a:rPr lang="en-US" sz="2000" dirty="0" smtClean="0">
                <a:latin typeface="Times New Roman" panose="02020603050405020304" pitchFamily="18" charset="0"/>
                <a:cs typeface="Times New Roman" panose="02020603050405020304" pitchFamily="18" charset="0"/>
              </a:rPr>
              <a:t>2.In the Cloud Trail dashboard, click on Trails in the left-hand menu. </a:t>
            </a:r>
          </a:p>
          <a:p>
            <a:pPr marL="0" indent="0">
              <a:buNone/>
            </a:pPr>
            <a:r>
              <a:rPr lang="en-US" sz="2000" dirty="0" smtClean="0">
                <a:latin typeface="Times New Roman" panose="02020603050405020304" pitchFamily="18" charset="0"/>
                <a:cs typeface="Times New Roman" panose="02020603050405020304" pitchFamily="18" charset="0"/>
              </a:rPr>
              <a:t>3.Click on Create Trail . Enter a name for your trail - security_monitoring_logs1 in the Trail name 	field. Click Create trail.</a:t>
            </a:r>
          </a:p>
          <a:p>
            <a:pPr marL="0" indent="0">
              <a:buNone/>
            </a:pPr>
            <a:r>
              <a:rPr lang="en-US" sz="2000" dirty="0" smtClean="0">
                <a:latin typeface="Times New Roman" panose="02020603050405020304" pitchFamily="18" charset="0"/>
                <a:cs typeface="Times New Roman" panose="02020603050405020304" pitchFamily="18" charset="0"/>
              </a:rPr>
              <a:t>4.Now the Cloud trail is created &amp; Logs are stored in S3 Bucket.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80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Conclusion</a:t>
            </a:r>
            <a:endParaRPr lang="en-IN" sz="3200" dirty="0"/>
          </a:p>
        </p:txBody>
      </p:sp>
      <p:sp>
        <p:nvSpPr>
          <p:cNvPr id="4" name="Rectangle 3"/>
          <p:cNvSpPr/>
          <p:nvPr/>
        </p:nvSpPr>
        <p:spPr>
          <a:xfrm>
            <a:off x="838200" y="1825625"/>
            <a:ext cx="10515600" cy="4770537"/>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T</a:t>
            </a:r>
            <a:r>
              <a:rPr lang="en-IN" sz="2000" dirty="0" smtClean="0">
                <a:latin typeface="Times New Roman" panose="02020603050405020304" pitchFamily="18" charset="0"/>
                <a:cs typeface="Times New Roman" panose="02020603050405020304" pitchFamily="18" charset="0"/>
              </a:rPr>
              <a:t>his </a:t>
            </a:r>
            <a:r>
              <a:rPr lang="en-IN" sz="2000" dirty="0">
                <a:latin typeface="Times New Roman" panose="02020603050405020304" pitchFamily="18" charset="0"/>
                <a:cs typeface="Times New Roman" panose="02020603050405020304" pitchFamily="18" charset="0"/>
              </a:rPr>
              <a:t>project employs various AWS services to effectively monitor and secure a web application.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IAM </a:t>
            </a:r>
            <a:r>
              <a:rPr lang="en-IN" sz="2000" dirty="0">
                <a:latin typeface="Times New Roman" panose="02020603050405020304" pitchFamily="18" charset="0"/>
                <a:cs typeface="Times New Roman" panose="02020603050405020304" pitchFamily="18" charset="0"/>
              </a:rPr>
              <a:t>ensures controlled access to resources, while VPC and subnets manage network isolation and </a:t>
            </a:r>
            <a:r>
              <a:rPr lang="en-IN" sz="2000" dirty="0" smtClean="0">
                <a:latin typeface="Times New Roman" panose="02020603050405020304" pitchFamily="18" charset="0"/>
                <a:cs typeface="Times New Roman" panose="02020603050405020304" pitchFamily="18" charset="0"/>
              </a:rPr>
              <a:t>organization.</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NAT </a:t>
            </a:r>
            <a:r>
              <a:rPr lang="en-IN" sz="2000" dirty="0">
                <a:latin typeface="Times New Roman" panose="02020603050405020304" pitchFamily="18" charset="0"/>
                <a:cs typeface="Times New Roman" panose="02020603050405020304" pitchFamily="18" charset="0"/>
              </a:rPr>
              <a:t>Gateway and Internet Gateway facilitate controlled internet access, and Route Tables direct network traffic.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Security </a:t>
            </a:r>
            <a:r>
              <a:rPr lang="en-IN" sz="2000" dirty="0">
                <a:latin typeface="Times New Roman" panose="02020603050405020304" pitchFamily="18" charset="0"/>
                <a:cs typeface="Times New Roman" panose="02020603050405020304" pitchFamily="18" charset="0"/>
              </a:rPr>
              <a:t>Groups enforce traffic rules for enhanced security</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EC2 </a:t>
            </a:r>
            <a:r>
              <a:rPr lang="en-IN" sz="2000" dirty="0">
                <a:latin typeface="Times New Roman" panose="02020603050405020304" pitchFamily="18" charset="0"/>
                <a:cs typeface="Times New Roman" panose="02020603050405020304" pitchFamily="18" charset="0"/>
              </a:rPr>
              <a:t>instances provide scalable computing power, and S3 Buckets store essential web files. </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Cloud Watch Dashboards </a:t>
            </a:r>
            <a:r>
              <a:rPr lang="en-IN" sz="2000" dirty="0">
                <a:latin typeface="Times New Roman" panose="02020603050405020304" pitchFamily="18" charset="0"/>
                <a:cs typeface="Times New Roman" panose="02020603050405020304" pitchFamily="18" charset="0"/>
              </a:rPr>
              <a:t>offer insights into application </a:t>
            </a:r>
            <a:r>
              <a:rPr lang="en-IN" sz="2000" dirty="0" smtClean="0">
                <a:latin typeface="Times New Roman" panose="02020603050405020304" pitchFamily="18" charset="0"/>
                <a:cs typeface="Times New Roman" panose="02020603050405020304" pitchFamily="18" charset="0"/>
              </a:rPr>
              <a:t>performance &amp; Various graphs of monitoring Cloud Trail </a:t>
            </a:r>
            <a:r>
              <a:rPr lang="en-IN" sz="2000" dirty="0">
                <a:latin typeface="Times New Roman" panose="02020603050405020304" pitchFamily="18" charset="0"/>
                <a:cs typeface="Times New Roman" panose="02020603050405020304" pitchFamily="18" charset="0"/>
              </a:rPr>
              <a:t>logs user activity for security and </a:t>
            </a:r>
            <a:r>
              <a:rPr lang="en-IN" sz="2000" dirty="0" smtClean="0">
                <a:latin typeface="Times New Roman" panose="02020603050405020304" pitchFamily="18" charset="0"/>
                <a:cs typeface="Times New Roman" panose="02020603050405020304" pitchFamily="18" charset="0"/>
              </a:rPr>
              <a:t>compliance.</a:t>
            </a: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This project is made for monitoring and securing any </a:t>
            </a:r>
            <a:r>
              <a:rPr lang="en-IN" sz="2000" dirty="0">
                <a:latin typeface="Times New Roman" panose="02020603050405020304" pitchFamily="18" charset="0"/>
                <a:cs typeface="Times New Roman" panose="02020603050405020304" pitchFamily="18" charset="0"/>
              </a:rPr>
              <a:t>web </a:t>
            </a:r>
            <a:r>
              <a:rPr lang="en-IN" sz="2000" dirty="0" smtClean="0">
                <a:latin typeface="Times New Roman" panose="02020603050405020304" pitchFamily="18" charset="0"/>
                <a:cs typeface="Times New Roman" panose="02020603050405020304" pitchFamily="18" charset="0"/>
              </a:rPr>
              <a:t>application . So that Creator can watch the performance &amp; logs of their website .This helps the website Creators and their company’s future.</a:t>
            </a:r>
          </a:p>
          <a:p>
            <a:endParaRPr lang="en-IN" sz="3200" dirty="0" smtClean="0">
              <a:latin typeface="Times New Roman" panose="02020603050405020304" pitchFamily="18" charset="0"/>
              <a:cs typeface="Times New Roman" panose="02020603050405020304" pitchFamily="18" charset="0"/>
            </a:endParaRPr>
          </a:p>
          <a:p>
            <a:r>
              <a:rPr lang="en-IN" sz="3200" dirty="0" smtClean="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96100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Flowchart of the Project</a:t>
            </a: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348509"/>
            <a:ext cx="9144000" cy="6858000"/>
          </a:xfrm>
          <a:prstGeom prst="rect">
            <a:avLst/>
          </a:prstGeom>
        </p:spPr>
      </p:pic>
    </p:spTree>
    <p:extLst>
      <p:ext uri="{BB962C8B-B14F-4D97-AF65-F5344CB8AC3E}">
        <p14:creationId xmlns:p14="http://schemas.microsoft.com/office/powerpoint/2010/main" val="3731454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Pricing</a:t>
            </a:r>
            <a:r>
              <a:rPr lang="en-IN" sz="3200" dirty="0"/>
              <a:t> </a:t>
            </a:r>
            <a:r>
              <a:rPr lang="en-IN" sz="3200" dirty="0">
                <a:latin typeface="Times New Roman" panose="02020603050405020304" pitchFamily="18" charset="0"/>
                <a:cs typeface="Times New Roman" panose="02020603050405020304" pitchFamily="18" charset="0"/>
              </a:rPr>
              <a:t>of the Project</a:t>
            </a:r>
          </a:p>
        </p:txBody>
      </p:sp>
      <p:pic>
        <p:nvPicPr>
          <p:cNvPr id="4" name="Picture 3" descr="Screenshot 2024-09-02 2038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38200" y="1559502"/>
            <a:ext cx="11277600" cy="1366838"/>
          </a:xfrm>
          <a:prstGeom prst="rect">
            <a:avLst/>
          </a:prstGeom>
          <a:noFill/>
          <a:ln>
            <a:noFill/>
          </a:ln>
        </p:spPr>
      </p:pic>
      <p:pic>
        <p:nvPicPr>
          <p:cNvPr id="7" name="Picture 6" descr="Screenshot 2024-09-02 204134"/>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914400" y="2797031"/>
            <a:ext cx="11277600" cy="1903412"/>
          </a:xfrm>
          <a:prstGeom prst="rect">
            <a:avLst/>
          </a:prstGeom>
          <a:noFill/>
          <a:ln>
            <a:noFill/>
          </a:ln>
        </p:spPr>
      </p:pic>
      <p:pic>
        <p:nvPicPr>
          <p:cNvPr id="8" name="Picture 7" descr="Screenshot 2024-09-02 204206"/>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838200" y="4700443"/>
            <a:ext cx="11277600" cy="1730375"/>
          </a:xfrm>
          <a:prstGeom prst="rect">
            <a:avLst/>
          </a:prstGeom>
          <a:noFill/>
          <a:ln>
            <a:noFill/>
          </a:ln>
        </p:spPr>
      </p:pic>
      <p:sp>
        <p:nvSpPr>
          <p:cNvPr id="9" name="Rectangle 8"/>
          <p:cNvSpPr/>
          <p:nvPr/>
        </p:nvSpPr>
        <p:spPr>
          <a:xfrm>
            <a:off x="1029854" y="1464795"/>
            <a:ext cx="1230334"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IAM</a:t>
            </a:r>
            <a:endParaRPr lang="en-IN" dirty="0"/>
          </a:p>
        </p:txBody>
      </p:sp>
      <p:sp>
        <p:nvSpPr>
          <p:cNvPr id="13" name="Rectangle 12"/>
          <p:cNvSpPr/>
          <p:nvPr/>
        </p:nvSpPr>
        <p:spPr>
          <a:xfrm>
            <a:off x="1073315" y="2770257"/>
            <a:ext cx="1284267"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VPC</a:t>
            </a:r>
            <a:endParaRPr lang="en-IN" dirty="0"/>
          </a:p>
        </p:txBody>
      </p:sp>
      <p:sp>
        <p:nvSpPr>
          <p:cNvPr id="16" name="Rectangle 15"/>
          <p:cNvSpPr/>
          <p:nvPr/>
        </p:nvSpPr>
        <p:spPr>
          <a:xfrm>
            <a:off x="1020618" y="4700443"/>
            <a:ext cx="2175161"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VPC (NAT Gateway)</a:t>
            </a:r>
            <a:endParaRPr lang="en-IN" dirty="0"/>
          </a:p>
        </p:txBody>
      </p:sp>
    </p:spTree>
    <p:extLst>
      <p:ext uri="{BB962C8B-B14F-4D97-AF65-F5344CB8AC3E}">
        <p14:creationId xmlns:p14="http://schemas.microsoft.com/office/powerpoint/2010/main" val="546535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9-02 20400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80472" y="309202"/>
            <a:ext cx="9564687" cy="4481512"/>
          </a:xfrm>
          <a:prstGeom prst="rect">
            <a:avLst/>
          </a:prstGeom>
          <a:noFill/>
          <a:ln>
            <a:noFill/>
          </a:ln>
        </p:spPr>
      </p:pic>
      <p:pic>
        <p:nvPicPr>
          <p:cNvPr id="5" name="Picture 4" descr="Screenshot 2024-09-02 204340"/>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780472" y="4903788"/>
            <a:ext cx="11277600" cy="1763712"/>
          </a:xfrm>
          <a:prstGeom prst="rect">
            <a:avLst/>
          </a:prstGeom>
          <a:noFill/>
          <a:ln>
            <a:noFill/>
          </a:ln>
        </p:spPr>
      </p:pic>
      <p:sp>
        <p:nvSpPr>
          <p:cNvPr id="6" name="Rectangle 5"/>
          <p:cNvSpPr/>
          <p:nvPr/>
        </p:nvSpPr>
        <p:spPr>
          <a:xfrm>
            <a:off x="923634" y="198581"/>
            <a:ext cx="1265383"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EC2</a:t>
            </a:r>
            <a:endParaRPr lang="en-IN" dirty="0"/>
          </a:p>
        </p:txBody>
      </p:sp>
      <p:sp>
        <p:nvSpPr>
          <p:cNvPr id="7" name="Rectangle 6"/>
          <p:cNvSpPr/>
          <p:nvPr/>
        </p:nvSpPr>
        <p:spPr>
          <a:xfrm>
            <a:off x="942110" y="4790714"/>
            <a:ext cx="1182255"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S3</a:t>
            </a:r>
            <a:endParaRPr lang="en-IN" dirty="0"/>
          </a:p>
        </p:txBody>
      </p:sp>
    </p:spTree>
    <p:extLst>
      <p:ext uri="{BB962C8B-B14F-4D97-AF65-F5344CB8AC3E}">
        <p14:creationId xmlns:p14="http://schemas.microsoft.com/office/powerpoint/2010/main" val="409773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4-09-02 2044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49564" y="639041"/>
            <a:ext cx="11277600" cy="1500188"/>
          </a:xfrm>
          <a:prstGeom prst="rect">
            <a:avLst/>
          </a:prstGeom>
          <a:noFill/>
          <a:ln>
            <a:noFill/>
          </a:ln>
        </p:spPr>
      </p:pic>
      <p:pic>
        <p:nvPicPr>
          <p:cNvPr id="7" name="Picture 6" descr="Screenshot 2024-09-02 204730"/>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41927" y="2041092"/>
            <a:ext cx="11277600" cy="1938338"/>
          </a:xfrm>
          <a:prstGeom prst="rect">
            <a:avLst/>
          </a:prstGeom>
          <a:noFill/>
          <a:ln>
            <a:noFill/>
          </a:ln>
        </p:spPr>
      </p:pic>
      <p:sp>
        <p:nvSpPr>
          <p:cNvPr id="8" name="Rectangle 7"/>
          <p:cNvSpPr/>
          <p:nvPr/>
        </p:nvSpPr>
        <p:spPr>
          <a:xfrm>
            <a:off x="775856" y="2031856"/>
            <a:ext cx="1182255"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CloudTrail</a:t>
            </a:r>
            <a:endParaRPr lang="en-IN" dirty="0"/>
          </a:p>
        </p:txBody>
      </p:sp>
      <p:sp>
        <p:nvSpPr>
          <p:cNvPr id="9" name="Rectangle 8"/>
          <p:cNvSpPr/>
          <p:nvPr/>
        </p:nvSpPr>
        <p:spPr>
          <a:xfrm>
            <a:off x="725056" y="629805"/>
            <a:ext cx="1380835" cy="411584"/>
          </a:xfrm>
          <a:prstGeom prst="rect">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CloudWatch</a:t>
            </a:r>
            <a:endParaRPr lang="en-IN" dirty="0"/>
          </a:p>
        </p:txBody>
      </p:sp>
    </p:spTree>
    <p:extLst>
      <p:ext uri="{BB962C8B-B14F-4D97-AF65-F5344CB8AC3E}">
        <p14:creationId xmlns:p14="http://schemas.microsoft.com/office/powerpoint/2010/main" val="195133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467"/>
            <a:ext cx="10515600" cy="1325563"/>
          </a:xfrm>
        </p:spPr>
        <p:txBody>
          <a:bodyPr>
            <a:normAutofit/>
          </a:bodyPr>
          <a:lstStyle/>
          <a:p>
            <a:pPr marL="0" indent="0"/>
            <a:r>
              <a:rPr lang="en-IN" sz="3200" dirty="0" smtClean="0">
                <a:latin typeface="Times New Roman" panose="02020603050405020304" pitchFamily="18" charset="0"/>
                <a:cs typeface="Times New Roman" panose="02020603050405020304" pitchFamily="18" charset="0"/>
              </a:rPr>
              <a:t>Services used for Project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20824"/>
            <a:ext cx="10515600" cy="5194607"/>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1.IAM (Identity &amp; Access Management)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Users</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2.VPC (Virtual Private Cloud)</a:t>
            </a:r>
          </a:p>
          <a:p>
            <a:pPr marL="0" indent="0">
              <a:buNone/>
            </a:pPr>
            <a:r>
              <a:rPr lang="en-US"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VPC &amp; Subnets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Internet Gateway &amp; NAT Gateway</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Route Tables </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3.EC2 (Elastic Compute Cloud)</a:t>
            </a:r>
          </a:p>
          <a:p>
            <a:pPr marL="0" indent="0">
              <a:buNone/>
            </a:pPr>
            <a:r>
              <a:rPr lang="en-US" sz="24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Security Groups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Instance</a:t>
            </a:r>
          </a:p>
          <a:p>
            <a:pPr marL="0" indent="0">
              <a:buNone/>
            </a:pPr>
            <a:r>
              <a:rPr lang="en-US" sz="2400" dirty="0" smtClean="0">
                <a:latin typeface="Times New Roman" panose="02020603050405020304" pitchFamily="18" charset="0"/>
                <a:cs typeface="Times New Roman" panose="02020603050405020304" pitchFamily="18" charset="0"/>
              </a:rPr>
              <a:t>4.S3 (Simple Storage Service)</a:t>
            </a:r>
          </a:p>
          <a:p>
            <a:pPr marL="0" indent="0">
              <a:buNone/>
            </a:pPr>
            <a:r>
              <a:rPr lang="en-US" sz="26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Bucket</a:t>
            </a:r>
          </a:p>
        </p:txBody>
      </p:sp>
    </p:spTree>
    <p:extLst>
      <p:ext uri="{BB962C8B-B14F-4D97-AF65-F5344CB8AC3E}">
        <p14:creationId xmlns:p14="http://schemas.microsoft.com/office/powerpoint/2010/main" val="3605418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5927"/>
            <a:ext cx="10515600" cy="5281036"/>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5.Amazon Cloud Watch</a:t>
            </a:r>
          </a:p>
          <a:p>
            <a:pPr marL="0" indent="0">
              <a:buNone/>
            </a:pPr>
            <a:r>
              <a:rPr lang="en-IN" sz="24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Metrics</a:t>
            </a: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Widgets</a:t>
            </a:r>
            <a:endParaRPr lang="en-IN" sz="20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6</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Cloud Trail logs</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Trail</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Logs</a:t>
            </a:r>
          </a:p>
          <a:p>
            <a:pPr marL="0" indent="0">
              <a:buNone/>
            </a:pP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083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1.Sign-in to AWS Root Account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1.Search for AWS Management Console in Browser.</a:t>
            </a:r>
          </a:p>
          <a:p>
            <a:pPr marL="0" indent="0">
              <a:buNone/>
            </a:pPr>
            <a:r>
              <a:rPr lang="en-US" sz="2000" dirty="0" smtClean="0">
                <a:latin typeface="Times New Roman" panose="02020603050405020304" pitchFamily="18" charset="0"/>
                <a:cs typeface="Times New Roman" panose="02020603050405020304" pitchFamily="18" charset="0"/>
              </a:rPr>
              <a:t>2.Open to the AWS Management Console.</a:t>
            </a:r>
          </a:p>
          <a:p>
            <a:pPr marL="0" indent="0">
              <a:buNone/>
            </a:pPr>
            <a:r>
              <a:rPr lang="en-US" sz="2000" dirty="0" smtClean="0">
                <a:latin typeface="Times New Roman" panose="02020603050405020304" pitchFamily="18" charset="0"/>
                <a:cs typeface="Times New Roman" panose="02020603050405020304" pitchFamily="18" charset="0"/>
              </a:rPr>
              <a:t>3.Click on “Sign In to the Console”.</a:t>
            </a:r>
          </a:p>
          <a:p>
            <a:pPr marL="0" indent="0">
              <a:buNone/>
            </a:pPr>
            <a:r>
              <a:rPr lang="en-US" sz="2000" dirty="0" smtClean="0">
                <a:latin typeface="Times New Roman" panose="02020603050405020304" pitchFamily="18" charset="0"/>
                <a:cs typeface="Times New Roman" panose="02020603050405020304" pitchFamily="18" charset="0"/>
              </a:rPr>
              <a:t>4.Choose “Root user” as the login method.</a:t>
            </a:r>
          </a:p>
          <a:p>
            <a:pPr marL="0" indent="0">
              <a:buNone/>
            </a:pPr>
            <a:r>
              <a:rPr lang="en-US" sz="2000" dirty="0" smtClean="0">
                <a:latin typeface="Times New Roman" panose="02020603050405020304" pitchFamily="18" charset="0"/>
                <a:cs typeface="Times New Roman" panose="02020603050405020304" pitchFamily="18" charset="0"/>
              </a:rPr>
              <a:t>5.Enter Email and Password that is associated with your AWS root account.</a:t>
            </a:r>
            <a:endParaRPr lang="en-IN" sz="20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6.Click on Sign in.</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275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947</Words>
  <Application>Microsoft Office PowerPoint</Application>
  <PresentationFormat>Widescreen</PresentationFormat>
  <Paragraphs>488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Monitoring &amp; Securing a Web Application</vt:lpstr>
      <vt:lpstr>Description of  the Project</vt:lpstr>
      <vt:lpstr>Flowchart of the Project</vt:lpstr>
      <vt:lpstr>Pricing of the Project</vt:lpstr>
      <vt:lpstr>PowerPoint Presentation</vt:lpstr>
      <vt:lpstr>PowerPoint Presentation</vt:lpstr>
      <vt:lpstr>Services used for Project</vt:lpstr>
      <vt:lpstr>PowerPoint Presentation</vt:lpstr>
      <vt:lpstr>1.Sign-in to AWS Root Account</vt:lpstr>
      <vt:lpstr>2.SETTING UP IAM </vt:lpstr>
      <vt:lpstr>3.SETTING UP VPC</vt:lpstr>
      <vt:lpstr>4.Setting Up Internet Gateway</vt:lpstr>
      <vt:lpstr>5.Setup Default Route table of VPC</vt:lpstr>
      <vt:lpstr>6.Setting up NAT Gateway</vt:lpstr>
      <vt:lpstr>7.Setting Up Security Group &amp; EC2</vt:lpstr>
      <vt:lpstr>PowerPoint Presentation</vt:lpstr>
      <vt:lpstr>8.Setting up S3 bucket</vt:lpstr>
      <vt:lpstr>PowerPoint Presentation</vt:lpstr>
      <vt:lpstr>9.Setting up Cloud Watch</vt:lpstr>
      <vt:lpstr>10.Setting up Cloud Trail</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15</cp:revision>
  <dcterms:created xsi:type="dcterms:W3CDTF">2024-09-02T10:50:12Z</dcterms:created>
  <dcterms:modified xsi:type="dcterms:W3CDTF">2024-09-02T15:48:10Z</dcterms:modified>
</cp:coreProperties>
</file>