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8" r:id="rId4"/>
    <p:sldId id="257" r:id="rId5"/>
    <p:sldId id="290" r:id="rId6"/>
    <p:sldId id="291"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85" r:id="rId20"/>
    <p:sldId id="271" r:id="rId21"/>
    <p:sldId id="272" r:id="rId22"/>
    <p:sldId id="273" r:id="rId23"/>
    <p:sldId id="275" r:id="rId24"/>
    <p:sldId id="276" r:id="rId25"/>
    <p:sldId id="277" r:id="rId26"/>
    <p:sldId id="278" r:id="rId27"/>
    <p:sldId id="280" r:id="rId28"/>
    <p:sldId id="281" r:id="rId29"/>
    <p:sldId id="282" r:id="rId30"/>
    <p:sldId id="283" r:id="rId31"/>
    <p:sldId id="284" r:id="rId32"/>
    <p:sldId id="286" r:id="rId33"/>
    <p:sldId id="289"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8" y="6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6D692B-38FE-4D3D-836C-E63F5B5AB722}"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707F0-7C9B-48F1-ABB9-F252ECFECC69}" type="slidenum">
              <a:rPr lang="en-IN" smtClean="0"/>
              <a:t>‹#›</a:t>
            </a:fld>
            <a:endParaRPr lang="en-IN"/>
          </a:p>
        </p:txBody>
      </p:sp>
    </p:spTree>
    <p:extLst>
      <p:ext uri="{BB962C8B-B14F-4D97-AF65-F5344CB8AC3E}">
        <p14:creationId xmlns:p14="http://schemas.microsoft.com/office/powerpoint/2010/main" val="379049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6D692B-38FE-4D3D-836C-E63F5B5AB722}"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707F0-7C9B-48F1-ABB9-F252ECFECC69}" type="slidenum">
              <a:rPr lang="en-IN" smtClean="0"/>
              <a:t>‹#›</a:t>
            </a:fld>
            <a:endParaRPr lang="en-IN"/>
          </a:p>
        </p:txBody>
      </p:sp>
    </p:spTree>
    <p:extLst>
      <p:ext uri="{BB962C8B-B14F-4D97-AF65-F5344CB8AC3E}">
        <p14:creationId xmlns:p14="http://schemas.microsoft.com/office/powerpoint/2010/main" val="35734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6D692B-38FE-4D3D-836C-E63F5B5AB722}"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707F0-7C9B-48F1-ABB9-F252ECFECC69}" type="slidenum">
              <a:rPr lang="en-IN" smtClean="0"/>
              <a:t>‹#›</a:t>
            </a:fld>
            <a:endParaRPr lang="en-IN"/>
          </a:p>
        </p:txBody>
      </p:sp>
    </p:spTree>
    <p:extLst>
      <p:ext uri="{BB962C8B-B14F-4D97-AF65-F5344CB8AC3E}">
        <p14:creationId xmlns:p14="http://schemas.microsoft.com/office/powerpoint/2010/main" val="147038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6D692B-38FE-4D3D-836C-E63F5B5AB722}"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707F0-7C9B-48F1-ABB9-F252ECFECC69}" type="slidenum">
              <a:rPr lang="en-IN" smtClean="0"/>
              <a:t>‹#›</a:t>
            </a:fld>
            <a:endParaRPr lang="en-IN"/>
          </a:p>
        </p:txBody>
      </p:sp>
    </p:spTree>
    <p:extLst>
      <p:ext uri="{BB962C8B-B14F-4D97-AF65-F5344CB8AC3E}">
        <p14:creationId xmlns:p14="http://schemas.microsoft.com/office/powerpoint/2010/main" val="157027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6D692B-38FE-4D3D-836C-E63F5B5AB722}"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1707F0-7C9B-48F1-ABB9-F252ECFECC69}" type="slidenum">
              <a:rPr lang="en-IN" smtClean="0"/>
              <a:t>‹#›</a:t>
            </a:fld>
            <a:endParaRPr lang="en-IN"/>
          </a:p>
        </p:txBody>
      </p:sp>
    </p:spTree>
    <p:extLst>
      <p:ext uri="{BB962C8B-B14F-4D97-AF65-F5344CB8AC3E}">
        <p14:creationId xmlns:p14="http://schemas.microsoft.com/office/powerpoint/2010/main" val="362004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6D692B-38FE-4D3D-836C-E63F5B5AB722}"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707F0-7C9B-48F1-ABB9-F252ECFECC69}" type="slidenum">
              <a:rPr lang="en-IN" smtClean="0"/>
              <a:t>‹#›</a:t>
            </a:fld>
            <a:endParaRPr lang="en-IN"/>
          </a:p>
        </p:txBody>
      </p:sp>
    </p:spTree>
    <p:extLst>
      <p:ext uri="{BB962C8B-B14F-4D97-AF65-F5344CB8AC3E}">
        <p14:creationId xmlns:p14="http://schemas.microsoft.com/office/powerpoint/2010/main" val="374618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6D692B-38FE-4D3D-836C-E63F5B5AB722}" type="datetimeFigureOut">
              <a:rPr lang="en-IN" smtClean="0"/>
              <a:t>16-10-2024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1707F0-7C9B-48F1-ABB9-F252ECFECC69}" type="slidenum">
              <a:rPr lang="en-IN" smtClean="0"/>
              <a:t>‹#›</a:t>
            </a:fld>
            <a:endParaRPr lang="en-IN"/>
          </a:p>
        </p:txBody>
      </p:sp>
    </p:spTree>
    <p:extLst>
      <p:ext uri="{BB962C8B-B14F-4D97-AF65-F5344CB8AC3E}">
        <p14:creationId xmlns:p14="http://schemas.microsoft.com/office/powerpoint/2010/main" val="87741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6D692B-38FE-4D3D-836C-E63F5B5AB722}" type="datetimeFigureOut">
              <a:rPr lang="en-IN" smtClean="0"/>
              <a:t>16-10-2024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1707F0-7C9B-48F1-ABB9-F252ECFECC69}" type="slidenum">
              <a:rPr lang="en-IN" smtClean="0"/>
              <a:t>‹#›</a:t>
            </a:fld>
            <a:endParaRPr lang="en-IN"/>
          </a:p>
        </p:txBody>
      </p:sp>
    </p:spTree>
    <p:extLst>
      <p:ext uri="{BB962C8B-B14F-4D97-AF65-F5344CB8AC3E}">
        <p14:creationId xmlns:p14="http://schemas.microsoft.com/office/powerpoint/2010/main" val="292395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D692B-38FE-4D3D-836C-E63F5B5AB722}" type="datetimeFigureOut">
              <a:rPr lang="en-IN" smtClean="0"/>
              <a:t>16-10-2024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1707F0-7C9B-48F1-ABB9-F252ECFECC69}" type="slidenum">
              <a:rPr lang="en-IN" smtClean="0"/>
              <a:t>‹#›</a:t>
            </a:fld>
            <a:endParaRPr lang="en-IN"/>
          </a:p>
        </p:txBody>
      </p:sp>
    </p:spTree>
    <p:extLst>
      <p:ext uri="{BB962C8B-B14F-4D97-AF65-F5344CB8AC3E}">
        <p14:creationId xmlns:p14="http://schemas.microsoft.com/office/powerpoint/2010/main" val="333228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6D692B-38FE-4D3D-836C-E63F5B5AB722}"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707F0-7C9B-48F1-ABB9-F252ECFECC69}" type="slidenum">
              <a:rPr lang="en-IN" smtClean="0"/>
              <a:t>‹#›</a:t>
            </a:fld>
            <a:endParaRPr lang="en-IN"/>
          </a:p>
        </p:txBody>
      </p:sp>
    </p:spTree>
    <p:extLst>
      <p:ext uri="{BB962C8B-B14F-4D97-AF65-F5344CB8AC3E}">
        <p14:creationId xmlns:p14="http://schemas.microsoft.com/office/powerpoint/2010/main" val="93190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6D692B-38FE-4D3D-836C-E63F5B5AB722}"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1707F0-7C9B-48F1-ABB9-F252ECFECC69}" type="slidenum">
              <a:rPr lang="en-IN" smtClean="0"/>
              <a:t>‹#›</a:t>
            </a:fld>
            <a:endParaRPr lang="en-IN"/>
          </a:p>
        </p:txBody>
      </p:sp>
    </p:spTree>
    <p:extLst>
      <p:ext uri="{BB962C8B-B14F-4D97-AF65-F5344CB8AC3E}">
        <p14:creationId xmlns:p14="http://schemas.microsoft.com/office/powerpoint/2010/main" val="193854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D692B-38FE-4D3D-836C-E63F5B5AB722}" type="datetimeFigureOut">
              <a:rPr lang="en-IN" smtClean="0"/>
              <a:t>16-10-2024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707F0-7C9B-48F1-ABB9-F252ECFECC69}" type="slidenum">
              <a:rPr lang="en-IN" smtClean="0"/>
              <a:t>‹#›</a:t>
            </a:fld>
            <a:endParaRPr lang="en-IN"/>
          </a:p>
        </p:txBody>
      </p:sp>
    </p:spTree>
    <p:extLst>
      <p:ext uri="{BB962C8B-B14F-4D97-AF65-F5344CB8AC3E}">
        <p14:creationId xmlns:p14="http://schemas.microsoft.com/office/powerpoint/2010/main" val="24361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145" y="1131599"/>
            <a:ext cx="10344728" cy="3421928"/>
          </a:xfrm>
        </p:spPr>
        <p:txBody>
          <a:bodyPr>
            <a:normAutofit/>
          </a:bodyPr>
          <a:lstStyle/>
          <a:p>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Secure Bank</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Cloud-Native </a:t>
            </a:r>
            <a:r>
              <a:rPr lang="en-IN" sz="4000" dirty="0" err="1" smtClean="0">
                <a:latin typeface="Times New Roman" panose="02020603050405020304" pitchFamily="18" charset="0"/>
                <a:cs typeface="Times New Roman" panose="02020603050405020304" pitchFamily="18" charset="0"/>
              </a:rPr>
              <a:t>Serverless</a:t>
            </a:r>
            <a:r>
              <a:rPr lang="en-IN" sz="4000" dirty="0" smtClean="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Online Banking </a:t>
            </a:r>
            <a:r>
              <a:rPr lang="en-IN" sz="4000" dirty="0" smtClean="0">
                <a:latin typeface="Times New Roman" panose="02020603050405020304" pitchFamily="18" charset="0"/>
                <a:cs typeface="Times New Roman" panose="02020603050405020304" pitchFamily="18" charset="0"/>
              </a:rPr>
              <a:t>System</a:t>
            </a:r>
            <a:br>
              <a:rPr lang="en-IN" sz="4000" dirty="0" smtClean="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470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2.1  </a:t>
            </a:r>
            <a:r>
              <a:rPr lang="en-IN" sz="3200" dirty="0" err="1" smtClean="0">
                <a:latin typeface="Times New Roman" panose="02020603050405020304" pitchFamily="18" charset="0"/>
                <a:cs typeface="Times New Roman" panose="02020603050405020304" pitchFamily="18" charset="0"/>
              </a:rPr>
              <a:t>SettingUp</a:t>
            </a:r>
            <a:r>
              <a:rPr lang="en-IN" sz="3200" dirty="0" smtClean="0">
                <a:latin typeface="Times New Roman" panose="02020603050405020304" pitchFamily="18" charset="0"/>
                <a:cs typeface="Times New Roman" panose="02020603050405020304" pitchFamily="18" charset="0"/>
              </a:rPr>
              <a:t> </a:t>
            </a:r>
            <a:r>
              <a:rPr lang="en-IN" sz="3200" dirty="0" err="1" smtClean="0">
                <a:latin typeface="Times New Roman" panose="02020603050405020304" pitchFamily="18" charset="0"/>
                <a:cs typeface="Times New Roman" panose="02020603050405020304" pitchFamily="18" charset="0"/>
              </a:rPr>
              <a:t>Createlambda</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770220" cy="4351338"/>
          </a:xfrm>
        </p:spPr>
        <p:txBody>
          <a:bodyPr>
            <a:normAutofit/>
          </a:bodyPr>
          <a:lstStyle/>
          <a:p>
            <a:pPr marL="0" indent="0">
              <a:buNone/>
            </a:pPr>
            <a:r>
              <a:rPr lang="en-IN" sz="2000" dirty="0" smtClean="0">
                <a:latin typeface="Times New Roman" panose="02020603050405020304" pitchFamily="18" charset="0"/>
                <a:cs typeface="Times New Roman" panose="02020603050405020304" pitchFamily="18" charset="0"/>
              </a:rPr>
              <a:t>Use of Create Lambda:</a:t>
            </a:r>
          </a:p>
          <a:p>
            <a:pPr marL="0" indent="0">
              <a:buNone/>
            </a:pPr>
            <a:r>
              <a:rPr lang="en-IN" sz="2000" dirty="0" smtClean="0">
                <a:latin typeface="Times New Roman" panose="02020603050405020304" pitchFamily="18" charset="0"/>
                <a:cs typeface="Times New Roman" panose="02020603050405020304" pitchFamily="18" charset="0"/>
              </a:rPr>
              <a:t>1.It is used to take the data of creation of an account from website to AWS Lambda.</a:t>
            </a:r>
          </a:p>
          <a:p>
            <a:pPr marL="0" indent="0">
              <a:buNone/>
            </a:pPr>
            <a:r>
              <a:rPr lang="en-IN" sz="2000" dirty="0" smtClean="0">
                <a:latin typeface="Times New Roman" panose="02020603050405020304" pitchFamily="18" charset="0"/>
                <a:cs typeface="Times New Roman" panose="02020603050405020304" pitchFamily="18" charset="0"/>
              </a:rPr>
              <a:t>2.If any data is missed then it returns missing data field.</a:t>
            </a:r>
          </a:p>
          <a:p>
            <a:pPr marL="0" indent="0">
              <a:buNone/>
            </a:pPr>
            <a:r>
              <a:rPr lang="en-IN" sz="2000" dirty="0">
                <a:latin typeface="Times New Roman" panose="02020603050405020304" pitchFamily="18" charset="0"/>
                <a:cs typeface="Times New Roman" panose="02020603050405020304" pitchFamily="18" charset="0"/>
              </a:rPr>
              <a:t>3.It Takes data Full Name, Email, Pin, Password, Initial Deposit when create button is clicked it send 	data to AWS Lambda then lambda connects to RDS. </a:t>
            </a:r>
          </a:p>
          <a:p>
            <a:pPr marL="0" indent="0">
              <a:buNone/>
            </a:pPr>
            <a:r>
              <a:rPr lang="en-IN" sz="2000" dirty="0" smtClean="0">
                <a:latin typeface="Times New Roman" panose="02020603050405020304" pitchFamily="18" charset="0"/>
                <a:cs typeface="Times New Roman" panose="02020603050405020304" pitchFamily="18" charset="0"/>
              </a:rPr>
              <a:t>4.Full </a:t>
            </a:r>
            <a:r>
              <a:rPr lang="en-IN" sz="2000" dirty="0" smtClean="0">
                <a:latin typeface="Times New Roman" panose="02020603050405020304" pitchFamily="18" charset="0"/>
                <a:cs typeface="Times New Roman" panose="02020603050405020304" pitchFamily="18" charset="0"/>
              </a:rPr>
              <a:t>Name is must filled field, if Email entered already exits it returns account already created with 	this email&amp; email should be in </a:t>
            </a:r>
            <a:r>
              <a:rPr lang="en-IN" sz="2000" dirty="0" smtClean="0">
                <a:latin typeface="Times New Roman" panose="02020603050405020304" pitchFamily="18" charset="0"/>
                <a:cs typeface="Times New Roman" panose="02020603050405020304" pitchFamily="18" charset="0"/>
                <a:hlinkClick r:id="rId2"/>
              </a:rPr>
              <a:t>xxxx@gmail.com</a:t>
            </a:r>
            <a:r>
              <a:rPr lang="en-IN" sz="2000" dirty="0" smtClean="0">
                <a:latin typeface="Times New Roman" panose="02020603050405020304" pitchFamily="18" charset="0"/>
                <a:cs typeface="Times New Roman" panose="02020603050405020304" pitchFamily="18" charset="0"/>
              </a:rPr>
              <a:t> format, pin should be 4 digits, initial deposit 	should be minimum ₹1000  or more , Password should contain 8 characters with consists of    	1 Capital[A-Z], 1 Small letter[a-z], 1 Number[0-9], &amp; a special character[@,$,&amp;,*,!]. </a:t>
            </a:r>
          </a:p>
          <a:p>
            <a:pPr marL="0" indent="0">
              <a:buNone/>
            </a:pPr>
            <a:r>
              <a:rPr lang="en-IN" sz="2000" dirty="0" smtClean="0">
                <a:latin typeface="Times New Roman" panose="02020603050405020304" pitchFamily="18" charset="0"/>
                <a:cs typeface="Times New Roman" panose="02020603050405020304" pitchFamily="18" charset="0"/>
              </a:rPr>
              <a:t>5.AWS Lambda sends the data to AWS RDS database </a:t>
            </a:r>
            <a:r>
              <a:rPr lang="en-IN" sz="2000" dirty="0" smtClean="0">
                <a:latin typeface="Times New Roman" panose="02020603050405020304" pitchFamily="18" charset="0"/>
                <a:cs typeface="Times New Roman" panose="02020603050405020304" pitchFamily="18" charset="0"/>
              </a:rPr>
              <a:t>&amp; s</a:t>
            </a:r>
            <a:r>
              <a:rPr lang="en-IN" sz="2000" dirty="0" smtClean="0">
                <a:latin typeface="Times New Roman" panose="02020603050405020304" pitchFamily="18" charset="0"/>
                <a:cs typeface="Times New Roman" panose="02020603050405020304" pitchFamily="18" charset="0"/>
              </a:rPr>
              <a:t>tores </a:t>
            </a:r>
            <a:r>
              <a:rPr lang="en-IN" sz="2000" dirty="0">
                <a:latin typeface="Times New Roman" panose="02020603050405020304" pitchFamily="18" charset="0"/>
                <a:cs typeface="Times New Roman" panose="02020603050405020304" pitchFamily="18" charset="0"/>
              </a:rPr>
              <a:t>the data in the </a:t>
            </a:r>
            <a:r>
              <a:rPr lang="en-IN" sz="2000" dirty="0" smtClean="0">
                <a:latin typeface="Times New Roman" panose="02020603050405020304" pitchFamily="18" charset="0"/>
                <a:cs typeface="Times New Roman" panose="02020603050405020304" pitchFamily="18" charset="0"/>
              </a:rPr>
              <a:t>table.</a:t>
            </a:r>
          </a:p>
          <a:p>
            <a:pPr marL="0" indent="0">
              <a:buNone/>
            </a:pPr>
            <a:r>
              <a:rPr lang="en-IN" sz="2000" dirty="0">
                <a:latin typeface="Times New Roman" panose="02020603050405020304" pitchFamily="18" charset="0"/>
                <a:cs typeface="Times New Roman" panose="02020603050405020304" pitchFamily="18" charset="0"/>
              </a:rPr>
              <a:t>6</a:t>
            </a:r>
            <a:r>
              <a:rPr lang="en-IN" sz="2000" dirty="0" smtClean="0">
                <a:latin typeface="Times New Roman" panose="02020603050405020304" pitchFamily="18" charset="0"/>
                <a:cs typeface="Times New Roman" panose="02020603050405020304" pitchFamily="18" charset="0"/>
              </a:rPr>
              <a:t>.If all done without any error then it will return Account Created Successfully in the Website.</a:t>
            </a:r>
          </a:p>
          <a:p>
            <a:pPr marL="0" indent="0">
              <a:buNone/>
            </a:pPr>
            <a:r>
              <a:rPr lang="en-IN" sz="2000" dirty="0" smtClean="0">
                <a:latin typeface="Times New Roman" panose="02020603050405020304" pitchFamily="18" charset="0"/>
                <a:cs typeface="Times New Roman" panose="02020603050405020304" pitchFamily="18" charset="0"/>
              </a:rPr>
              <a:t>7.After creation of account it will direct to Login page.</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591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2.2  </a:t>
            </a:r>
            <a:r>
              <a:rPr lang="en-IN" sz="3200" dirty="0" err="1" smtClean="0">
                <a:latin typeface="Times New Roman" panose="02020603050405020304" pitchFamily="18" charset="0"/>
                <a:cs typeface="Times New Roman" panose="02020603050405020304" pitchFamily="18" charset="0"/>
              </a:rPr>
              <a:t>SettingUp</a:t>
            </a:r>
            <a:r>
              <a:rPr lang="en-IN" sz="3200" dirty="0" smtClean="0">
                <a:latin typeface="Times New Roman" panose="02020603050405020304" pitchFamily="18" charset="0"/>
                <a:cs typeface="Times New Roman" panose="02020603050405020304" pitchFamily="18" charset="0"/>
              </a:rPr>
              <a:t> </a:t>
            </a:r>
            <a:r>
              <a:rPr lang="en-IN" sz="3200" dirty="0" err="1" smtClean="0">
                <a:latin typeface="Times New Roman" panose="02020603050405020304" pitchFamily="18" charset="0"/>
                <a:cs typeface="Times New Roman" panose="02020603050405020304" pitchFamily="18" charset="0"/>
              </a:rPr>
              <a:t>Loginlambda</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Use of Login Lambda:</a:t>
            </a:r>
          </a:p>
          <a:p>
            <a:pPr marL="0" indent="0">
              <a:buNone/>
            </a:pPr>
            <a:r>
              <a:rPr lang="en-IN" sz="2000" dirty="0">
                <a:latin typeface="Times New Roman" panose="02020603050405020304" pitchFamily="18" charset="0"/>
                <a:cs typeface="Times New Roman" panose="02020603050405020304" pitchFamily="18" charset="0"/>
              </a:rPr>
              <a:t>1.It is used to take the data of Login page from website to AWS Lambda.</a:t>
            </a:r>
          </a:p>
          <a:p>
            <a:pPr marL="0" indent="0">
              <a:buNone/>
            </a:pPr>
            <a:r>
              <a:rPr lang="en-IN" sz="2000" dirty="0">
                <a:latin typeface="Times New Roman" panose="02020603050405020304" pitchFamily="18" charset="0"/>
                <a:cs typeface="Times New Roman" panose="02020603050405020304" pitchFamily="18" charset="0"/>
              </a:rPr>
              <a:t>2.If any data is missed it returns missing data field.</a:t>
            </a:r>
          </a:p>
          <a:p>
            <a:pPr marL="0" indent="0">
              <a:buNone/>
            </a:pPr>
            <a:r>
              <a:rPr lang="en-IN" sz="2000" dirty="0">
                <a:latin typeface="Times New Roman" panose="02020603050405020304" pitchFamily="18" charset="0"/>
                <a:cs typeface="Times New Roman" panose="02020603050405020304" pitchFamily="18" charset="0"/>
              </a:rPr>
              <a:t>3.It Takes email &amp; password, when login button is clicked it sends the data to AWS lambda &amp; then lambda connects to RDS.</a:t>
            </a:r>
          </a:p>
          <a:p>
            <a:pPr marL="0" indent="0">
              <a:buNone/>
            </a:pPr>
            <a:r>
              <a:rPr lang="en-IN" sz="2000" dirty="0">
                <a:latin typeface="Times New Roman" panose="02020603050405020304" pitchFamily="18" charset="0"/>
                <a:cs typeface="Times New Roman" panose="02020603050405020304" pitchFamily="18" charset="0"/>
              </a:rPr>
              <a:t>4.If email does not match in database then it returns Invalid Email.</a:t>
            </a:r>
          </a:p>
          <a:p>
            <a:pPr marL="0" indent="0">
              <a:buNone/>
            </a:pPr>
            <a:r>
              <a:rPr lang="en-IN" sz="2000" dirty="0">
                <a:latin typeface="Times New Roman" panose="02020603050405020304" pitchFamily="18" charset="0"/>
                <a:cs typeface="Times New Roman" panose="02020603050405020304" pitchFamily="18" charset="0"/>
              </a:rPr>
              <a:t>5.If password doesn’t match in database for Corresponding email then it returns Invalid Password.</a:t>
            </a:r>
          </a:p>
          <a:p>
            <a:pPr marL="0" indent="0">
              <a:buNone/>
            </a:pPr>
            <a:r>
              <a:rPr lang="en-IN" sz="2000" dirty="0">
                <a:latin typeface="Times New Roman" panose="02020603050405020304" pitchFamily="18" charset="0"/>
                <a:cs typeface="Times New Roman" panose="02020603050405020304" pitchFamily="18" charset="0"/>
              </a:rPr>
              <a:t>6.If both email &amp; password are wrong then it returns Invalid Credentials.</a:t>
            </a:r>
          </a:p>
          <a:p>
            <a:pPr marL="0" indent="0">
              <a:buNone/>
            </a:pPr>
            <a:r>
              <a:rPr lang="en-IN" sz="2000" dirty="0">
                <a:latin typeface="Times New Roman" panose="02020603050405020304" pitchFamily="18" charset="0"/>
                <a:cs typeface="Times New Roman" panose="02020603050405020304" pitchFamily="18" charset="0"/>
              </a:rPr>
              <a:t>7.In RDS ,it Checks if the email exists in database or not, if exists then checks the corresponding 	password, if both matches it is directed to dashboard of website.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120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2.3  </a:t>
            </a:r>
            <a:r>
              <a:rPr lang="en-IN" sz="3200" dirty="0" err="1" smtClean="0">
                <a:latin typeface="Times New Roman" panose="02020603050405020304" pitchFamily="18" charset="0"/>
                <a:cs typeface="Times New Roman" panose="02020603050405020304" pitchFamily="18" charset="0"/>
              </a:rPr>
              <a:t>Forgotlambda</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Use of Login Lambda:</a:t>
            </a:r>
          </a:p>
          <a:p>
            <a:pPr marL="0" indent="0">
              <a:buNone/>
            </a:pPr>
            <a:r>
              <a:rPr lang="en-IN" sz="2000" dirty="0">
                <a:latin typeface="Times New Roman" panose="02020603050405020304" pitchFamily="18" charset="0"/>
                <a:cs typeface="Times New Roman" panose="02020603050405020304" pitchFamily="18" charset="0"/>
              </a:rPr>
              <a:t>1.It is used to take the data </a:t>
            </a:r>
            <a:r>
              <a:rPr lang="en-IN" sz="2000" dirty="0" smtClean="0">
                <a:latin typeface="Times New Roman" panose="02020603050405020304" pitchFamily="18" charset="0"/>
                <a:cs typeface="Times New Roman" panose="02020603050405020304" pitchFamily="18" charset="0"/>
              </a:rPr>
              <a:t>of forgot page </a:t>
            </a:r>
            <a:r>
              <a:rPr lang="en-IN" sz="2000" dirty="0">
                <a:latin typeface="Times New Roman" panose="02020603050405020304" pitchFamily="18" charset="0"/>
                <a:cs typeface="Times New Roman" panose="02020603050405020304" pitchFamily="18" charset="0"/>
              </a:rPr>
              <a:t>from website to AWS Lambda.</a:t>
            </a:r>
          </a:p>
          <a:p>
            <a:pPr marL="0" indent="0">
              <a:buNone/>
            </a:pPr>
            <a:r>
              <a:rPr lang="en-IN" sz="2000" dirty="0">
                <a:latin typeface="Times New Roman" panose="02020603050405020304" pitchFamily="18" charset="0"/>
                <a:cs typeface="Times New Roman" panose="02020603050405020304" pitchFamily="18" charset="0"/>
              </a:rPr>
              <a:t>2.If any data is missed it returns missing data field.</a:t>
            </a:r>
          </a:p>
          <a:p>
            <a:pPr marL="0" indent="0">
              <a:buNone/>
            </a:pPr>
            <a:r>
              <a:rPr lang="en-IN" sz="2000" dirty="0">
                <a:latin typeface="Times New Roman" panose="02020603050405020304" pitchFamily="18" charset="0"/>
                <a:cs typeface="Times New Roman" panose="02020603050405020304" pitchFamily="18" charset="0"/>
              </a:rPr>
              <a:t>3.It Takes </a:t>
            </a:r>
            <a:r>
              <a:rPr lang="en-IN" sz="2000" dirty="0" smtClean="0">
                <a:latin typeface="Times New Roman" panose="02020603050405020304" pitchFamily="18" charset="0"/>
                <a:cs typeface="Times New Roman" panose="02020603050405020304" pitchFamily="18" charset="0"/>
              </a:rPr>
              <a:t>data of email ,name, pin with new password &amp; then sends </a:t>
            </a:r>
            <a:r>
              <a:rPr lang="en-IN" sz="2000" dirty="0">
                <a:latin typeface="Times New Roman" panose="02020603050405020304" pitchFamily="18" charset="0"/>
                <a:cs typeface="Times New Roman" panose="02020603050405020304" pitchFamily="18" charset="0"/>
              </a:rPr>
              <a:t>to AWS lambda when </a:t>
            </a:r>
            <a:r>
              <a:rPr lang="en-IN" sz="2000" dirty="0" smtClean="0">
                <a:latin typeface="Times New Roman" panose="02020603050405020304" pitchFamily="18" charset="0"/>
                <a:cs typeface="Times New Roman" panose="02020603050405020304" pitchFamily="18" charset="0"/>
              </a:rPr>
              <a:t>submit 	button clicked then lambda connects to RDS.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4</a:t>
            </a:r>
            <a:r>
              <a:rPr lang="en-IN" sz="2000" dirty="0" smtClean="0">
                <a:latin typeface="Times New Roman" panose="02020603050405020304" pitchFamily="18" charset="0"/>
                <a:cs typeface="Times New Roman" panose="02020603050405020304" pitchFamily="18" charset="0"/>
              </a:rPr>
              <a:t>.If  any of these doesn’t match in database then it returns data not found to website.</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5.It </a:t>
            </a:r>
            <a:r>
              <a:rPr lang="en-IN" sz="2000" dirty="0">
                <a:latin typeface="Times New Roman" panose="02020603050405020304" pitchFamily="18" charset="0"/>
                <a:cs typeface="Times New Roman" panose="02020603050405020304" pitchFamily="18" charset="0"/>
              </a:rPr>
              <a:t>first checks the email and then corresponding name and at last the corresponding pin, if all these 	three matches in the database </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new password is replaced with old password in </a:t>
            </a:r>
            <a:r>
              <a:rPr lang="en-IN" sz="2000" dirty="0" smtClean="0">
                <a:latin typeface="Times New Roman" panose="02020603050405020304" pitchFamily="18" charset="0"/>
                <a:cs typeface="Times New Roman" panose="02020603050405020304" pitchFamily="18" charset="0"/>
              </a:rPr>
              <a:t>database.</a:t>
            </a:r>
          </a:p>
          <a:p>
            <a:pPr marL="0" indent="0">
              <a:buNone/>
            </a:pPr>
            <a:r>
              <a:rPr lang="en-IN" sz="2000" dirty="0" smtClean="0">
                <a:latin typeface="Times New Roman" panose="02020603050405020304" pitchFamily="18" charset="0"/>
                <a:cs typeface="Times New Roman" panose="02020603050405020304" pitchFamily="18" charset="0"/>
              </a:rPr>
              <a:t>6.It returns Password changed successfully for email to the website.</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299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2.4  </a:t>
            </a:r>
            <a:r>
              <a:rPr lang="en-IN" sz="3200" dirty="0" err="1" smtClean="0">
                <a:latin typeface="Times New Roman" panose="02020603050405020304" pitchFamily="18" charset="0"/>
                <a:cs typeface="Times New Roman" panose="02020603050405020304" pitchFamily="18" charset="0"/>
              </a:rPr>
              <a:t>SettingUp</a:t>
            </a:r>
            <a:r>
              <a:rPr lang="en-IN" sz="3200" dirty="0" smtClean="0">
                <a:latin typeface="Times New Roman" panose="02020603050405020304" pitchFamily="18" charset="0"/>
                <a:cs typeface="Times New Roman" panose="02020603050405020304" pitchFamily="18" charset="0"/>
              </a:rPr>
              <a:t> </a:t>
            </a:r>
            <a:r>
              <a:rPr lang="en-IN" sz="3200" dirty="0" err="1" smtClean="0">
                <a:latin typeface="Times New Roman" panose="02020603050405020304" pitchFamily="18" charset="0"/>
                <a:cs typeface="Times New Roman" panose="02020603050405020304" pitchFamily="18" charset="0"/>
              </a:rPr>
              <a:t>Transactionlambda</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6291"/>
            <a:ext cx="10515600" cy="5190836"/>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Use of </a:t>
            </a:r>
            <a:r>
              <a:rPr lang="en-IN" sz="2000" dirty="0" smtClean="0">
                <a:latin typeface="Times New Roman" panose="02020603050405020304" pitchFamily="18" charset="0"/>
                <a:cs typeface="Times New Roman" panose="02020603050405020304" pitchFamily="18" charset="0"/>
              </a:rPr>
              <a:t>Transaction </a:t>
            </a:r>
            <a:r>
              <a:rPr lang="en-IN" sz="2000" dirty="0">
                <a:latin typeface="Times New Roman" panose="02020603050405020304" pitchFamily="18" charset="0"/>
                <a:cs typeface="Times New Roman" panose="02020603050405020304" pitchFamily="18" charset="0"/>
              </a:rPr>
              <a:t>Lambda:</a:t>
            </a:r>
          </a:p>
          <a:p>
            <a:pPr marL="0" indent="0">
              <a:buNone/>
            </a:pPr>
            <a:r>
              <a:rPr lang="en-IN" sz="2000" dirty="0">
                <a:latin typeface="Times New Roman" panose="02020603050405020304" pitchFamily="18" charset="0"/>
                <a:cs typeface="Times New Roman" panose="02020603050405020304" pitchFamily="18" charset="0"/>
              </a:rPr>
              <a:t>1.It is used to take the data of </a:t>
            </a:r>
            <a:r>
              <a:rPr lang="en-IN" sz="2000" dirty="0" smtClean="0">
                <a:latin typeface="Times New Roman" panose="02020603050405020304" pitchFamily="18" charset="0"/>
                <a:cs typeface="Times New Roman" panose="02020603050405020304" pitchFamily="18" charset="0"/>
              </a:rPr>
              <a:t>Dashboard of bank </a:t>
            </a:r>
            <a:r>
              <a:rPr lang="en-IN" sz="2000" dirty="0">
                <a:latin typeface="Times New Roman" panose="02020603050405020304" pitchFamily="18" charset="0"/>
                <a:cs typeface="Times New Roman" panose="02020603050405020304" pitchFamily="18" charset="0"/>
              </a:rPr>
              <a:t>page from website to AWS Lambda.</a:t>
            </a:r>
          </a:p>
          <a:p>
            <a:pPr marL="0" indent="0">
              <a:buNone/>
            </a:pPr>
            <a:r>
              <a:rPr lang="en-IN" sz="2000" dirty="0">
                <a:latin typeface="Times New Roman" panose="02020603050405020304" pitchFamily="18" charset="0"/>
                <a:cs typeface="Times New Roman" panose="02020603050405020304" pitchFamily="18" charset="0"/>
              </a:rPr>
              <a:t>2.If any data is missed it returns missing data field</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3.After login we have 3 options Deposit, Withdraw, Check Balance.</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4.If Deposit is entered and clicked on submit button and it check the email , password in database if 	matched it adds the deposit amount to existing balance and return the statement to website.</a:t>
            </a:r>
          </a:p>
          <a:p>
            <a:pPr marL="0" indent="0">
              <a:buNone/>
            </a:pPr>
            <a:r>
              <a:rPr lang="en-IN" sz="2000" dirty="0" smtClean="0">
                <a:latin typeface="Times New Roman" panose="02020603050405020304" pitchFamily="18" charset="0"/>
                <a:cs typeface="Times New Roman" panose="02020603050405020304" pitchFamily="18" charset="0"/>
              </a:rPr>
              <a:t>5.If Withdraw is </a:t>
            </a:r>
            <a:r>
              <a:rPr lang="en-IN" sz="2000" dirty="0">
                <a:latin typeface="Times New Roman" panose="02020603050405020304" pitchFamily="18" charset="0"/>
                <a:cs typeface="Times New Roman" panose="02020603050405020304" pitchFamily="18" charset="0"/>
              </a:rPr>
              <a:t>entered and clicked on submit </a:t>
            </a:r>
            <a:r>
              <a:rPr lang="en-IN" sz="2000" dirty="0" smtClean="0">
                <a:latin typeface="Times New Roman" panose="02020603050405020304" pitchFamily="18" charset="0"/>
                <a:cs typeface="Times New Roman" panose="02020603050405020304" pitchFamily="18" charset="0"/>
              </a:rPr>
              <a:t>and </a:t>
            </a:r>
            <a:r>
              <a:rPr lang="en-IN" sz="2000" dirty="0">
                <a:latin typeface="Times New Roman" panose="02020603050405020304" pitchFamily="18" charset="0"/>
                <a:cs typeface="Times New Roman" panose="02020603050405020304" pitchFamily="18" charset="0"/>
              </a:rPr>
              <a:t>check the email , password </a:t>
            </a:r>
            <a:r>
              <a:rPr lang="en-IN" sz="2000" dirty="0" smtClean="0">
                <a:latin typeface="Times New Roman" panose="02020603050405020304" pitchFamily="18" charset="0"/>
                <a:cs typeface="Times New Roman" panose="02020603050405020304" pitchFamily="18" charset="0"/>
              </a:rPr>
              <a:t>in database, if 	matched </a:t>
            </a:r>
            <a:r>
              <a:rPr lang="en-IN" sz="2000" dirty="0">
                <a:latin typeface="Times New Roman" panose="02020603050405020304" pitchFamily="18" charset="0"/>
                <a:cs typeface="Times New Roman" panose="02020603050405020304" pitchFamily="18" charset="0"/>
              </a:rPr>
              <a:t>it </a:t>
            </a:r>
            <a:r>
              <a:rPr lang="en-IN" sz="2000" dirty="0" smtClean="0">
                <a:latin typeface="Times New Roman" panose="02020603050405020304" pitchFamily="18" charset="0"/>
                <a:cs typeface="Times New Roman" panose="02020603050405020304" pitchFamily="18" charset="0"/>
              </a:rPr>
              <a:t>checks </a:t>
            </a:r>
            <a:r>
              <a:rPr lang="en-IN" sz="2000" dirty="0">
                <a:latin typeface="Times New Roman" panose="02020603050405020304" pitchFamily="18" charset="0"/>
                <a:cs typeface="Times New Roman" panose="02020603050405020304" pitchFamily="18" charset="0"/>
              </a:rPr>
              <a:t>the Withdraw</a:t>
            </a:r>
            <a:r>
              <a:rPr lang="en-IN" sz="2000" dirty="0" smtClean="0">
                <a:latin typeface="Times New Roman" panose="02020603050405020304" pitchFamily="18" charset="0"/>
                <a:cs typeface="Times New Roman" panose="02020603050405020304" pitchFamily="18" charset="0"/>
              </a:rPr>
              <a:t> amount is less than balance in the account if there then it 	subtracts the withdraw amount from existing </a:t>
            </a:r>
            <a:r>
              <a:rPr lang="en-IN" sz="2000" dirty="0">
                <a:latin typeface="Times New Roman" panose="02020603050405020304" pitchFamily="18" charset="0"/>
                <a:cs typeface="Times New Roman" panose="02020603050405020304" pitchFamily="18" charset="0"/>
              </a:rPr>
              <a:t>balance and return the statement to </a:t>
            </a:r>
            <a:r>
              <a:rPr lang="en-IN" sz="2000" dirty="0" smtClean="0">
                <a:latin typeface="Times New Roman" panose="02020603050405020304" pitchFamily="18" charset="0"/>
                <a:cs typeface="Times New Roman" panose="02020603050405020304" pitchFamily="18" charset="0"/>
              </a:rPr>
              <a:t>website.</a:t>
            </a:r>
          </a:p>
          <a:p>
            <a:pPr marL="0" indent="0">
              <a:buNone/>
            </a:pPr>
            <a:r>
              <a:rPr lang="en-IN" sz="2000" dirty="0" smtClean="0">
                <a:latin typeface="Times New Roman" panose="02020603050405020304" pitchFamily="18" charset="0"/>
                <a:cs typeface="Times New Roman" panose="02020603050405020304" pitchFamily="18" charset="0"/>
              </a:rPr>
              <a:t>6.If Check Balance </a:t>
            </a:r>
            <a:r>
              <a:rPr lang="en-IN" sz="2000" dirty="0">
                <a:latin typeface="Times New Roman" panose="02020603050405020304" pitchFamily="18" charset="0"/>
                <a:cs typeface="Times New Roman" panose="02020603050405020304" pitchFamily="18" charset="0"/>
              </a:rPr>
              <a:t>is entered and clicked on submit button  </a:t>
            </a:r>
            <a:r>
              <a:rPr lang="en-IN" sz="2000" dirty="0" smtClean="0">
                <a:latin typeface="Times New Roman" panose="02020603050405020304" pitchFamily="18" charset="0"/>
                <a:cs typeface="Times New Roman" panose="02020603050405020304" pitchFamily="18" charset="0"/>
              </a:rPr>
              <a:t>and </a:t>
            </a:r>
            <a:r>
              <a:rPr lang="en-IN" sz="2000" dirty="0">
                <a:latin typeface="Times New Roman" panose="02020603050405020304" pitchFamily="18" charset="0"/>
                <a:cs typeface="Times New Roman" panose="02020603050405020304" pitchFamily="18" charset="0"/>
              </a:rPr>
              <a:t>check the email , password </a:t>
            </a:r>
            <a:r>
              <a:rPr lang="en-IN" sz="2000" dirty="0" smtClean="0">
                <a:latin typeface="Times New Roman" panose="02020603050405020304" pitchFamily="18" charset="0"/>
                <a:cs typeface="Times New Roman" panose="02020603050405020304" pitchFamily="18" charset="0"/>
              </a:rPr>
              <a:t>in the 	database if </a:t>
            </a:r>
            <a:r>
              <a:rPr lang="en-IN" sz="2000" dirty="0">
                <a:latin typeface="Times New Roman" panose="02020603050405020304" pitchFamily="18" charset="0"/>
                <a:cs typeface="Times New Roman" panose="02020603050405020304" pitchFamily="18" charset="0"/>
              </a:rPr>
              <a:t>matched it </a:t>
            </a:r>
            <a:r>
              <a:rPr lang="en-IN" sz="2000" dirty="0" smtClean="0">
                <a:latin typeface="Times New Roman" panose="02020603050405020304" pitchFamily="18" charset="0"/>
                <a:cs typeface="Times New Roman" panose="02020603050405020304" pitchFamily="18" charset="0"/>
              </a:rPr>
              <a:t>takes yes or no and returns the balance to website</a:t>
            </a:r>
          </a:p>
          <a:p>
            <a:pPr marL="0" indent="0">
              <a:buNone/>
            </a:pPr>
            <a:r>
              <a:rPr lang="en-IN" sz="2000" dirty="0" smtClean="0">
                <a:latin typeface="Times New Roman" panose="02020603050405020304" pitchFamily="18" charset="0"/>
                <a:cs typeface="Times New Roman" panose="02020603050405020304" pitchFamily="18" charset="0"/>
              </a:rPr>
              <a:t>7.When Submit is clicked </a:t>
            </a:r>
            <a:r>
              <a:rPr lang="en-IN" sz="2000" dirty="0">
                <a:latin typeface="Times New Roman" panose="02020603050405020304" pitchFamily="18" charset="0"/>
                <a:cs typeface="Times New Roman" panose="02020603050405020304" pitchFamily="18" charset="0"/>
              </a:rPr>
              <a:t>the data is taken to AWS Lambda &amp; then </a:t>
            </a:r>
            <a:r>
              <a:rPr lang="en-IN" sz="2000" dirty="0" smtClean="0">
                <a:latin typeface="Times New Roman" panose="02020603050405020304" pitchFamily="18" charset="0"/>
                <a:cs typeface="Times New Roman" panose="02020603050405020304" pitchFamily="18" charset="0"/>
              </a:rPr>
              <a:t>lambda </a:t>
            </a:r>
            <a:r>
              <a:rPr lang="en-IN" sz="2000" dirty="0">
                <a:latin typeface="Times New Roman" panose="02020603050405020304" pitchFamily="18" charset="0"/>
                <a:cs typeface="Times New Roman" panose="02020603050405020304" pitchFamily="18" charset="0"/>
              </a:rPr>
              <a:t>connects to </a:t>
            </a:r>
            <a:r>
              <a:rPr lang="en-IN" sz="2000" dirty="0" smtClean="0">
                <a:latin typeface="Times New Roman" panose="02020603050405020304" pitchFamily="18" charset="0"/>
                <a:cs typeface="Times New Roman" panose="02020603050405020304" pitchFamily="18" charset="0"/>
              </a:rPr>
              <a:t>RDS and 	returns the output to website.</a:t>
            </a:r>
          </a:p>
          <a:p>
            <a:pPr marL="0" indent="0">
              <a:buNone/>
            </a:pPr>
            <a:r>
              <a:rPr lang="en-IN" sz="2000" dirty="0" smtClean="0">
                <a:latin typeface="Times New Roman" panose="02020603050405020304" pitchFamily="18" charset="0"/>
                <a:cs typeface="Times New Roman" panose="02020603050405020304" pitchFamily="18" charset="0"/>
              </a:rPr>
              <a:t>8.Exit button directs you to login page.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809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4.SettingUp S3 for Hosting</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1.Search for S3 in Search bar and open S3 dashboard, Click on Create Bucket.</a:t>
            </a:r>
          </a:p>
          <a:p>
            <a:pPr marL="0" indent="0">
              <a:buNone/>
            </a:pPr>
            <a:r>
              <a:rPr lang="en-US" sz="2000" dirty="0">
                <a:latin typeface="Times New Roman" panose="02020603050405020304" pitchFamily="18" charset="0"/>
                <a:cs typeface="Times New Roman" panose="02020603050405020304" pitchFamily="18" charset="0"/>
              </a:rPr>
              <a:t>2.Select the bucket type as General Purpose, Give Unique bucket name to your bucket.</a:t>
            </a:r>
          </a:p>
          <a:p>
            <a:pPr marL="0" indent="0">
              <a:buNone/>
            </a:pPr>
            <a:r>
              <a:rPr lang="en-US" sz="2000" dirty="0">
                <a:latin typeface="Times New Roman" panose="02020603050405020304" pitchFamily="18" charset="0"/>
                <a:cs typeface="Times New Roman" panose="02020603050405020304" pitchFamily="18" charset="0"/>
              </a:rPr>
              <a:t>3.Checkmark on Block All public Access, Select ACL’s disable in Object Ownership &amp; Create on 	Bucket.</a:t>
            </a:r>
          </a:p>
          <a:p>
            <a:pPr marL="0" indent="0">
              <a:buNone/>
            </a:pPr>
            <a:r>
              <a:rPr lang="en-US" sz="2000" dirty="0">
                <a:latin typeface="Times New Roman" panose="02020603050405020304" pitchFamily="18" charset="0"/>
                <a:cs typeface="Times New Roman" panose="02020603050405020304" pitchFamily="18" charset="0"/>
              </a:rPr>
              <a:t>4. Select the S3 Bucket ,Click on Objects ,Click on Upload &amp; Choose the files from your PC.</a:t>
            </a:r>
          </a:p>
          <a:p>
            <a:pPr marL="0" indent="0">
              <a:buNone/>
            </a:pPr>
            <a:r>
              <a:rPr lang="en-US" sz="2000" dirty="0">
                <a:latin typeface="Times New Roman" panose="02020603050405020304" pitchFamily="18" charset="0"/>
                <a:cs typeface="Times New Roman" panose="02020603050405020304" pitchFamily="18" charset="0"/>
              </a:rPr>
              <a:t>5.Click on file to be uploaded (Html CSS JS) and Click on Upload.</a:t>
            </a:r>
          </a:p>
          <a:p>
            <a:pPr marL="0" indent="0">
              <a:buNone/>
            </a:pPr>
            <a:r>
              <a:rPr lang="en-US" sz="2000" dirty="0">
                <a:latin typeface="Times New Roman" panose="02020603050405020304" pitchFamily="18" charset="0"/>
                <a:cs typeface="Times New Roman" panose="02020603050405020304" pitchFamily="18" charset="0"/>
              </a:rPr>
              <a:t>6.When we use the Object URL of this file in S3 bucket it will be only available for your Private 	users.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7.If the Public Users wants to access the website.</a:t>
            </a:r>
          </a:p>
          <a:p>
            <a:pPr marL="0" indent="0">
              <a:buNone/>
            </a:pPr>
            <a:r>
              <a:rPr lang="en-IN" sz="2000" dirty="0">
                <a:latin typeface="Times New Roman" panose="02020603050405020304" pitchFamily="18" charset="0"/>
                <a:cs typeface="Times New Roman" panose="02020603050405020304" pitchFamily="18" charset="0"/>
              </a:rPr>
              <a:t>8.Select the file in S3 bucket ,Click on permissions,</a:t>
            </a:r>
            <a:r>
              <a:rPr lang="en-US" sz="2000" dirty="0">
                <a:latin typeface="Times New Roman" panose="02020603050405020304" pitchFamily="18" charset="0"/>
                <a:cs typeface="Times New Roman" panose="02020603050405020304" pitchFamily="18" charset="0"/>
              </a:rPr>
              <a:t> Uncheck mark the “Block all public access” to 	convert into Public ,Copy the Bucket ARN number &amp; Click on Edit on Bucket Policy.</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701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993"/>
            <a:ext cx="10515600" cy="5580970"/>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9</a:t>
            </a:r>
            <a:r>
              <a:rPr lang="en-IN" sz="2000" dirty="0" smtClean="0">
                <a:latin typeface="Times New Roman" panose="02020603050405020304" pitchFamily="18" charset="0"/>
                <a:cs typeface="Times New Roman" panose="02020603050405020304" pitchFamily="18" charset="0"/>
              </a:rPr>
              <a:t>.Select </a:t>
            </a:r>
            <a:r>
              <a:rPr lang="en-IN" sz="2000" dirty="0">
                <a:latin typeface="Times New Roman" panose="02020603050405020304" pitchFamily="18" charset="0"/>
                <a:cs typeface="Times New Roman" panose="02020603050405020304" pitchFamily="18" charset="0"/>
              </a:rPr>
              <a:t>S3 bucket policy in Select Policy </a:t>
            </a:r>
            <a:r>
              <a:rPr lang="en-IN" sz="2000" dirty="0" smtClean="0">
                <a:latin typeface="Times New Roman" panose="02020603050405020304" pitchFamily="18" charset="0"/>
                <a:cs typeface="Times New Roman" panose="02020603050405020304" pitchFamily="18" charset="0"/>
              </a:rPr>
              <a:t>type ,Click on Allow </a:t>
            </a:r>
            <a:r>
              <a:rPr lang="en-IN" sz="2000" dirty="0">
                <a:latin typeface="Times New Roman" panose="02020603050405020304" pitchFamily="18" charset="0"/>
                <a:cs typeface="Times New Roman" panose="02020603050405020304" pitchFamily="18" charset="0"/>
              </a:rPr>
              <a:t>E</a:t>
            </a:r>
            <a:r>
              <a:rPr lang="en-IN" sz="2000" dirty="0" smtClean="0">
                <a:latin typeface="Times New Roman" panose="02020603050405020304" pitchFamily="18" charset="0"/>
                <a:cs typeface="Times New Roman" panose="02020603050405020304" pitchFamily="18" charset="0"/>
              </a:rPr>
              <a:t>ffects &amp; Type * in Principles.</a:t>
            </a:r>
          </a:p>
          <a:p>
            <a:pPr marL="0" indent="0">
              <a:buNone/>
            </a:pPr>
            <a:r>
              <a:rPr lang="en-IN" sz="2000" dirty="0" smtClean="0">
                <a:latin typeface="Times New Roman" panose="02020603050405020304" pitchFamily="18" charset="0"/>
                <a:cs typeface="Times New Roman" panose="02020603050405020304" pitchFamily="18" charset="0"/>
              </a:rPr>
              <a:t>10.Check mark All Actions , Paste the Bucket ARN and enter /* after </a:t>
            </a:r>
            <a:r>
              <a:rPr lang="en-IN" sz="2000" dirty="0">
                <a:latin typeface="Times New Roman" panose="02020603050405020304" pitchFamily="18" charset="0"/>
                <a:cs typeface="Times New Roman" panose="02020603050405020304" pitchFamily="18" charset="0"/>
              </a:rPr>
              <a:t>Bucket </a:t>
            </a:r>
            <a:r>
              <a:rPr lang="en-IN" sz="2000" dirty="0" smtClean="0">
                <a:latin typeface="Times New Roman" panose="02020603050405020304" pitchFamily="18" charset="0"/>
                <a:cs typeface="Times New Roman" panose="02020603050405020304" pitchFamily="18" charset="0"/>
              </a:rPr>
              <a:t>ARN.</a:t>
            </a:r>
          </a:p>
          <a:p>
            <a:pPr marL="0" indent="0">
              <a:buNone/>
            </a:pPr>
            <a:r>
              <a:rPr lang="en-IN" sz="2000" dirty="0" smtClean="0">
                <a:latin typeface="Times New Roman" panose="02020603050405020304" pitchFamily="18" charset="0"/>
                <a:cs typeface="Times New Roman" panose="02020603050405020304" pitchFamily="18" charset="0"/>
              </a:rPr>
              <a:t>11.Click On </a:t>
            </a:r>
            <a:r>
              <a:rPr lang="en-IN" sz="2000" dirty="0">
                <a:latin typeface="Times New Roman" panose="02020603050405020304" pitchFamily="18" charset="0"/>
                <a:cs typeface="Times New Roman" panose="02020603050405020304" pitchFamily="18" charset="0"/>
              </a:rPr>
              <a:t>A</a:t>
            </a:r>
            <a:r>
              <a:rPr lang="en-IN" sz="2000" dirty="0" smtClean="0">
                <a:latin typeface="Times New Roman" panose="02020603050405020304" pitchFamily="18" charset="0"/>
                <a:cs typeface="Times New Roman" panose="02020603050405020304" pitchFamily="18" charset="0"/>
              </a:rPr>
              <a:t>dd Statement &amp; Click on Generate Policy.</a:t>
            </a:r>
          </a:p>
          <a:p>
            <a:pPr marL="0" indent="0">
              <a:buNone/>
            </a:pPr>
            <a:r>
              <a:rPr lang="en-IN" sz="2000" dirty="0" smtClean="0">
                <a:latin typeface="Times New Roman" panose="02020603050405020304" pitchFamily="18" charset="0"/>
                <a:cs typeface="Times New Roman" panose="02020603050405020304" pitchFamily="18" charset="0"/>
              </a:rPr>
              <a:t>12.Copy the code from AWS Policy and Paste it in Bucket Policy &amp; Save it.</a:t>
            </a:r>
          </a:p>
          <a:p>
            <a:pPr marL="0" indent="0">
              <a:buNone/>
            </a:pPr>
            <a:r>
              <a:rPr lang="en-IN" sz="2000" dirty="0" smtClean="0">
                <a:latin typeface="Times New Roman" panose="02020603050405020304" pitchFamily="18" charset="0"/>
                <a:cs typeface="Times New Roman" panose="02020603050405020304" pitchFamily="18" charset="0"/>
              </a:rPr>
              <a:t>13.Bucket Policy edited Successfully.</a:t>
            </a:r>
          </a:p>
          <a:p>
            <a:pPr marL="0" indent="0">
              <a:buNone/>
            </a:pPr>
            <a:r>
              <a:rPr lang="en-IN" sz="2000" dirty="0" smtClean="0">
                <a:latin typeface="Times New Roman" panose="02020603050405020304" pitchFamily="18" charset="0"/>
                <a:cs typeface="Times New Roman" panose="02020603050405020304" pitchFamily="18" charset="0"/>
              </a:rPr>
              <a:t>14. </a:t>
            </a:r>
            <a:r>
              <a:rPr lang="en-IN" sz="2000" dirty="0">
                <a:latin typeface="Times New Roman" panose="02020603050405020304" pitchFamily="18" charset="0"/>
                <a:cs typeface="Times New Roman" panose="02020603050405020304" pitchFamily="18" charset="0"/>
              </a:rPr>
              <a:t>N</a:t>
            </a:r>
            <a:r>
              <a:rPr lang="en-IN" sz="2000" dirty="0" smtClean="0">
                <a:latin typeface="Times New Roman" panose="02020603050405020304" pitchFamily="18" charset="0"/>
                <a:cs typeface="Times New Roman" panose="02020603050405020304" pitchFamily="18" charset="0"/>
              </a:rPr>
              <a:t>ow public users can access our website by Object URL.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465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5</a:t>
            </a:r>
            <a:r>
              <a:rPr lang="en-US" sz="3200" dirty="0" smtClean="0">
                <a:latin typeface="Times New Roman" panose="02020603050405020304" pitchFamily="18" charset="0"/>
                <a:cs typeface="Times New Roman" panose="02020603050405020304" pitchFamily="18" charset="0"/>
              </a:rPr>
              <a:t>.Setting Up RDS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0825"/>
            <a:ext cx="10515600" cy="485226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1.Search for RDS in Search bar and open RDS dashboard, Click on Dashboard.</a:t>
            </a:r>
          </a:p>
          <a:p>
            <a:pPr marL="0" indent="0">
              <a:buNone/>
            </a:pPr>
            <a:r>
              <a:rPr lang="en-US" sz="2000" dirty="0">
                <a:latin typeface="Times New Roman" panose="02020603050405020304" pitchFamily="18" charset="0"/>
                <a:cs typeface="Times New Roman" panose="02020603050405020304" pitchFamily="18" charset="0"/>
              </a:rPr>
              <a:t>2.Click on Create Dashboard ,Select Standard Create in Choose Database Creation Method &amp; Select 	Engine of database.</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3.Select Free Tier in Templates , Give Name to database, Create Username &amp; Create Master 	Password for database in Credential Settings.</a:t>
            </a:r>
          </a:p>
          <a:p>
            <a:pPr marL="0" indent="0">
              <a:buNone/>
            </a:pPr>
            <a:r>
              <a:rPr lang="en-US" sz="2000" dirty="0">
                <a:latin typeface="Times New Roman" panose="02020603050405020304" pitchFamily="18" charset="0"/>
                <a:cs typeface="Times New Roman" panose="02020603050405020304" pitchFamily="18" charset="0"/>
              </a:rPr>
              <a:t>4.Select the Instance type, Storage &amp; Select default VPC ,Checkmark Yes in Public Access.</a:t>
            </a:r>
          </a:p>
          <a:p>
            <a:pPr marL="0" indent="0">
              <a:buNone/>
            </a:pPr>
            <a:r>
              <a:rPr lang="en-US" sz="2000" dirty="0">
                <a:latin typeface="Times New Roman" panose="02020603050405020304" pitchFamily="18" charset="0"/>
                <a:cs typeface="Times New Roman" panose="02020603050405020304" pitchFamily="18" charset="0"/>
              </a:rPr>
              <a:t>5.Select default Security Group &amp; Choose Availability Zone.</a:t>
            </a:r>
          </a:p>
          <a:p>
            <a:pPr marL="0" indent="0">
              <a:buNone/>
            </a:pPr>
            <a:r>
              <a:rPr lang="en-US" sz="2000" dirty="0">
                <a:latin typeface="Times New Roman" panose="02020603050405020304" pitchFamily="18" charset="0"/>
                <a:cs typeface="Times New Roman" panose="02020603050405020304" pitchFamily="18" charset="0"/>
              </a:rPr>
              <a:t>6.Enable Enhance Monitoring In Monitoring &amp; Click on Create.</a:t>
            </a:r>
          </a:p>
          <a:p>
            <a:pPr marL="0" indent="0">
              <a:buNone/>
            </a:pPr>
            <a:r>
              <a:rPr lang="en-US" sz="2000" dirty="0">
                <a:latin typeface="Times New Roman" panose="02020603050405020304" pitchFamily="18" charset="0"/>
                <a:cs typeface="Times New Roman" panose="02020603050405020304" pitchFamily="18" charset="0"/>
              </a:rPr>
              <a:t>7.Database is created , Open database , Click on Connectivity &amp; Security.</a:t>
            </a:r>
          </a:p>
          <a:p>
            <a:pPr marL="0" indent="0">
              <a:buNone/>
            </a:pPr>
            <a:r>
              <a:rPr lang="en-US" sz="2000" dirty="0">
                <a:latin typeface="Times New Roman" panose="02020603050405020304" pitchFamily="18" charset="0"/>
                <a:cs typeface="Times New Roman" panose="02020603050405020304" pitchFamily="18" charset="0"/>
              </a:rPr>
              <a:t>8.Click on VPC Security groups, Click on default group ,it will direct us to Security group details.</a:t>
            </a:r>
          </a:p>
          <a:p>
            <a:pPr marL="0" indent="0">
              <a:buNone/>
            </a:pPr>
            <a:r>
              <a:rPr lang="en-US" sz="2000" dirty="0">
                <a:latin typeface="Times New Roman" panose="02020603050405020304" pitchFamily="18" charset="0"/>
                <a:cs typeface="Times New Roman" panose="02020603050405020304" pitchFamily="18" charset="0"/>
              </a:rPr>
              <a:t>9.Click on Inbound rules , Click on edit Inbound rules &amp; Click add rules – Select Custom TCP with 	port number 3306(Database port number) &amp; Click on save.</a:t>
            </a:r>
          </a:p>
          <a:p>
            <a:pPr marL="0" indent="0">
              <a:buNone/>
            </a:pPr>
            <a:r>
              <a:rPr lang="en-US" sz="2000" dirty="0">
                <a:latin typeface="Times New Roman" panose="02020603050405020304" pitchFamily="18" charset="0"/>
                <a:cs typeface="Times New Roman" panose="02020603050405020304" pitchFamily="18" charset="0"/>
              </a:rPr>
              <a:t>10.Copy the Endpoint of the Database. (Paste it in Lambda &amp; </a:t>
            </a:r>
            <a:r>
              <a:rPr lang="en-US" sz="2000" dirty="0" err="1">
                <a:latin typeface="Times New Roman" panose="02020603050405020304" pitchFamily="18" charset="0"/>
                <a:cs typeface="Times New Roman" panose="02020603050405020304" pitchFamily="18" charset="0"/>
              </a:rPr>
              <a:t>Dbeaver</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780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5077"/>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6</a:t>
            </a:r>
            <a:r>
              <a:rPr lang="en-US" sz="3200" dirty="0" smtClean="0">
                <a:latin typeface="Times New Roman" panose="02020603050405020304" pitchFamily="18" charset="0"/>
                <a:cs typeface="Times New Roman" panose="02020603050405020304" pitchFamily="18" charset="0"/>
              </a:rPr>
              <a:t>.DBeaver</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6244"/>
            <a:ext cx="10704616" cy="428313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1.Install </a:t>
            </a:r>
            <a:r>
              <a:rPr lang="en-US" sz="2000" dirty="0" err="1">
                <a:latin typeface="Times New Roman" panose="02020603050405020304" pitchFamily="18" charset="0"/>
                <a:cs typeface="Times New Roman" panose="02020603050405020304" pitchFamily="18" charset="0"/>
              </a:rPr>
              <a:t>DBeaver</a:t>
            </a:r>
            <a:r>
              <a:rPr lang="en-US" sz="2000" dirty="0">
                <a:latin typeface="Times New Roman" panose="02020603050405020304" pitchFamily="18" charset="0"/>
                <a:cs typeface="Times New Roman" panose="02020603050405020304" pitchFamily="18" charset="0"/>
              </a:rPr>
              <a:t> &amp; Open.</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2.Click on connect to database logo, Search for our Database Engine &amp; Click Next.</a:t>
            </a:r>
          </a:p>
          <a:p>
            <a:pPr marL="0" indent="0">
              <a:buNone/>
            </a:pPr>
            <a:r>
              <a:rPr lang="en-IN" sz="2000" dirty="0">
                <a:latin typeface="Times New Roman" panose="02020603050405020304" pitchFamily="18" charset="0"/>
                <a:cs typeface="Times New Roman" panose="02020603050405020304" pitchFamily="18" charset="0"/>
              </a:rPr>
              <a:t>3.Paste the Database </a:t>
            </a:r>
            <a:r>
              <a:rPr lang="en-IN" sz="2000" dirty="0" smtClean="0">
                <a:latin typeface="Times New Roman" panose="02020603050405020304" pitchFamily="18" charset="0"/>
                <a:cs typeface="Times New Roman" panose="02020603050405020304" pitchFamily="18" charset="0"/>
              </a:rPr>
              <a:t>Endpoint URL in </a:t>
            </a:r>
            <a:r>
              <a:rPr lang="en-IN" sz="2000" dirty="0">
                <a:latin typeface="Times New Roman" panose="02020603050405020304" pitchFamily="18" charset="0"/>
                <a:cs typeface="Times New Roman" panose="02020603050405020304" pitchFamily="18" charset="0"/>
              </a:rPr>
              <a:t>Server Host, Enter the Username, Password  &amp; Click on Test Connection.</a:t>
            </a:r>
          </a:p>
          <a:p>
            <a:pPr marL="0" indent="0">
              <a:buNone/>
            </a:pPr>
            <a:r>
              <a:rPr lang="en-IN" sz="2000" dirty="0">
                <a:latin typeface="Times New Roman" panose="02020603050405020304" pitchFamily="18" charset="0"/>
                <a:cs typeface="Times New Roman" panose="02020603050405020304" pitchFamily="18" charset="0"/>
              </a:rPr>
              <a:t>4.Click on ok &amp; then Finish to Established Connection  between RDS Database &amp; </a:t>
            </a:r>
            <a:r>
              <a:rPr lang="en-IN" sz="2000" dirty="0" err="1">
                <a:latin typeface="Times New Roman" panose="02020603050405020304" pitchFamily="18" charset="0"/>
                <a:cs typeface="Times New Roman" panose="02020603050405020304" pitchFamily="18" charset="0"/>
              </a:rPr>
              <a:t>Dbeaver</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5.Expand Database-1,Right Click on New Database &amp; Enter Database name Click on ok.</a:t>
            </a:r>
          </a:p>
          <a:p>
            <a:pPr marL="0" indent="0">
              <a:buNone/>
            </a:pPr>
            <a:r>
              <a:rPr lang="en-IN" sz="2000" dirty="0">
                <a:latin typeface="Times New Roman" panose="02020603050405020304" pitchFamily="18" charset="0"/>
                <a:cs typeface="Times New Roman" panose="02020603050405020304" pitchFamily="18" charset="0"/>
              </a:rPr>
              <a:t>6.Expand </a:t>
            </a:r>
            <a:r>
              <a:rPr lang="en-IN" sz="2000" dirty="0" smtClean="0">
                <a:latin typeface="Times New Roman" panose="02020603050405020304" pitchFamily="18" charset="0"/>
                <a:cs typeface="Times New Roman" panose="02020603050405020304" pitchFamily="18" charset="0"/>
              </a:rPr>
              <a:t>data1,Right </a:t>
            </a:r>
            <a:r>
              <a:rPr lang="en-IN" sz="2000" dirty="0">
                <a:latin typeface="Times New Roman" panose="02020603050405020304" pitchFamily="18" charset="0"/>
                <a:cs typeface="Times New Roman" panose="02020603050405020304" pitchFamily="18" charset="0"/>
              </a:rPr>
              <a:t>click on it ,Select SQL editor &amp; Open SQL Script.</a:t>
            </a:r>
          </a:p>
          <a:p>
            <a:pPr marL="0" indent="0">
              <a:buNone/>
            </a:pPr>
            <a:r>
              <a:rPr lang="en-IN" sz="2000" dirty="0">
                <a:latin typeface="Times New Roman" panose="02020603050405020304" pitchFamily="18" charset="0"/>
                <a:cs typeface="Times New Roman" panose="02020603050405020304" pitchFamily="18" charset="0"/>
              </a:rPr>
              <a:t>7.To create a table in formdata1 database , copy the query1 in the script.</a:t>
            </a:r>
          </a:p>
          <a:p>
            <a:pPr marL="0" indent="0">
              <a:buNone/>
            </a:pPr>
            <a:r>
              <a:rPr lang="en-IN" sz="2000" dirty="0">
                <a:latin typeface="Times New Roman" panose="02020603050405020304" pitchFamily="18" charset="0"/>
                <a:cs typeface="Times New Roman" panose="02020603050405020304" pitchFamily="18" charset="0"/>
              </a:rPr>
              <a:t>8.Run the SQL query , Table has been created &amp; Expand the tables in formdata1 database.</a:t>
            </a:r>
          </a:p>
          <a:p>
            <a:pPr marL="0" indent="0">
              <a:buNone/>
            </a:pPr>
            <a:r>
              <a:rPr lang="en-IN" sz="2000" dirty="0">
                <a:latin typeface="Times New Roman" panose="02020603050405020304" pitchFamily="18" charset="0"/>
                <a:cs typeface="Times New Roman" panose="02020603050405020304" pitchFamily="18" charset="0"/>
              </a:rPr>
              <a:t>9.To display the table Copy the query2 in the Script &amp; Run the query then table is displayed.</a:t>
            </a:r>
          </a:p>
          <a:p>
            <a:pPr marL="0" indent="0">
              <a:buNone/>
            </a:pPr>
            <a:r>
              <a:rPr lang="en-IN" sz="2000" dirty="0">
                <a:latin typeface="Times New Roman" panose="02020603050405020304" pitchFamily="18" charset="0"/>
                <a:cs typeface="Times New Roman" panose="02020603050405020304" pitchFamily="18" charset="0"/>
              </a:rPr>
              <a:t>10.Table is Created.</a:t>
            </a:r>
          </a:p>
        </p:txBody>
      </p:sp>
    </p:spTree>
    <p:extLst>
      <p:ext uri="{BB962C8B-B14F-4D97-AF65-F5344CB8AC3E}">
        <p14:creationId xmlns:p14="http://schemas.microsoft.com/office/powerpoint/2010/main" val="4271487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3564"/>
            <a:ext cx="10515600" cy="5373399"/>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Query-1</a:t>
            </a:r>
            <a:endParaRPr lang="en-IN"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CREATE TABLE users </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name </a:t>
            </a:r>
            <a:r>
              <a:rPr lang="en-US" sz="2000" dirty="0">
                <a:latin typeface="Times New Roman" panose="02020603050405020304" pitchFamily="18" charset="0"/>
                <a:cs typeface="Times New Roman" panose="02020603050405020304" pitchFamily="18" charset="0"/>
              </a:rPr>
              <a:t>VARCHAR(100) NOT NULL</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email </a:t>
            </a:r>
            <a:r>
              <a:rPr lang="en-US" sz="2000" dirty="0">
                <a:latin typeface="Times New Roman" panose="02020603050405020304" pitchFamily="18" charset="0"/>
                <a:cs typeface="Times New Roman" panose="02020603050405020304" pitchFamily="18" charset="0"/>
              </a:rPr>
              <a:t>VARCHAR(255) PRIMARY KEY</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pin </a:t>
            </a:r>
            <a:r>
              <a:rPr lang="en-US" sz="2000" dirty="0">
                <a:latin typeface="Times New Roman" panose="02020603050405020304" pitchFamily="18" charset="0"/>
                <a:cs typeface="Times New Roman" panose="02020603050405020304" pitchFamily="18" charset="0"/>
              </a:rPr>
              <a:t>INT NOT NULL</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password </a:t>
            </a:r>
            <a:r>
              <a:rPr lang="en-US" sz="2000" dirty="0">
                <a:latin typeface="Times New Roman" panose="02020603050405020304" pitchFamily="18" charset="0"/>
                <a:cs typeface="Times New Roman" panose="02020603050405020304" pitchFamily="18" charset="0"/>
              </a:rPr>
              <a:t>VARCHAR(255) NOT NULL</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initialDeposit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DECIMAL(10, 2) NOT NULL</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Query-2</a:t>
            </a:r>
          </a:p>
          <a:p>
            <a:pPr marL="0" indent="0">
              <a:buNone/>
            </a:pPr>
            <a:r>
              <a:rPr lang="en-US" sz="2000" dirty="0" smtClean="0">
                <a:latin typeface="Times New Roman" panose="02020603050405020304" pitchFamily="18" charset="0"/>
                <a:cs typeface="Times New Roman" panose="02020603050405020304" pitchFamily="18" charset="0"/>
              </a:rPr>
              <a:t>SELECT * FROM users;</a:t>
            </a:r>
            <a:endParaRPr lang="en-IN"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847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9915" y="2482023"/>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Working </a:t>
            </a:r>
            <a:r>
              <a:rPr lang="en-US" sz="3600" dirty="0" smtClean="0">
                <a:latin typeface="Times New Roman" panose="02020603050405020304" pitchFamily="18" charset="0"/>
                <a:cs typeface="Times New Roman" panose="02020603050405020304" pitchFamily="18" charset="0"/>
              </a:rPr>
              <a:t>of </a:t>
            </a:r>
            <a:r>
              <a:rPr lang="en-US" sz="3600" dirty="0">
                <a:latin typeface="Times New Roman" panose="02020603050405020304" pitchFamily="18" charset="0"/>
                <a:cs typeface="Times New Roman" panose="02020603050405020304" pitchFamily="18" charset="0"/>
              </a:rPr>
              <a:t>Website</a:t>
            </a:r>
            <a:endParaRPr lang="en-IN" sz="3600" dirty="0"/>
          </a:p>
        </p:txBody>
      </p:sp>
    </p:spTree>
    <p:extLst>
      <p:ext uri="{BB962C8B-B14F-4D97-AF65-F5344CB8AC3E}">
        <p14:creationId xmlns:p14="http://schemas.microsoft.com/office/powerpoint/2010/main" val="323352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Description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7325"/>
            <a:ext cx="10515600" cy="4719638"/>
          </a:xfrm>
        </p:spPr>
        <p:txBody>
          <a:bodyPr>
            <a:normAutofit/>
          </a:bodyPr>
          <a:lstStyle/>
          <a:p>
            <a:pPr marL="0" lvl="0" indent="0" eaLnBrk="0" fontAlgn="base" hangingPunct="0">
              <a:lnSpc>
                <a:spcPct val="100000"/>
              </a:lnSpc>
              <a:spcBef>
                <a:spcPct val="0"/>
              </a:spcBef>
              <a:spcAft>
                <a:spcPct val="0"/>
              </a:spcAft>
              <a:buNone/>
            </a:pPr>
            <a:r>
              <a:rPr lang="en-US" sz="2000" dirty="0">
                <a:latin typeface="Times New Roman" panose="02020603050405020304" pitchFamily="18" charset="0"/>
                <a:cs typeface="Times New Roman" panose="02020603050405020304" pitchFamily="18" charset="0"/>
              </a:rPr>
              <a:t>Imagine a growing regional bank that wants to modernize its services and reach a broader customer base. They decide to create an online banking platform that allows customers to manage their accounts securely from anywhere, at any time. The bank needs a scalable, reliable, and cost-effective solution that can handle fluctuating traffic and maintain the highest security standards</a:t>
            </a:r>
            <a:r>
              <a:rPr lang="en-US" sz="2000" dirty="0" smtClean="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1.Scalability: AWS services like Lambda automatically scale to handle varying loads, perfect for 	handling peak usage times without overprovisioning. </a:t>
            </a:r>
          </a:p>
          <a:p>
            <a:pPr marL="0" lvl="0" indent="0" eaLnBrk="0" fontAlgn="base" hangingPunct="0">
              <a:lnSpc>
                <a:spcPct val="100000"/>
              </a:lnSpc>
              <a:spcBef>
                <a:spcPct val="0"/>
              </a:spcBef>
              <a:spcAft>
                <a:spcPct val="0"/>
              </a:spcAft>
              <a:buNone/>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2.Security: AWS provides robust security features and compliance certifications crucial for handling 	sensitive financial data. </a:t>
            </a:r>
          </a:p>
          <a:p>
            <a:pPr marL="0" lvl="0" indent="0" eaLnBrk="0" fontAlgn="base" hangingPunct="0">
              <a:lnSpc>
                <a:spcPct val="100000"/>
              </a:lnSpc>
              <a:spcBef>
                <a:spcPct val="0"/>
              </a:spcBef>
              <a:spcAft>
                <a:spcPct val="0"/>
              </a:spcAft>
              <a:buNone/>
            </a:pPr>
            <a:r>
              <a:rPr lang="en-US" altLang="en-US" sz="2000" dirty="0" smtClean="0">
                <a:latin typeface="Times New Roman" panose="02020603050405020304" pitchFamily="18" charset="0"/>
                <a:cs typeface="Times New Roman" panose="02020603050405020304" pitchFamily="18" charset="0"/>
              </a:rPr>
              <a:t>3.</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Cost-effectiveness: Pay-as-you-go pricing model ensures you only pay for the resources you use. </a:t>
            </a:r>
          </a:p>
          <a:p>
            <a:pPr marL="0" lvl="0" indent="0" eaLnBrk="0" fontAlgn="base" hangingPunct="0">
              <a:lnSpc>
                <a:spcPct val="100000"/>
              </a:lnSpc>
              <a:spcBef>
                <a:spcPct val="0"/>
              </a:spcBef>
              <a:spcAft>
                <a:spcPct val="0"/>
              </a:spcAft>
              <a:buNone/>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4.Managed services: AWS RDS reduces the operational overhead of managing a database. </a:t>
            </a:r>
          </a:p>
          <a:p>
            <a:pPr marL="0" indent="0" eaLnBrk="0" fontAlgn="base" hangingPunct="0">
              <a:lnSpc>
                <a:spcPct val="100000"/>
              </a:lnSpc>
              <a:spcBef>
                <a:spcPct val="0"/>
              </a:spcBef>
              <a:spcAft>
                <a:spcPct val="0"/>
              </a:spcAft>
              <a:buNone/>
            </a:pPr>
            <a:r>
              <a:rPr lang="en-US" altLang="en-US" sz="2000" dirty="0" smtClean="0">
                <a:latin typeface="Times New Roman" panose="02020603050405020304" pitchFamily="18" charset="0"/>
                <a:cs typeface="Times New Roman" panose="02020603050405020304" pitchFamily="18" charset="0"/>
              </a:rPr>
              <a:t>5.Global </a:t>
            </a:r>
            <a:r>
              <a:rPr lang="en-US" altLang="en-US" sz="2000" dirty="0">
                <a:latin typeface="Times New Roman" panose="02020603050405020304" pitchFamily="18" charset="0"/>
                <a:cs typeface="Times New Roman" panose="02020603050405020304" pitchFamily="18" charset="0"/>
              </a:rPr>
              <a:t>reach: AWS's global infrastructure allows for low-latency access for customers worldwide. </a:t>
            </a:r>
          </a:p>
          <a:p>
            <a:pPr marL="0" indent="0" eaLnBrk="0" fontAlgn="base" hangingPunct="0">
              <a:lnSpc>
                <a:spcPct val="100000"/>
              </a:lnSpc>
              <a:spcBef>
                <a:spcPct val="0"/>
              </a:spcBef>
              <a:spcAft>
                <a:spcPct val="0"/>
              </a:spcAft>
              <a:buNone/>
            </a:pPr>
            <a:r>
              <a:rPr lang="en-US" altLang="en-US" sz="2000" dirty="0" smtClean="0">
                <a:latin typeface="Times New Roman" panose="02020603050405020304" pitchFamily="18" charset="0"/>
                <a:cs typeface="Times New Roman" panose="02020603050405020304" pitchFamily="18" charset="0"/>
              </a:rPr>
              <a:t>6.Integration</a:t>
            </a:r>
            <a:r>
              <a:rPr lang="en-US" altLang="en-US" sz="2000" dirty="0">
                <a:latin typeface="Times New Roman" panose="02020603050405020304" pitchFamily="18" charset="0"/>
                <a:cs typeface="Times New Roman" panose="02020603050405020304" pitchFamily="18" charset="0"/>
              </a:rPr>
              <a:t>: Easy integration between various AWS services creates a seamless development and </a:t>
            </a:r>
            <a:r>
              <a:rPr lang="en-US" altLang="en-US" sz="2000" dirty="0" smtClean="0">
                <a:latin typeface="Times New Roman" panose="02020603050405020304" pitchFamily="18" charset="0"/>
                <a:cs typeface="Times New Roman" panose="02020603050405020304" pitchFamily="18" charset="0"/>
              </a:rPr>
              <a:t>	deployment </a:t>
            </a:r>
            <a:r>
              <a:rPr lang="en-US" altLang="en-US" sz="2000" dirty="0">
                <a:latin typeface="Times New Roman" panose="02020603050405020304" pitchFamily="18" charset="0"/>
                <a:cs typeface="Times New Roman" panose="02020603050405020304" pitchFamily="18" charset="0"/>
              </a:rPr>
              <a:t>experience. </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4926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7.1  Login Page.</a:t>
            </a:r>
            <a:endParaRPr lang="en-IN" sz="3200" dirty="0">
              <a:latin typeface="Times New Roman" panose="02020603050405020304" pitchFamily="18" charset="0"/>
              <a:cs typeface="Times New Roman" panose="02020603050405020304" pitchFamily="18" charset="0"/>
            </a:endParaRPr>
          </a:p>
        </p:txBody>
      </p:sp>
      <p:pic>
        <p:nvPicPr>
          <p:cNvPr id="3" name="Picture 2" descr="Screenshot 2024-09-27 18510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09788" y="1919288"/>
            <a:ext cx="7970837" cy="4481512"/>
          </a:xfrm>
          <a:prstGeom prst="rect">
            <a:avLst/>
          </a:prstGeom>
          <a:noFill/>
          <a:ln>
            <a:noFill/>
          </a:ln>
        </p:spPr>
      </p:pic>
    </p:spTree>
    <p:extLst>
      <p:ext uri="{BB962C8B-B14F-4D97-AF65-F5344CB8AC3E}">
        <p14:creationId xmlns:p14="http://schemas.microsoft.com/office/powerpoint/2010/main" val="1133670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7.2  Account Creation.</a:t>
            </a:r>
            <a:endParaRPr lang="en-IN" sz="2800" dirty="0">
              <a:latin typeface="Times New Roman" panose="02020603050405020304" pitchFamily="18" charset="0"/>
              <a:cs typeface="Times New Roman" panose="02020603050405020304" pitchFamily="18" charset="0"/>
            </a:endParaRPr>
          </a:p>
        </p:txBody>
      </p:sp>
      <p:pic>
        <p:nvPicPr>
          <p:cNvPr id="3" name="Picture 2" descr="Screenshot 2024-09-27 1904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09788" y="1919288"/>
            <a:ext cx="7970837" cy="4481512"/>
          </a:xfrm>
          <a:prstGeom prst="rect">
            <a:avLst/>
          </a:prstGeom>
          <a:noFill/>
          <a:ln>
            <a:noFill/>
          </a:ln>
        </p:spPr>
      </p:pic>
    </p:spTree>
    <p:extLst>
      <p:ext uri="{BB962C8B-B14F-4D97-AF65-F5344CB8AC3E}">
        <p14:creationId xmlns:p14="http://schemas.microsoft.com/office/powerpoint/2010/main" val="2464264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7.3  Account Created Successfully.</a:t>
            </a:r>
            <a:endParaRPr lang="en-IN" sz="2800" dirty="0">
              <a:latin typeface="Times New Roman" panose="02020603050405020304" pitchFamily="18" charset="0"/>
              <a:cs typeface="Times New Roman" panose="02020603050405020304" pitchFamily="18" charset="0"/>
            </a:endParaRPr>
          </a:p>
        </p:txBody>
      </p:sp>
      <p:pic>
        <p:nvPicPr>
          <p:cNvPr id="3" name="Picture 2" descr="Screenshot 2024-09-27 19070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09788" y="1919288"/>
            <a:ext cx="7970837" cy="4481512"/>
          </a:xfrm>
          <a:prstGeom prst="rect">
            <a:avLst/>
          </a:prstGeom>
          <a:noFill/>
          <a:ln>
            <a:noFill/>
          </a:ln>
        </p:spPr>
      </p:pic>
    </p:spTree>
    <p:extLst>
      <p:ext uri="{BB962C8B-B14F-4D97-AF65-F5344CB8AC3E}">
        <p14:creationId xmlns:p14="http://schemas.microsoft.com/office/powerpoint/2010/main" val="2678045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7.4  Enter Login Details.</a:t>
            </a:r>
            <a:endParaRPr lang="en-IN" sz="2800" dirty="0">
              <a:latin typeface="Times New Roman" panose="02020603050405020304" pitchFamily="18" charset="0"/>
              <a:cs typeface="Times New Roman" panose="02020603050405020304" pitchFamily="18" charset="0"/>
            </a:endParaRPr>
          </a:p>
        </p:txBody>
      </p:sp>
      <p:pic>
        <p:nvPicPr>
          <p:cNvPr id="3" name="Picture 2" descr="Screenshot 2024-09-27 1908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09788" y="1919288"/>
            <a:ext cx="7970837" cy="4481512"/>
          </a:xfrm>
          <a:prstGeom prst="rect">
            <a:avLst/>
          </a:prstGeom>
          <a:noFill/>
          <a:ln>
            <a:noFill/>
          </a:ln>
        </p:spPr>
      </p:pic>
    </p:spTree>
    <p:extLst>
      <p:ext uri="{BB962C8B-B14F-4D97-AF65-F5344CB8AC3E}">
        <p14:creationId xmlns:p14="http://schemas.microsoft.com/office/powerpoint/2010/main" val="30269680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7.5  </a:t>
            </a:r>
            <a:r>
              <a:rPr lang="en-US" sz="2800" dirty="0">
                <a:latin typeface="Times New Roman" panose="02020603050405020304" pitchFamily="18" charset="0"/>
                <a:cs typeface="Times New Roman" panose="02020603050405020304" pitchFamily="18" charset="0"/>
              </a:rPr>
              <a:t>Login Successful. </a:t>
            </a:r>
            <a:endParaRPr lang="en-IN" sz="2800" dirty="0">
              <a:latin typeface="Times New Roman" panose="02020603050405020304" pitchFamily="18" charset="0"/>
              <a:cs typeface="Times New Roman" panose="02020603050405020304" pitchFamily="18" charset="0"/>
            </a:endParaRPr>
          </a:p>
        </p:txBody>
      </p:sp>
      <p:pic>
        <p:nvPicPr>
          <p:cNvPr id="3" name="Picture 2" descr="Screenshot 2024-09-27 1911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09788" y="1919288"/>
            <a:ext cx="7970837" cy="4481512"/>
          </a:xfrm>
          <a:prstGeom prst="rect">
            <a:avLst/>
          </a:prstGeom>
          <a:noFill/>
          <a:ln>
            <a:noFill/>
          </a:ln>
        </p:spPr>
      </p:pic>
    </p:spTree>
    <p:extLst>
      <p:ext uri="{BB962C8B-B14F-4D97-AF65-F5344CB8AC3E}">
        <p14:creationId xmlns:p14="http://schemas.microsoft.com/office/powerpoint/2010/main" val="3809606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7.6  Bank Website Dashboard.</a:t>
            </a:r>
            <a:endParaRPr lang="en-IN" sz="2800" dirty="0">
              <a:latin typeface="Times New Roman" panose="02020603050405020304" pitchFamily="18" charset="0"/>
              <a:cs typeface="Times New Roman" panose="02020603050405020304" pitchFamily="18" charset="0"/>
            </a:endParaRPr>
          </a:p>
        </p:txBody>
      </p:sp>
      <p:pic>
        <p:nvPicPr>
          <p:cNvPr id="3" name="Picture 2" descr="Screenshot 2024-09-27 1912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09788" y="1919288"/>
            <a:ext cx="7970837" cy="4481512"/>
          </a:xfrm>
          <a:prstGeom prst="rect">
            <a:avLst/>
          </a:prstGeom>
          <a:noFill/>
          <a:ln>
            <a:noFill/>
          </a:ln>
        </p:spPr>
      </p:pic>
    </p:spTree>
    <p:extLst>
      <p:ext uri="{BB962C8B-B14F-4D97-AF65-F5344CB8AC3E}">
        <p14:creationId xmlns:p14="http://schemas.microsoft.com/office/powerpoint/2010/main" val="1280787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7.7  </a:t>
            </a:r>
            <a:r>
              <a:rPr lang="en-US" sz="2800" dirty="0">
                <a:latin typeface="Times New Roman" panose="02020603050405020304" pitchFamily="18" charset="0"/>
                <a:cs typeface="Times New Roman" panose="02020603050405020304" pitchFamily="18" charset="0"/>
              </a:rPr>
              <a:t>Deposit Added </a:t>
            </a:r>
            <a:r>
              <a:rPr lang="en-US" sz="2800" dirty="0" smtClean="0">
                <a:latin typeface="Times New Roman" panose="02020603050405020304" pitchFamily="18" charset="0"/>
                <a:cs typeface="Times New Roman" panose="02020603050405020304" pitchFamily="18" charset="0"/>
              </a:rPr>
              <a:t>Suc</a:t>
            </a:r>
            <a:r>
              <a:rPr lang="en-US" sz="2800" dirty="0">
                <a:latin typeface="Times New Roman" panose="02020603050405020304" pitchFamily="18" charset="0"/>
                <a:cs typeface="Times New Roman" panose="02020603050405020304" pitchFamily="18" charset="0"/>
              </a:rPr>
              <a:t>c</a:t>
            </a:r>
            <a:r>
              <a:rPr lang="en-US" sz="2800" dirty="0" smtClean="0">
                <a:latin typeface="Times New Roman" panose="02020603050405020304" pitchFamily="18" charset="0"/>
                <a:cs typeface="Times New Roman" panose="02020603050405020304" pitchFamily="18" charset="0"/>
              </a:rPr>
              <a:t>essfully</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3" name="Picture 2" descr="Screenshot 2024-09-27 19130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09788" y="1919288"/>
            <a:ext cx="7970837" cy="4481512"/>
          </a:xfrm>
          <a:prstGeom prst="rect">
            <a:avLst/>
          </a:prstGeom>
          <a:noFill/>
          <a:ln>
            <a:noFill/>
          </a:ln>
        </p:spPr>
      </p:pic>
    </p:spTree>
    <p:extLst>
      <p:ext uri="{BB962C8B-B14F-4D97-AF65-F5344CB8AC3E}">
        <p14:creationId xmlns:p14="http://schemas.microsoft.com/office/powerpoint/2010/main" val="280587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7.8  Withdraw Successful.</a:t>
            </a:r>
            <a:endParaRPr lang="en-IN" sz="2800" dirty="0">
              <a:latin typeface="Times New Roman" panose="02020603050405020304" pitchFamily="18" charset="0"/>
              <a:cs typeface="Times New Roman" panose="02020603050405020304" pitchFamily="18" charset="0"/>
            </a:endParaRPr>
          </a:p>
        </p:txBody>
      </p:sp>
      <p:pic>
        <p:nvPicPr>
          <p:cNvPr id="3" name="Picture 2" descr="Screenshot 2024-09-27 19140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09788" y="1919288"/>
            <a:ext cx="7970837" cy="4481512"/>
          </a:xfrm>
          <a:prstGeom prst="rect">
            <a:avLst/>
          </a:prstGeom>
          <a:noFill/>
          <a:ln>
            <a:noFill/>
          </a:ln>
        </p:spPr>
      </p:pic>
    </p:spTree>
    <p:extLst>
      <p:ext uri="{BB962C8B-B14F-4D97-AF65-F5344CB8AC3E}">
        <p14:creationId xmlns:p14="http://schemas.microsoft.com/office/powerpoint/2010/main" val="28370824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7.9  Checking  Balance in the account.</a:t>
            </a:r>
            <a:endParaRPr lang="en-IN" sz="2800" dirty="0">
              <a:latin typeface="Times New Roman" panose="02020603050405020304" pitchFamily="18" charset="0"/>
              <a:cs typeface="Times New Roman" panose="02020603050405020304" pitchFamily="18" charset="0"/>
            </a:endParaRPr>
          </a:p>
        </p:txBody>
      </p:sp>
      <p:pic>
        <p:nvPicPr>
          <p:cNvPr id="3" name="Picture 2" descr="Screenshot 2024-09-27 1914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09788" y="1919288"/>
            <a:ext cx="7970837" cy="4481512"/>
          </a:xfrm>
          <a:prstGeom prst="rect">
            <a:avLst/>
          </a:prstGeom>
          <a:noFill/>
          <a:ln>
            <a:noFill/>
          </a:ln>
        </p:spPr>
      </p:pic>
    </p:spTree>
    <p:extLst>
      <p:ext uri="{BB962C8B-B14F-4D97-AF65-F5344CB8AC3E}">
        <p14:creationId xmlns:p14="http://schemas.microsoft.com/office/powerpoint/2010/main" val="46676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7.10  Password Reset Process</a:t>
            </a:r>
            <a:endParaRPr lang="en-IN" sz="2800" dirty="0">
              <a:latin typeface="Times New Roman" panose="02020603050405020304" pitchFamily="18" charset="0"/>
              <a:cs typeface="Times New Roman" panose="02020603050405020304" pitchFamily="18" charset="0"/>
            </a:endParaRPr>
          </a:p>
        </p:txBody>
      </p:sp>
      <p:pic>
        <p:nvPicPr>
          <p:cNvPr id="3" name="Picture 2" descr="Screenshot 2024-09-27 1914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09788" y="1919288"/>
            <a:ext cx="7970837" cy="4481512"/>
          </a:xfrm>
          <a:prstGeom prst="rect">
            <a:avLst/>
          </a:prstGeom>
          <a:noFill/>
          <a:ln>
            <a:noFill/>
          </a:ln>
        </p:spPr>
      </p:pic>
    </p:spTree>
    <p:extLst>
      <p:ext uri="{BB962C8B-B14F-4D97-AF65-F5344CB8AC3E}">
        <p14:creationId xmlns:p14="http://schemas.microsoft.com/office/powerpoint/2010/main" val="1732921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Flowchart</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of </a:t>
            </a:r>
            <a:r>
              <a:rPr lang="en-IN" sz="3200" dirty="0">
                <a:latin typeface="Times New Roman" panose="02020603050405020304" pitchFamily="18" charset="0"/>
                <a:cs typeface="Times New Roman" panose="02020603050405020304" pitchFamily="18" charset="0"/>
              </a:rPr>
              <a:t>the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326" y="365124"/>
            <a:ext cx="6467473" cy="6184789"/>
          </a:xfrm>
          <a:prstGeom prst="rect">
            <a:avLst/>
          </a:prstGeom>
        </p:spPr>
      </p:pic>
    </p:spTree>
    <p:extLst>
      <p:ext uri="{BB962C8B-B14F-4D97-AF65-F5344CB8AC3E}">
        <p14:creationId xmlns:p14="http://schemas.microsoft.com/office/powerpoint/2010/main" val="1515112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7.11  Password Updated Successfully.</a:t>
            </a:r>
            <a:endParaRPr lang="en-IN" sz="2800" dirty="0">
              <a:latin typeface="Times New Roman" panose="02020603050405020304" pitchFamily="18" charset="0"/>
              <a:cs typeface="Times New Roman" panose="02020603050405020304" pitchFamily="18" charset="0"/>
            </a:endParaRPr>
          </a:p>
        </p:txBody>
      </p:sp>
      <p:pic>
        <p:nvPicPr>
          <p:cNvPr id="3" name="Picture 2" descr="Screenshot 2024-09-27 1915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109788" y="1919288"/>
            <a:ext cx="7970837" cy="4481512"/>
          </a:xfrm>
          <a:prstGeom prst="rect">
            <a:avLst/>
          </a:prstGeom>
          <a:noFill/>
          <a:ln>
            <a:noFill/>
          </a:ln>
        </p:spPr>
      </p:pic>
    </p:spTree>
    <p:extLst>
      <p:ext uri="{BB962C8B-B14F-4D97-AF65-F5344CB8AC3E}">
        <p14:creationId xmlns:p14="http://schemas.microsoft.com/office/powerpoint/2010/main" val="3894326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7.12 </a:t>
            </a:r>
            <a:r>
              <a:rPr lang="en-US" sz="2800" dirty="0">
                <a:latin typeface="Times New Roman" panose="02020603050405020304" pitchFamily="18" charset="0"/>
                <a:cs typeface="Times New Roman" panose="02020603050405020304" pitchFamily="18" charset="0"/>
              </a:rPr>
              <a:t>Login Successful with new </a:t>
            </a:r>
            <a:r>
              <a:rPr lang="en-US" sz="2800" dirty="0" smtClean="0">
                <a:latin typeface="Times New Roman" panose="02020603050405020304" pitchFamily="18" charset="0"/>
                <a:cs typeface="Times New Roman" panose="02020603050405020304" pitchFamily="18" charset="0"/>
              </a:rPr>
              <a:t>password.</a:t>
            </a:r>
            <a:endParaRPr lang="en-IN" dirty="0"/>
          </a:p>
        </p:txBody>
      </p:sp>
      <p:pic>
        <p:nvPicPr>
          <p:cNvPr id="3" name="Picture 2" descr="Screenshot 2024-09-27 1915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84388" y="1919288"/>
            <a:ext cx="8021637" cy="4481512"/>
          </a:xfrm>
          <a:prstGeom prst="rect">
            <a:avLst/>
          </a:prstGeom>
          <a:noFill/>
          <a:ln>
            <a:noFill/>
          </a:ln>
        </p:spPr>
      </p:pic>
    </p:spTree>
    <p:extLst>
      <p:ext uri="{BB962C8B-B14F-4D97-AF65-F5344CB8AC3E}">
        <p14:creationId xmlns:p14="http://schemas.microsoft.com/office/powerpoint/2010/main" val="1246578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8</a:t>
            </a:r>
            <a:r>
              <a:rPr lang="en-US" sz="3200" dirty="0" smtClean="0">
                <a:latin typeface="Times New Roman" panose="02020603050405020304" pitchFamily="18" charset="0"/>
                <a:cs typeface="Times New Roman" panose="02020603050405020304" pitchFamily="18" charset="0"/>
              </a:rPr>
              <a:t>.Monitoring </a:t>
            </a:r>
            <a:endParaRPr lang="en-IN" sz="3200" dirty="0"/>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1</a:t>
            </a:r>
            <a:r>
              <a:rPr lang="en-IN" sz="2400" dirty="0" smtClean="0">
                <a:latin typeface="Times New Roman" panose="02020603050405020304" pitchFamily="18" charset="0"/>
                <a:cs typeface="Times New Roman" panose="02020603050405020304" pitchFamily="18" charset="0"/>
              </a:rPr>
              <a:t>.Monitoring Database</a:t>
            </a:r>
          </a:p>
          <a:p>
            <a:pPr marL="0" indent="0">
              <a:buNone/>
            </a:pPr>
            <a:r>
              <a:rPr lang="en-IN" sz="2000" dirty="0" smtClean="0">
                <a:latin typeface="Times New Roman" panose="02020603050405020304" pitchFamily="18" charset="0"/>
                <a:cs typeface="Times New Roman" panose="02020603050405020304" pitchFamily="18" charset="0"/>
              </a:rPr>
              <a:t>	1. RDS Logs &amp; Events.</a:t>
            </a:r>
          </a:p>
          <a:p>
            <a:pPr marL="0" indent="0">
              <a:buNone/>
            </a:pPr>
            <a:r>
              <a:rPr lang="en-IN" sz="2000" dirty="0" smtClean="0">
                <a:latin typeface="Times New Roman" panose="02020603050405020304" pitchFamily="18" charset="0"/>
                <a:cs typeface="Times New Roman" panose="02020603050405020304" pitchFamily="18" charset="0"/>
              </a:rPr>
              <a:t>	2. Cloud Watch Metrics of RDS.</a:t>
            </a:r>
          </a:p>
          <a:p>
            <a:pPr marL="0" indent="0">
              <a:buNone/>
            </a:pPr>
            <a:r>
              <a:rPr lang="en-IN" sz="2000" dirty="0" smtClean="0">
                <a:latin typeface="Times New Roman" panose="02020603050405020304" pitchFamily="18" charset="0"/>
                <a:cs typeface="Times New Roman" panose="02020603050405020304" pitchFamily="18" charset="0"/>
              </a:rPr>
              <a:t>	3. Maintenance , Backup &amp; Snapshots in RDS.</a:t>
            </a:r>
          </a:p>
          <a:p>
            <a:pPr marL="0" indent="0">
              <a:buNone/>
            </a:pPr>
            <a:r>
              <a:rPr lang="en-IN" sz="2400" dirty="0">
                <a:latin typeface="Times New Roman" panose="02020603050405020304" pitchFamily="18" charset="0"/>
                <a:cs typeface="Times New Roman" panose="02020603050405020304" pitchFamily="18" charset="0"/>
              </a:rPr>
              <a:t>2</a:t>
            </a:r>
            <a:r>
              <a:rPr lang="en-IN" sz="2400" dirty="0" smtClean="0">
                <a:latin typeface="Times New Roman" panose="02020603050405020304" pitchFamily="18" charset="0"/>
                <a:cs typeface="Times New Roman" panose="02020603050405020304" pitchFamily="18" charset="0"/>
              </a:rPr>
              <a:t>.Monitoring Lambda Function</a:t>
            </a:r>
          </a:p>
          <a:p>
            <a:pPr marL="0" indent="0">
              <a:buNone/>
            </a:pPr>
            <a:r>
              <a:rPr lang="en-IN" sz="2000" dirty="0" smtClean="0">
                <a:latin typeface="Times New Roman" panose="02020603050405020304" pitchFamily="18" charset="0"/>
                <a:cs typeface="Times New Roman" panose="02020603050405020304" pitchFamily="18" charset="0"/>
              </a:rPr>
              <a:t>	1.</a:t>
            </a:r>
            <a:r>
              <a:rPr lang="en-IN" sz="2000" dirty="0">
                <a:latin typeface="Times New Roman" panose="02020603050405020304" pitchFamily="18" charset="0"/>
                <a:cs typeface="Times New Roman" panose="02020603050405020304" pitchFamily="18" charset="0"/>
              </a:rPr>
              <a:t> Cloud Watch Logs for </a:t>
            </a:r>
            <a:r>
              <a:rPr lang="en-IN" sz="2000" dirty="0" smtClean="0">
                <a:latin typeface="Times New Roman" panose="02020603050405020304" pitchFamily="18" charset="0"/>
                <a:cs typeface="Times New Roman" panose="02020603050405020304" pitchFamily="18" charset="0"/>
              </a:rPr>
              <a:t>Lambda.</a:t>
            </a:r>
          </a:p>
          <a:p>
            <a:pPr marL="0" indent="0">
              <a:buNone/>
            </a:pPr>
            <a:r>
              <a:rPr lang="en-IN" sz="2000" dirty="0" smtClean="0">
                <a:latin typeface="Times New Roman" panose="02020603050405020304" pitchFamily="18" charset="0"/>
                <a:cs typeface="Times New Roman" panose="02020603050405020304" pitchFamily="18" charset="0"/>
              </a:rPr>
              <a:t>	2.</a:t>
            </a:r>
            <a:r>
              <a:rPr lang="en-IN" sz="2000" dirty="0">
                <a:latin typeface="Times New Roman" panose="02020603050405020304" pitchFamily="18" charset="0"/>
                <a:cs typeface="Times New Roman" panose="02020603050405020304" pitchFamily="18" charset="0"/>
              </a:rPr>
              <a:t> Detailed information </a:t>
            </a:r>
            <a:r>
              <a:rPr lang="en-IN" sz="2000" dirty="0" smtClean="0">
                <a:latin typeface="Times New Roman" panose="02020603050405020304" pitchFamily="18" charset="0"/>
                <a:cs typeface="Times New Roman" panose="02020603050405020304" pitchFamily="18" charset="0"/>
              </a:rPr>
              <a:t>of Request from Website to RDS.</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3.</a:t>
            </a:r>
            <a:r>
              <a:rPr lang="en-IN" sz="2000" dirty="0">
                <a:latin typeface="Times New Roman" panose="02020603050405020304" pitchFamily="18" charset="0"/>
                <a:cs typeface="Times New Roman" panose="02020603050405020304" pitchFamily="18" charset="0"/>
              </a:rPr>
              <a:t> Some logs of Website taking Data Successfully</a:t>
            </a:r>
            <a:r>
              <a:rPr lang="en-IN"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1952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2354"/>
            <a:ext cx="10515600" cy="5424609"/>
          </a:xfrm>
        </p:spPr>
        <p:txBody>
          <a:bodyPr>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Uses of This Project</a:t>
            </a:r>
          </a:p>
          <a:p>
            <a:r>
              <a:rPr lang="en-US" sz="2000" dirty="0" smtClean="0">
                <a:latin typeface="Times New Roman" panose="02020603050405020304" pitchFamily="18" charset="0"/>
                <a:cs typeface="Times New Roman" panose="02020603050405020304" pitchFamily="18" charset="0"/>
              </a:rPr>
              <a:t>Provide 24/7 banking services to customers, improving accessibility and satisfaction.</a:t>
            </a:r>
          </a:p>
          <a:p>
            <a:r>
              <a:rPr lang="en-US" sz="2000" dirty="0" smtClean="0">
                <a:latin typeface="Times New Roman" panose="02020603050405020304" pitchFamily="18" charset="0"/>
                <a:cs typeface="Times New Roman" panose="02020603050405020304" pitchFamily="18" charset="0"/>
              </a:rPr>
              <a:t>Reduce operational costs associated with physical branches.</a:t>
            </a:r>
          </a:p>
          <a:p>
            <a:r>
              <a:rPr lang="en-US" sz="2000" dirty="0" smtClean="0">
                <a:latin typeface="Times New Roman" panose="02020603050405020304" pitchFamily="18" charset="0"/>
                <a:cs typeface="Times New Roman" panose="02020603050405020304" pitchFamily="18" charset="0"/>
              </a:rPr>
              <a:t>Attract tech-savvy customers and expand market reach.</a:t>
            </a:r>
          </a:p>
          <a:p>
            <a:r>
              <a:rPr lang="en-US" sz="2000" dirty="0" smtClean="0">
                <a:latin typeface="Times New Roman" panose="02020603050405020304" pitchFamily="18" charset="0"/>
                <a:cs typeface="Times New Roman" panose="02020603050405020304" pitchFamily="18" charset="0"/>
              </a:rPr>
              <a:t>Streamline banking operations through automation.</a:t>
            </a:r>
          </a:p>
          <a:p>
            <a:pPr marL="0" indent="0">
              <a:buNone/>
            </a:pPr>
            <a:r>
              <a:rPr lang="en-US" dirty="0">
                <a:latin typeface="Times New Roman" panose="02020603050405020304" pitchFamily="18" charset="0"/>
                <a:cs typeface="Times New Roman" panose="02020603050405020304" pitchFamily="18" charset="0"/>
              </a:rPr>
              <a:t>Key </a:t>
            </a:r>
            <a:r>
              <a:rPr lang="en-US" dirty="0" smtClean="0">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Account creation for new customers.</a:t>
            </a:r>
          </a:p>
          <a:p>
            <a:r>
              <a:rPr lang="en-US" sz="2000" dirty="0" smtClean="0">
                <a:latin typeface="Times New Roman" panose="02020603050405020304" pitchFamily="18" charset="0"/>
                <a:cs typeface="Times New Roman" panose="02020603050405020304" pitchFamily="18" charset="0"/>
              </a:rPr>
              <a:t>"Forgot password" functionality with secure reset process.</a:t>
            </a:r>
          </a:p>
          <a:p>
            <a:r>
              <a:rPr lang="en-US" sz="2000" dirty="0" smtClean="0">
                <a:latin typeface="Times New Roman" panose="02020603050405020304" pitchFamily="18" charset="0"/>
                <a:cs typeface="Times New Roman" panose="02020603050405020304" pitchFamily="18" charset="0"/>
              </a:rPr>
              <a:t>Dashboard displaying account balances.</a:t>
            </a:r>
          </a:p>
          <a:p>
            <a:r>
              <a:rPr lang="en-US" sz="2000" dirty="0" smtClean="0">
                <a:latin typeface="Times New Roman" panose="02020603050405020304" pitchFamily="18" charset="0"/>
                <a:cs typeface="Times New Roman" panose="02020603050405020304" pitchFamily="18" charset="0"/>
              </a:rPr>
              <a:t>Deposit and withdrawal capabilities.</a:t>
            </a:r>
          </a:p>
          <a:p>
            <a:r>
              <a:rPr lang="en-US" sz="2000" dirty="0" smtClean="0">
                <a:latin typeface="Times New Roman" panose="02020603050405020304" pitchFamily="18" charset="0"/>
                <a:cs typeface="Times New Roman" panose="02020603050405020304" pitchFamily="18" charset="0"/>
              </a:rPr>
              <a:t>Real-time balance checking.</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008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SecureBank</a:t>
            </a:r>
            <a:r>
              <a:rPr lang="en-US" sz="2000" dirty="0">
                <a:latin typeface="Times New Roman" panose="02020603050405020304" pitchFamily="18" charset="0"/>
                <a:cs typeface="Times New Roman" panose="02020603050405020304" pitchFamily="18" charset="0"/>
              </a:rPr>
              <a:t> represents a significant step forward in digital banking, leveraging the power of AWS to create a secure, scalable, and user-friendly online banking experience. By embracing cloud technologies, banks can stay competitive in an increasingly digital world, meeting customer expectations for convenience and security. The system's use of advanced AWS services like Lambda and RDS enables real-time processing and data management, offering customers instant access to their financial information and transactions.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project not only modernizes banking operations but also opens doors to future innovations in financial technology. As the financial landscape continues to evolve, cloud-native solutions like </a:t>
            </a:r>
            <a:r>
              <a:rPr lang="en-US" sz="2000" dirty="0" smtClean="0">
                <a:latin typeface="Times New Roman" panose="02020603050405020304" pitchFamily="18" charset="0"/>
                <a:cs typeface="Times New Roman" panose="02020603050405020304" pitchFamily="18" charset="0"/>
              </a:rPr>
              <a:t>Secure Bank </a:t>
            </a:r>
            <a:r>
              <a:rPr lang="en-US" sz="2000" dirty="0">
                <a:latin typeface="Times New Roman" panose="02020603050405020304" pitchFamily="18" charset="0"/>
                <a:cs typeface="Times New Roman" panose="02020603050405020304" pitchFamily="18" charset="0"/>
              </a:rPr>
              <a:t>will play a crucial role in shaping the future of banking</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1587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Services used for Project</a:t>
            </a:r>
          </a:p>
        </p:txBody>
      </p:sp>
      <p:sp>
        <p:nvSpPr>
          <p:cNvPr id="3" name="Content Placeholder 2"/>
          <p:cNvSpPr>
            <a:spLocks noGrp="1"/>
          </p:cNvSpPr>
          <p:nvPr>
            <p:ph idx="1"/>
          </p:nvPr>
        </p:nvSpPr>
        <p:spPr>
          <a:xfrm>
            <a:off x="838200" y="1690688"/>
            <a:ext cx="10515600" cy="4748855"/>
          </a:xfrm>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1.AWS Lambda</a:t>
            </a:r>
          </a:p>
          <a:p>
            <a:pPr marL="0" indent="0">
              <a:buNone/>
            </a:pPr>
            <a:r>
              <a:rPr lang="en-IN" sz="24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1.Triggers</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2.Cloud Watch Logs</a:t>
            </a:r>
          </a:p>
          <a:p>
            <a:pPr marL="0" indent="0">
              <a:buNone/>
            </a:pPr>
            <a:r>
              <a:rPr lang="en-IN" sz="24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S3 </a:t>
            </a:r>
            <a:r>
              <a:rPr lang="en-US" sz="2400" dirty="0">
                <a:latin typeface="Times New Roman" panose="02020603050405020304" pitchFamily="18" charset="0"/>
                <a:cs typeface="Times New Roman" panose="02020603050405020304" pitchFamily="18" charset="0"/>
              </a:rPr>
              <a:t>(Simple Storage Service</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1.Bucket</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3</a:t>
            </a:r>
            <a:r>
              <a:rPr lang="en-IN" sz="2400" dirty="0" smtClean="0">
                <a:latin typeface="Times New Roman" panose="02020603050405020304" pitchFamily="18" charset="0"/>
                <a:cs typeface="Times New Roman" panose="02020603050405020304" pitchFamily="18" charset="0"/>
              </a:rPr>
              <a:t>.AWS RDS</a:t>
            </a:r>
            <a:endParaRPr lang="en-IN" sz="24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1.Database</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2.CloudWatch Metrics ,Logs &amp; Events</a:t>
            </a:r>
          </a:p>
          <a:p>
            <a:pPr marL="0" indent="0">
              <a:buNone/>
            </a:pPr>
            <a:r>
              <a:rPr lang="en-IN" sz="2400" dirty="0" smtClean="0">
                <a:latin typeface="Times New Roman" panose="02020603050405020304" pitchFamily="18" charset="0"/>
                <a:cs typeface="Times New Roman" panose="02020603050405020304" pitchFamily="18" charset="0"/>
              </a:rPr>
              <a:t>4.Dbeaver(To Display data in RDS)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163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130" y="605155"/>
            <a:ext cx="10515600" cy="1325563"/>
          </a:xfrm>
        </p:spPr>
        <p:txBody>
          <a:bodyPr>
            <a:normAutofit/>
          </a:bodyPr>
          <a:lstStyle/>
          <a:p>
            <a:r>
              <a:rPr lang="en-IN" sz="3200" dirty="0" smtClean="0">
                <a:latin typeface="Times New Roman" panose="02020603050405020304" pitchFamily="18" charset="0"/>
                <a:cs typeface="Times New Roman" panose="02020603050405020304" pitchFamily="18" charset="0"/>
              </a:rPr>
              <a:t>Pricing - </a:t>
            </a:r>
            <a:r>
              <a:rPr lang="en-IN" sz="3200" dirty="0">
                <a:latin typeface="Times New Roman" panose="02020603050405020304" pitchFamily="18" charset="0"/>
                <a:cs typeface="Times New Roman" panose="02020603050405020304" pitchFamily="18" charset="0"/>
              </a:rPr>
              <a:t>AWS </a:t>
            </a:r>
            <a:r>
              <a:rPr lang="en-IN" sz="3200" dirty="0" smtClean="0">
                <a:latin typeface="Times New Roman" panose="02020603050405020304" pitchFamily="18" charset="0"/>
                <a:cs typeface="Times New Roman" panose="02020603050405020304" pitchFamily="18" charset="0"/>
              </a:rPr>
              <a:t>Lambda</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5" name="Picture 4" descr="Screenshot 2024-10-12 1722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50570" y="1565535"/>
            <a:ext cx="12192000" cy="5138737"/>
          </a:xfrm>
          <a:prstGeom prst="rect">
            <a:avLst/>
          </a:prstGeom>
          <a:noFill/>
          <a:ln>
            <a:noFill/>
          </a:ln>
        </p:spPr>
      </p:pic>
    </p:spTree>
    <p:extLst>
      <p:ext uri="{BB962C8B-B14F-4D97-AF65-F5344CB8AC3E}">
        <p14:creationId xmlns:p14="http://schemas.microsoft.com/office/powerpoint/2010/main" val="240732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340" y="365125"/>
            <a:ext cx="10515600" cy="1325563"/>
          </a:xfrm>
        </p:spPr>
        <p:txBody>
          <a:bodyPr>
            <a:normAutofit/>
          </a:bodyPr>
          <a:lstStyle/>
          <a:p>
            <a:r>
              <a:rPr lang="en-IN" sz="3200" dirty="0">
                <a:latin typeface="Times New Roman" panose="02020603050405020304" pitchFamily="18" charset="0"/>
                <a:cs typeface="Times New Roman" panose="02020603050405020304" pitchFamily="18" charset="0"/>
              </a:rPr>
              <a:t>Pricing </a:t>
            </a:r>
            <a:r>
              <a:rPr lang="en-IN" sz="3200" dirty="0" smtClean="0">
                <a:latin typeface="Times New Roman" panose="02020603050405020304" pitchFamily="18" charset="0"/>
                <a:cs typeface="Times New Roman" panose="02020603050405020304" pitchFamily="18" charset="0"/>
              </a:rPr>
              <a:t> - AWS RDS</a:t>
            </a:r>
            <a:endParaRPr lang="en-IN" sz="3200" dirty="0">
              <a:latin typeface="Times New Roman" panose="02020603050405020304" pitchFamily="18" charset="0"/>
              <a:cs typeface="Times New Roman" panose="02020603050405020304" pitchFamily="18" charset="0"/>
            </a:endParaRPr>
          </a:p>
        </p:txBody>
      </p:sp>
      <p:pic>
        <p:nvPicPr>
          <p:cNvPr id="3" name="Picture 2" descr="Screenshot 2024-10-12 17245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41070" y="3360282"/>
            <a:ext cx="12192000" cy="1235075"/>
          </a:xfrm>
          <a:prstGeom prst="rect">
            <a:avLst/>
          </a:prstGeom>
          <a:noFill/>
          <a:ln>
            <a:noFill/>
          </a:ln>
        </p:spPr>
      </p:pic>
      <p:pic>
        <p:nvPicPr>
          <p:cNvPr id="4" name="Picture 3" descr="Screenshot 2024-10-12 172509"/>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941070" y="4407576"/>
            <a:ext cx="12508576" cy="1244600"/>
          </a:xfrm>
          <a:prstGeom prst="rect">
            <a:avLst/>
          </a:prstGeom>
          <a:noFill/>
          <a:ln>
            <a:noFill/>
          </a:ln>
        </p:spPr>
      </p:pic>
      <p:pic>
        <p:nvPicPr>
          <p:cNvPr id="5" name="Content Placeholder 3" descr="Screenshot 2024-09-19 195756"/>
          <p:cNvPicPr>
            <a:picLocks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941070" y="1913653"/>
            <a:ext cx="10515600" cy="1446629"/>
          </a:xfrm>
          <a:prstGeom prst="rect">
            <a:avLst/>
          </a:prstGeom>
          <a:noFill/>
          <a:ln>
            <a:noFill/>
          </a:ln>
        </p:spPr>
      </p:pic>
    </p:spTree>
    <p:extLst>
      <p:ext uri="{BB962C8B-B14F-4D97-AF65-F5344CB8AC3E}">
        <p14:creationId xmlns:p14="http://schemas.microsoft.com/office/powerpoint/2010/main" val="72458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1.Sign-in to AWS Root Account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9155"/>
            <a:ext cx="10515600" cy="4351338"/>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1.Search for AWS Management Console in Browser.</a:t>
            </a:r>
          </a:p>
          <a:p>
            <a:pPr marL="0" indent="0">
              <a:buNone/>
            </a:pPr>
            <a:r>
              <a:rPr lang="en-US" sz="2000" dirty="0" smtClean="0">
                <a:latin typeface="Times New Roman" panose="02020603050405020304" pitchFamily="18" charset="0"/>
                <a:cs typeface="Times New Roman" panose="02020603050405020304" pitchFamily="18" charset="0"/>
              </a:rPr>
              <a:t>2.Open to the AWS Management Console.</a:t>
            </a:r>
          </a:p>
          <a:p>
            <a:pPr marL="0" indent="0">
              <a:buNone/>
            </a:pPr>
            <a:r>
              <a:rPr lang="en-US" sz="2000" dirty="0" smtClean="0">
                <a:latin typeface="Times New Roman" panose="02020603050405020304" pitchFamily="18" charset="0"/>
                <a:cs typeface="Times New Roman" panose="02020603050405020304" pitchFamily="18" charset="0"/>
              </a:rPr>
              <a:t>3.Click on “Sign In to the Console”.</a:t>
            </a:r>
          </a:p>
          <a:p>
            <a:pPr marL="0" indent="0">
              <a:buNone/>
            </a:pPr>
            <a:r>
              <a:rPr lang="en-US" sz="2000" dirty="0" smtClean="0">
                <a:latin typeface="Times New Roman" panose="02020603050405020304" pitchFamily="18" charset="0"/>
                <a:cs typeface="Times New Roman" panose="02020603050405020304" pitchFamily="18" charset="0"/>
              </a:rPr>
              <a:t>4.Choose “Root user” as the login method.</a:t>
            </a:r>
          </a:p>
          <a:p>
            <a:pPr marL="0" indent="0">
              <a:buNone/>
            </a:pPr>
            <a:r>
              <a:rPr lang="en-US" sz="2000" dirty="0" smtClean="0">
                <a:latin typeface="Times New Roman" panose="02020603050405020304" pitchFamily="18" charset="0"/>
                <a:cs typeface="Times New Roman" panose="02020603050405020304" pitchFamily="18" charset="0"/>
              </a:rPr>
              <a:t>5.Enter Email and Password that is associated with your AWS root account.</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6.Click on Sign in.</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938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2.SettingUp Lambda</a:t>
            </a:r>
            <a:endParaRPr lang="en-IN" sz="3200" dirty="0"/>
          </a:p>
        </p:txBody>
      </p:sp>
      <p:sp>
        <p:nvSpPr>
          <p:cNvPr id="3" name="Content Placeholder 2"/>
          <p:cNvSpPr>
            <a:spLocks noGrp="1"/>
          </p:cNvSpPr>
          <p:nvPr>
            <p:ph idx="1"/>
          </p:nvPr>
        </p:nvSpPr>
        <p:spPr>
          <a:xfrm>
            <a:off x="838200" y="1567007"/>
            <a:ext cx="10740656" cy="4351338"/>
          </a:xfrm>
        </p:spPr>
        <p:txBody>
          <a:bodyPr>
            <a:noAutofit/>
          </a:bodyPr>
          <a:lstStyle/>
          <a:p>
            <a:pPr marL="0" indent="0">
              <a:lnSpc>
                <a:spcPct val="110000"/>
              </a:lnSpc>
              <a:buNone/>
            </a:pPr>
            <a:r>
              <a:rPr lang="en-US" sz="2000" dirty="0">
                <a:latin typeface="Times New Roman" panose="02020603050405020304" pitchFamily="18" charset="0"/>
                <a:cs typeface="Times New Roman" panose="02020603050405020304" pitchFamily="18" charset="0"/>
              </a:rPr>
              <a:t>1.Search for Lambda in Search bar and open Lambda dashboard.</a:t>
            </a:r>
          </a:p>
          <a:p>
            <a:pPr marL="0" indent="0">
              <a:lnSpc>
                <a:spcPct val="110000"/>
              </a:lnSpc>
              <a:buNone/>
            </a:pPr>
            <a:r>
              <a:rPr lang="en-US" sz="2000" dirty="0">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Click on Create Lambda Function , Assign a Name to Lambda &amp; Runtime(Language) , Select 	Architecture as </a:t>
            </a:r>
            <a:r>
              <a:rPr lang="en-IN" sz="2000" dirty="0" smtClean="0">
                <a:latin typeface="Times New Roman" panose="02020603050405020304" pitchFamily="18" charset="0"/>
                <a:cs typeface="Times New Roman" panose="02020603050405020304" pitchFamily="18" charset="0"/>
              </a:rPr>
              <a:t>x86_64 </a:t>
            </a:r>
            <a:r>
              <a:rPr lang="en-IN" sz="2000" dirty="0">
                <a:latin typeface="Times New Roman" panose="02020603050405020304" pitchFamily="18" charset="0"/>
                <a:cs typeface="Times New Roman" panose="02020603050405020304" pitchFamily="18" charset="0"/>
              </a:rPr>
              <a:t>, Click on Create a new role with basic lambda </a:t>
            </a:r>
            <a:r>
              <a:rPr lang="en-IN" sz="2000" dirty="0" smtClean="0">
                <a:latin typeface="Times New Roman" panose="02020603050405020304" pitchFamily="18" charset="0"/>
                <a:cs typeface="Times New Roman" panose="02020603050405020304" pitchFamily="18" charset="0"/>
              </a:rPr>
              <a:t>Permissions , Create</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nSpc>
                <a:spcPct val="110000"/>
              </a:lnSpc>
              <a:buNone/>
            </a:pPr>
            <a:r>
              <a:rPr lang="en-US" sz="2000" dirty="0">
                <a:latin typeface="Times New Roman" panose="02020603050405020304" pitchFamily="18" charset="0"/>
                <a:cs typeface="Times New Roman" panose="02020603050405020304" pitchFamily="18" charset="0"/>
              </a:rPr>
              <a:t>3.Click on Add Trigger , Search for API Gateway , in intent block </a:t>
            </a:r>
            <a:r>
              <a:rPr lang="en-US" sz="2000" dirty="0" smtClean="0">
                <a:latin typeface="Times New Roman" panose="02020603050405020304" pitchFamily="18" charset="0"/>
                <a:cs typeface="Times New Roman" panose="02020603050405020304" pitchFamily="18" charset="0"/>
              </a:rPr>
              <a:t>- checkmark </a:t>
            </a:r>
            <a:r>
              <a:rPr lang="en-US" sz="2000" dirty="0">
                <a:latin typeface="Times New Roman" panose="02020603050405020304" pitchFamily="18" charset="0"/>
                <a:cs typeface="Times New Roman" panose="02020603050405020304" pitchFamily="18" charset="0"/>
              </a:rPr>
              <a:t>on Create new API , in 	API type block select REST API , in Security dropdown select Open and Add it.</a:t>
            </a:r>
          </a:p>
          <a:p>
            <a:pPr marL="0" indent="0">
              <a:lnSpc>
                <a:spcPct val="110000"/>
              </a:lnSpc>
              <a:buNone/>
            </a:pPr>
            <a:r>
              <a:rPr lang="en-US" sz="2000" dirty="0">
                <a:latin typeface="Times New Roman" panose="02020603050405020304" pitchFamily="18" charset="0"/>
                <a:cs typeface="Times New Roman" panose="02020603050405020304" pitchFamily="18" charset="0"/>
              </a:rPr>
              <a:t>4.Click on Code in Lambda Function , Click on Upload from , select the ZIP file ,click on </a:t>
            </a:r>
            <a:r>
              <a:rPr lang="en-US" sz="2000" dirty="0" smtClean="0">
                <a:latin typeface="Times New Roman" panose="02020603050405020304" pitchFamily="18" charset="0"/>
                <a:cs typeface="Times New Roman" panose="02020603050405020304" pitchFamily="18" charset="0"/>
              </a:rPr>
              <a:t>“Upload to” </a:t>
            </a:r>
            <a:r>
              <a:rPr lang="en-US" sz="2000" dirty="0">
                <a:latin typeface="Times New Roman" panose="02020603050405020304" pitchFamily="18" charset="0"/>
                <a:cs typeface="Times New Roman" panose="02020603050405020304" pitchFamily="18" charset="0"/>
              </a:rPr>
              <a:t>	Upload the zip file in Lambda function &amp; the code will be Deployed if not Click on Deploy.</a:t>
            </a:r>
          </a:p>
          <a:p>
            <a:pPr marL="0" indent="0">
              <a:lnSpc>
                <a:spcPct val="110000"/>
              </a:lnSpc>
              <a:buNone/>
            </a:pPr>
            <a:r>
              <a:rPr lang="en-US" sz="2000" dirty="0">
                <a:latin typeface="Times New Roman" panose="02020603050405020304" pitchFamily="18" charset="0"/>
                <a:cs typeface="Times New Roman" panose="02020603050405020304" pitchFamily="18" charset="0"/>
              </a:rPr>
              <a:t>5.Click on Configuration in Lambda Function to get API Endpoint &amp; Copy it.</a:t>
            </a:r>
          </a:p>
          <a:p>
            <a:pPr marL="0" indent="0">
              <a:lnSpc>
                <a:spcPct val="110000"/>
              </a:lnSpc>
              <a:buNone/>
            </a:pPr>
            <a:r>
              <a:rPr lang="en-US" sz="2000" dirty="0">
                <a:latin typeface="Times New Roman" panose="02020603050405020304" pitchFamily="18" charset="0"/>
                <a:cs typeface="Times New Roman" panose="02020603050405020304" pitchFamily="18" charset="0"/>
              </a:rPr>
              <a:t>6.Open </a:t>
            </a:r>
            <a:r>
              <a:rPr lang="en-US" sz="2000" dirty="0" err="1" smtClean="0">
                <a:latin typeface="Times New Roman" panose="02020603050405020304" pitchFamily="18" charset="0"/>
                <a:cs typeface="Times New Roman" panose="02020603050405020304" pitchFamily="18" charset="0"/>
              </a:rPr>
              <a:t>VScode</a:t>
            </a:r>
            <a:r>
              <a:rPr lang="en-US" sz="2000" dirty="0" smtClean="0">
                <a:latin typeface="Times New Roman" panose="02020603050405020304" pitchFamily="18" charset="0"/>
                <a:cs typeface="Times New Roman" panose="02020603050405020304" pitchFamily="18" charset="0"/>
              </a:rPr>
              <a:t>, Paste </a:t>
            </a:r>
            <a:r>
              <a:rPr lang="en-US" sz="2000" dirty="0">
                <a:latin typeface="Times New Roman" panose="02020603050405020304" pitchFamily="18" charset="0"/>
                <a:cs typeface="Times New Roman" panose="02020603050405020304" pitchFamily="18" charset="0"/>
              </a:rPr>
              <a:t>the API </a:t>
            </a:r>
            <a:r>
              <a:rPr lang="en-US" sz="2000" dirty="0" smtClean="0">
                <a:latin typeface="Times New Roman" panose="02020603050405020304" pitchFamily="18" charset="0"/>
                <a:cs typeface="Times New Roman" panose="02020603050405020304" pitchFamily="18" charset="0"/>
              </a:rPr>
              <a:t>Endpoint in JavaScript code , Open the website ,enter </a:t>
            </a:r>
            <a:r>
              <a:rPr lang="en-US" sz="2000" dirty="0">
                <a:latin typeface="Times New Roman" panose="02020603050405020304" pitchFamily="18" charset="0"/>
                <a:cs typeface="Times New Roman" panose="02020603050405020304" pitchFamily="18" charset="0"/>
              </a:rPr>
              <a:t>the data </a:t>
            </a:r>
            <a:r>
              <a:rPr lang="en-US" sz="2000" dirty="0" smtClean="0">
                <a:latin typeface="Times New Roman" panose="02020603050405020304" pitchFamily="18" charset="0"/>
                <a:cs typeface="Times New Roman" panose="02020603050405020304" pitchFamily="18" charset="0"/>
              </a:rPr>
              <a:t>that has </a:t>
            </a:r>
            <a:r>
              <a:rPr lang="en-US" sz="2000" dirty="0">
                <a:latin typeface="Times New Roman" panose="02020603050405020304" pitchFamily="18" charset="0"/>
                <a:cs typeface="Times New Roman" panose="02020603050405020304" pitchFamily="18" charset="0"/>
              </a:rPr>
              <a:t>	to </a:t>
            </a:r>
            <a:r>
              <a:rPr lang="en-US" sz="2000" dirty="0" smtClean="0">
                <a:latin typeface="Times New Roman" panose="02020603050405020304" pitchFamily="18" charset="0"/>
                <a:cs typeface="Times New Roman" panose="02020603050405020304" pitchFamily="18" charset="0"/>
              </a:rPr>
              <a:t>send to Lambda </a:t>
            </a:r>
            <a:r>
              <a:rPr lang="en-US" sz="2000" dirty="0">
                <a:latin typeface="Times New Roman" panose="02020603050405020304" pitchFamily="18" charset="0"/>
                <a:cs typeface="Times New Roman" panose="02020603050405020304" pitchFamily="18" charset="0"/>
              </a:rPr>
              <a:t>&amp; , Click on button </a:t>
            </a:r>
            <a:r>
              <a:rPr lang="en-US" sz="2000" dirty="0" smtClean="0">
                <a:latin typeface="Times New Roman" panose="02020603050405020304" pitchFamily="18" charset="0"/>
                <a:cs typeface="Times New Roman" panose="02020603050405020304" pitchFamily="18" charset="0"/>
              </a:rPr>
              <a:t> to </a:t>
            </a:r>
            <a:r>
              <a:rPr lang="en-US" sz="2000" dirty="0">
                <a:latin typeface="Times New Roman" panose="02020603050405020304" pitchFamily="18" charset="0"/>
                <a:cs typeface="Times New Roman" panose="02020603050405020304" pitchFamily="18" charset="0"/>
              </a:rPr>
              <a:t>Hit a request to Lambda Via API Gateway </a:t>
            </a:r>
            <a:r>
              <a:rPr lang="en-US" sz="2000" dirty="0" smtClean="0">
                <a:latin typeface="Times New Roman" panose="02020603050405020304" pitchFamily="18" charset="0"/>
                <a:cs typeface="Times New Roman" panose="02020603050405020304" pitchFamily="18" charset="0"/>
              </a:rPr>
              <a:t>from 	website.</a:t>
            </a:r>
          </a:p>
          <a:p>
            <a:pPr marL="0" indent="0">
              <a:lnSpc>
                <a:spcPct val="11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840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595" y="822015"/>
            <a:ext cx="10515600" cy="4351338"/>
          </a:xfrm>
        </p:spPr>
        <p:txBody>
          <a:bodyPr>
            <a:normAutofit/>
          </a:bodyPr>
          <a:lstStyle/>
          <a:p>
            <a:pPr marL="0" indent="0">
              <a:lnSpc>
                <a:spcPct val="110000"/>
              </a:lnSpc>
              <a:buNone/>
            </a:pPr>
            <a:r>
              <a:rPr lang="en-US" sz="2000" dirty="0">
                <a:latin typeface="Times New Roman" panose="02020603050405020304" pitchFamily="18" charset="0"/>
                <a:cs typeface="Times New Roman" panose="02020603050405020304" pitchFamily="18" charset="0"/>
              </a:rPr>
              <a:t>7.Click on Monitor in Lambda Function ,Click on view Cloud Watch Logs &amp; Open Log groups – 	“</a:t>
            </a:r>
            <a:r>
              <a:rPr lang="en-US" sz="2000" dirty="0" err="1" smtClean="0">
                <a:latin typeface="Times New Roman" panose="02020603050405020304" pitchFamily="18" charset="0"/>
                <a:cs typeface="Times New Roman" panose="02020603050405020304" pitchFamily="18" charset="0"/>
              </a:rPr>
              <a:t>aws</a:t>
            </a:r>
            <a:r>
              <a:rPr lang="en-US" sz="2000" dirty="0" smtClean="0">
                <a:latin typeface="Times New Roman" panose="02020603050405020304" pitchFamily="18" charset="0"/>
                <a:cs typeface="Times New Roman" panose="02020603050405020304" pitchFamily="18" charset="0"/>
              </a:rPr>
              <a:t>/lambda/</a:t>
            </a:r>
            <a:r>
              <a:rPr lang="en-US" sz="2000" dirty="0" err="1" smtClean="0">
                <a:latin typeface="Times New Roman" panose="02020603050405020304" pitchFamily="18" charset="0"/>
                <a:cs typeface="Times New Roman" panose="02020603050405020304" pitchFamily="18" charset="0"/>
              </a:rPr>
              <a:t>lambda_name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watch the logs of the created Lambda Function.</a:t>
            </a:r>
          </a:p>
          <a:p>
            <a:pPr marL="0" indent="0">
              <a:lnSpc>
                <a:spcPct val="110000"/>
              </a:lnSpc>
              <a:buNone/>
            </a:pPr>
            <a:r>
              <a:rPr lang="en-US" sz="2000" dirty="0">
                <a:latin typeface="Times New Roman" panose="02020603050405020304" pitchFamily="18" charset="0"/>
                <a:cs typeface="Times New Roman" panose="02020603050405020304" pitchFamily="18" charset="0"/>
              </a:rPr>
              <a:t>8.We can see the logs of Hitting Request to Lambda via API Gateway from </a:t>
            </a:r>
            <a:r>
              <a:rPr lang="en-US" sz="2000" dirty="0" smtClean="0">
                <a:latin typeface="Times New Roman" panose="02020603050405020304" pitchFamily="18" charset="0"/>
                <a:cs typeface="Times New Roman" panose="02020603050405020304" pitchFamily="18" charset="0"/>
              </a:rPr>
              <a:t>Website of Local Host.</a:t>
            </a:r>
            <a:endParaRPr lang="en-US" sz="2000" dirty="0">
              <a:latin typeface="Times New Roman" panose="02020603050405020304" pitchFamily="18" charset="0"/>
              <a:cs typeface="Times New Roman" panose="02020603050405020304" pitchFamily="18" charset="0"/>
            </a:endParaRPr>
          </a:p>
          <a:p>
            <a:pPr marL="0" indent="0">
              <a:lnSpc>
                <a:spcPct val="110000"/>
              </a:lnSpc>
              <a:buNone/>
            </a:pPr>
            <a:r>
              <a:rPr lang="en-US" sz="2000" dirty="0">
                <a:latin typeface="Times New Roman" panose="02020603050405020304" pitchFamily="18" charset="0"/>
                <a:cs typeface="Times New Roman" panose="02020603050405020304" pitchFamily="18" charset="0"/>
              </a:rPr>
              <a:t>9.When we hit a request from </a:t>
            </a:r>
            <a:r>
              <a:rPr lang="en-US" sz="2000" dirty="0" smtClean="0">
                <a:latin typeface="Times New Roman" panose="02020603050405020304" pitchFamily="18" charset="0"/>
                <a:cs typeface="Times New Roman" panose="02020603050405020304" pitchFamily="18" charset="0"/>
              </a:rPr>
              <a:t>Website to lambda </a:t>
            </a:r>
            <a:r>
              <a:rPr lang="en-US" sz="2000" dirty="0">
                <a:latin typeface="Times New Roman" panose="02020603050405020304" pitchFamily="18" charset="0"/>
                <a:cs typeface="Times New Roman" panose="02020603050405020304" pitchFamily="18" charset="0"/>
              </a:rPr>
              <a:t>through API Gateway’ end point then API Gateway </a:t>
            </a:r>
            <a:r>
              <a:rPr lang="en-US" sz="2000" dirty="0" smtClean="0">
                <a:latin typeface="Times New Roman" panose="02020603050405020304" pitchFamily="18" charset="0"/>
                <a:cs typeface="Times New Roman" panose="02020603050405020304" pitchFamily="18" charset="0"/>
              </a:rPr>
              <a:t>	will receive </a:t>
            </a:r>
            <a:r>
              <a:rPr lang="en-US" sz="2000" dirty="0">
                <a:latin typeface="Times New Roman" panose="02020603050405020304" pitchFamily="18" charset="0"/>
                <a:cs typeface="Times New Roman" panose="02020603050405020304" pitchFamily="18" charset="0"/>
              </a:rPr>
              <a:t>a request from </a:t>
            </a:r>
            <a:r>
              <a:rPr lang="en-US" sz="2000" dirty="0" smtClean="0">
                <a:latin typeface="Times New Roman" panose="02020603050405020304" pitchFamily="18" charset="0"/>
                <a:cs typeface="Times New Roman" panose="02020603050405020304" pitchFamily="18" charset="0"/>
              </a:rPr>
              <a:t>Website </a:t>
            </a:r>
            <a:r>
              <a:rPr lang="en-US" sz="2000" dirty="0">
                <a:latin typeface="Times New Roman" panose="02020603050405020304" pitchFamily="18" charset="0"/>
                <a:cs typeface="Times New Roman" panose="02020603050405020304" pitchFamily="18" charset="0"/>
              </a:rPr>
              <a:t>with data &amp; </a:t>
            </a:r>
            <a:r>
              <a:rPr lang="en-US" sz="2000" dirty="0" smtClean="0">
                <a:latin typeface="Times New Roman" panose="02020603050405020304" pitchFamily="18" charset="0"/>
                <a:cs typeface="Times New Roman" panose="02020603050405020304" pitchFamily="18" charset="0"/>
              </a:rPr>
              <a:t>that came </a:t>
            </a:r>
            <a:r>
              <a:rPr lang="en-US" sz="2000" dirty="0">
                <a:latin typeface="Times New Roman" panose="02020603050405020304" pitchFamily="18" charset="0"/>
                <a:cs typeface="Times New Roman" panose="02020603050405020304" pitchFamily="18" charset="0"/>
              </a:rPr>
              <a:t>in raw body to </a:t>
            </a:r>
            <a:r>
              <a:rPr lang="en-US" sz="2000" dirty="0" smtClean="0">
                <a:latin typeface="Times New Roman" panose="02020603050405020304" pitchFamily="18" charset="0"/>
                <a:cs typeface="Times New Roman" panose="02020603050405020304" pitchFamily="18" charset="0"/>
              </a:rPr>
              <a:t>Lambda Function</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306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1071</Words>
  <Application>Microsoft Office PowerPoint</Application>
  <PresentationFormat>Widescreen</PresentationFormat>
  <Paragraphs>160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 Secure Bank Cloud-Native Serverless Online Banking System </vt:lpstr>
      <vt:lpstr>Description</vt:lpstr>
      <vt:lpstr>Flowchart of the Project</vt:lpstr>
      <vt:lpstr>Services used for Project</vt:lpstr>
      <vt:lpstr>Pricing - AWS Lambda </vt:lpstr>
      <vt:lpstr>Pricing  - AWS RDS</vt:lpstr>
      <vt:lpstr>1.Sign-in to AWS Root Account</vt:lpstr>
      <vt:lpstr>2.SettingUp Lambda</vt:lpstr>
      <vt:lpstr>PowerPoint Presentation</vt:lpstr>
      <vt:lpstr>2.1  SettingUp Createlambda</vt:lpstr>
      <vt:lpstr>2.2  SettingUp Loginlambda</vt:lpstr>
      <vt:lpstr>2.3  Forgotlambda</vt:lpstr>
      <vt:lpstr>2.4  SettingUp Transactionlambda</vt:lpstr>
      <vt:lpstr>4.SettingUp S3 for Hosting</vt:lpstr>
      <vt:lpstr>PowerPoint Presentation</vt:lpstr>
      <vt:lpstr>5.Setting Up RDS</vt:lpstr>
      <vt:lpstr>6.DBeaver</vt:lpstr>
      <vt:lpstr>PowerPoint Presentation</vt:lpstr>
      <vt:lpstr>Working of Website</vt:lpstr>
      <vt:lpstr>7.1  Login Page.</vt:lpstr>
      <vt:lpstr>7.2  Account Creation.</vt:lpstr>
      <vt:lpstr>7.3  Account Created Successfully.</vt:lpstr>
      <vt:lpstr>7.4  Enter Login Details.</vt:lpstr>
      <vt:lpstr>7.5  Login Successful. </vt:lpstr>
      <vt:lpstr>7.6  Bank Website Dashboard.</vt:lpstr>
      <vt:lpstr>7.7  Deposit Added Successfully.</vt:lpstr>
      <vt:lpstr>7.8  Withdraw Successful.</vt:lpstr>
      <vt:lpstr>7.9  Checking  Balance in the account.</vt:lpstr>
      <vt:lpstr>7.10  Password Reset Process</vt:lpstr>
      <vt:lpstr>7.11  Password Updated Successfully.</vt:lpstr>
      <vt:lpstr>7.12 Login Successful with new password.</vt:lpstr>
      <vt:lpstr>8.Monitoring </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13</cp:revision>
  <dcterms:created xsi:type="dcterms:W3CDTF">2024-10-12T10:44:37Z</dcterms:created>
  <dcterms:modified xsi:type="dcterms:W3CDTF">2024-10-16T11:21:24Z</dcterms:modified>
</cp:coreProperties>
</file>