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58" r:id="rId5"/>
    <p:sldId id="276" r:id="rId6"/>
    <p:sldId id="278" r:id="rId7"/>
    <p:sldId id="263" r:id="rId8"/>
    <p:sldId id="262" r:id="rId9"/>
    <p:sldId id="264" r:id="rId10"/>
    <p:sldId id="265" r:id="rId11"/>
    <p:sldId id="266" r:id="rId12"/>
    <p:sldId id="267" r:id="rId13"/>
    <p:sldId id="268" r:id="rId14"/>
    <p:sldId id="269" r:id="rId15"/>
    <p:sldId id="270" r:id="rId16"/>
    <p:sldId id="271" r:id="rId17"/>
    <p:sldId id="274"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643842A-F3F2-4E4C-A2C0-96CEF9D37CDF}"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74B52B-A136-44F1-9A31-7F76CCB38B31}" type="slidenum">
              <a:rPr lang="en-IN" smtClean="0"/>
              <a:t>‹#›</a:t>
            </a:fld>
            <a:endParaRPr lang="en-IN"/>
          </a:p>
        </p:txBody>
      </p:sp>
    </p:spTree>
    <p:extLst>
      <p:ext uri="{BB962C8B-B14F-4D97-AF65-F5344CB8AC3E}">
        <p14:creationId xmlns:p14="http://schemas.microsoft.com/office/powerpoint/2010/main" val="262621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43842A-F3F2-4E4C-A2C0-96CEF9D37CDF}"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74B52B-A136-44F1-9A31-7F76CCB38B31}" type="slidenum">
              <a:rPr lang="en-IN" smtClean="0"/>
              <a:t>‹#›</a:t>
            </a:fld>
            <a:endParaRPr lang="en-IN"/>
          </a:p>
        </p:txBody>
      </p:sp>
    </p:spTree>
    <p:extLst>
      <p:ext uri="{BB962C8B-B14F-4D97-AF65-F5344CB8AC3E}">
        <p14:creationId xmlns:p14="http://schemas.microsoft.com/office/powerpoint/2010/main" val="2939383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43842A-F3F2-4E4C-A2C0-96CEF9D37CDF}"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74B52B-A136-44F1-9A31-7F76CCB38B31}" type="slidenum">
              <a:rPr lang="en-IN" smtClean="0"/>
              <a:t>‹#›</a:t>
            </a:fld>
            <a:endParaRPr lang="en-IN"/>
          </a:p>
        </p:txBody>
      </p:sp>
    </p:spTree>
    <p:extLst>
      <p:ext uri="{BB962C8B-B14F-4D97-AF65-F5344CB8AC3E}">
        <p14:creationId xmlns:p14="http://schemas.microsoft.com/office/powerpoint/2010/main" val="2942933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43842A-F3F2-4E4C-A2C0-96CEF9D37CDF}"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74B52B-A136-44F1-9A31-7F76CCB38B31}" type="slidenum">
              <a:rPr lang="en-IN" smtClean="0"/>
              <a:t>‹#›</a:t>
            </a:fld>
            <a:endParaRPr lang="en-IN"/>
          </a:p>
        </p:txBody>
      </p:sp>
    </p:spTree>
    <p:extLst>
      <p:ext uri="{BB962C8B-B14F-4D97-AF65-F5344CB8AC3E}">
        <p14:creationId xmlns:p14="http://schemas.microsoft.com/office/powerpoint/2010/main" val="2063558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43842A-F3F2-4E4C-A2C0-96CEF9D37CDF}"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74B52B-A136-44F1-9A31-7F76CCB38B31}" type="slidenum">
              <a:rPr lang="en-IN" smtClean="0"/>
              <a:t>‹#›</a:t>
            </a:fld>
            <a:endParaRPr lang="en-IN"/>
          </a:p>
        </p:txBody>
      </p:sp>
    </p:spTree>
    <p:extLst>
      <p:ext uri="{BB962C8B-B14F-4D97-AF65-F5344CB8AC3E}">
        <p14:creationId xmlns:p14="http://schemas.microsoft.com/office/powerpoint/2010/main" val="4032451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643842A-F3F2-4E4C-A2C0-96CEF9D37CDF}"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74B52B-A136-44F1-9A31-7F76CCB38B31}" type="slidenum">
              <a:rPr lang="en-IN" smtClean="0"/>
              <a:t>‹#›</a:t>
            </a:fld>
            <a:endParaRPr lang="en-IN"/>
          </a:p>
        </p:txBody>
      </p:sp>
    </p:spTree>
    <p:extLst>
      <p:ext uri="{BB962C8B-B14F-4D97-AF65-F5344CB8AC3E}">
        <p14:creationId xmlns:p14="http://schemas.microsoft.com/office/powerpoint/2010/main" val="602510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643842A-F3F2-4E4C-A2C0-96CEF9D37CDF}" type="datetimeFigureOut">
              <a:rPr lang="en-IN" smtClean="0"/>
              <a:t>14-08-2024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74B52B-A136-44F1-9A31-7F76CCB38B31}" type="slidenum">
              <a:rPr lang="en-IN" smtClean="0"/>
              <a:t>‹#›</a:t>
            </a:fld>
            <a:endParaRPr lang="en-IN"/>
          </a:p>
        </p:txBody>
      </p:sp>
    </p:spTree>
    <p:extLst>
      <p:ext uri="{BB962C8B-B14F-4D97-AF65-F5344CB8AC3E}">
        <p14:creationId xmlns:p14="http://schemas.microsoft.com/office/powerpoint/2010/main" val="2176343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643842A-F3F2-4E4C-A2C0-96CEF9D37CDF}" type="datetimeFigureOut">
              <a:rPr lang="en-IN" smtClean="0"/>
              <a:t>14-08-2024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74B52B-A136-44F1-9A31-7F76CCB38B31}" type="slidenum">
              <a:rPr lang="en-IN" smtClean="0"/>
              <a:t>‹#›</a:t>
            </a:fld>
            <a:endParaRPr lang="en-IN"/>
          </a:p>
        </p:txBody>
      </p:sp>
    </p:spTree>
    <p:extLst>
      <p:ext uri="{BB962C8B-B14F-4D97-AF65-F5344CB8AC3E}">
        <p14:creationId xmlns:p14="http://schemas.microsoft.com/office/powerpoint/2010/main" val="1569741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43842A-F3F2-4E4C-A2C0-96CEF9D37CDF}" type="datetimeFigureOut">
              <a:rPr lang="en-IN" smtClean="0"/>
              <a:t>14-08-2024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74B52B-A136-44F1-9A31-7F76CCB38B31}" type="slidenum">
              <a:rPr lang="en-IN" smtClean="0"/>
              <a:t>‹#›</a:t>
            </a:fld>
            <a:endParaRPr lang="en-IN"/>
          </a:p>
        </p:txBody>
      </p:sp>
    </p:spTree>
    <p:extLst>
      <p:ext uri="{BB962C8B-B14F-4D97-AF65-F5344CB8AC3E}">
        <p14:creationId xmlns:p14="http://schemas.microsoft.com/office/powerpoint/2010/main" val="1329838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43842A-F3F2-4E4C-A2C0-96CEF9D37CDF}"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74B52B-A136-44F1-9A31-7F76CCB38B31}" type="slidenum">
              <a:rPr lang="en-IN" smtClean="0"/>
              <a:t>‹#›</a:t>
            </a:fld>
            <a:endParaRPr lang="en-IN"/>
          </a:p>
        </p:txBody>
      </p:sp>
    </p:spTree>
    <p:extLst>
      <p:ext uri="{BB962C8B-B14F-4D97-AF65-F5344CB8AC3E}">
        <p14:creationId xmlns:p14="http://schemas.microsoft.com/office/powerpoint/2010/main" val="3257375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43842A-F3F2-4E4C-A2C0-96CEF9D37CDF}"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74B52B-A136-44F1-9A31-7F76CCB38B31}" type="slidenum">
              <a:rPr lang="en-IN" smtClean="0"/>
              <a:t>‹#›</a:t>
            </a:fld>
            <a:endParaRPr lang="en-IN"/>
          </a:p>
        </p:txBody>
      </p:sp>
    </p:spTree>
    <p:extLst>
      <p:ext uri="{BB962C8B-B14F-4D97-AF65-F5344CB8AC3E}">
        <p14:creationId xmlns:p14="http://schemas.microsoft.com/office/powerpoint/2010/main" val="12479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3842A-F3F2-4E4C-A2C0-96CEF9D37CDF}" type="datetimeFigureOut">
              <a:rPr lang="en-IN" smtClean="0"/>
              <a:t>14-08-2024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4B52B-A136-44F1-9A31-7F76CCB38B31}" type="slidenum">
              <a:rPr lang="en-IN" smtClean="0"/>
              <a:t>‹#›</a:t>
            </a:fld>
            <a:endParaRPr lang="en-IN"/>
          </a:p>
        </p:txBody>
      </p:sp>
    </p:spTree>
    <p:extLst>
      <p:ext uri="{BB962C8B-B14F-4D97-AF65-F5344CB8AC3E}">
        <p14:creationId xmlns:p14="http://schemas.microsoft.com/office/powerpoint/2010/main" val="477716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 Website Hosting with High Availability </a:t>
            </a:r>
            <a:br>
              <a:rPr lang="en-US" sz="4000" dirty="0" smtClean="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&amp; Fault Tolerance</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4622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4.Setting Up Internet Gateway</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53102"/>
            <a:ext cx="10515600" cy="435133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.In VPC dashboard ,Select Internet Gateway.</a:t>
            </a:r>
          </a:p>
          <a:p>
            <a:pPr marL="0" indent="0">
              <a:buNone/>
            </a:pPr>
            <a:r>
              <a:rPr lang="en-US" sz="2000" dirty="0" smtClean="0">
                <a:latin typeface="Times New Roman" panose="02020603050405020304" pitchFamily="18" charset="0"/>
                <a:cs typeface="Times New Roman" panose="02020603050405020304" pitchFamily="18" charset="0"/>
              </a:rPr>
              <a:t>2.Create an Internet Gateway, give a name in name tag in internet gateway setting.</a:t>
            </a:r>
          </a:p>
          <a:p>
            <a:pPr marL="0" indent="0">
              <a:buNone/>
            </a:pPr>
            <a:r>
              <a:rPr lang="en-US" sz="2000" dirty="0" smtClean="0">
                <a:latin typeface="Times New Roman" panose="02020603050405020304" pitchFamily="18" charset="0"/>
                <a:cs typeface="Times New Roman" panose="02020603050405020304" pitchFamily="18" charset="0"/>
              </a:rPr>
              <a:t>3.Create the Internet Gateway.</a:t>
            </a:r>
          </a:p>
          <a:p>
            <a:pPr marL="0" indent="0">
              <a:buNone/>
            </a:pPr>
            <a:r>
              <a:rPr lang="en-US" sz="2000" dirty="0" smtClean="0">
                <a:latin typeface="Times New Roman" panose="02020603050405020304" pitchFamily="18" charset="0"/>
                <a:cs typeface="Times New Roman" panose="02020603050405020304" pitchFamily="18" charset="0"/>
              </a:rPr>
              <a:t>3.Click on the pop up or click on actions in top right corner to Attach to a VPC.</a:t>
            </a:r>
          </a:p>
          <a:p>
            <a:pPr marL="0" indent="0">
              <a:buNone/>
            </a:pPr>
            <a:r>
              <a:rPr lang="en-US" sz="2000" dirty="0" smtClean="0">
                <a:latin typeface="Times New Roman" panose="02020603050405020304" pitchFamily="18" charset="0"/>
                <a:cs typeface="Times New Roman" panose="02020603050405020304" pitchFamily="18" charset="0"/>
              </a:rPr>
              <a:t>4.Select already created VPC in Available VPC’s and click on Attach Internet Gateway.</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5.Internet Gateway is successfully attached to the existing or created VPC.</a:t>
            </a:r>
          </a:p>
        </p:txBody>
      </p:sp>
    </p:spTree>
    <p:extLst>
      <p:ext uri="{BB962C8B-B14F-4D97-AF65-F5344CB8AC3E}">
        <p14:creationId xmlns:p14="http://schemas.microsoft.com/office/powerpoint/2010/main" val="2331883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5.Setup Default Route table of VPC</a:t>
            </a:r>
            <a:endParaRPr lang="en-IN" sz="3200" dirty="0"/>
          </a:p>
        </p:txBody>
      </p:sp>
      <p:sp>
        <p:nvSpPr>
          <p:cNvPr id="3" name="Content Placeholder 2"/>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1.While creating VPC , a default </a:t>
            </a:r>
            <a:r>
              <a:rPr lang="en-US" sz="2000" dirty="0" err="1">
                <a:latin typeface="Times New Roman" panose="02020603050405020304" pitchFamily="18" charset="0"/>
                <a:cs typeface="Times New Roman" panose="02020603050405020304" pitchFamily="18" charset="0"/>
              </a:rPr>
              <a:t>RouteTable</a:t>
            </a:r>
            <a:r>
              <a:rPr lang="en-US" sz="2000" dirty="0">
                <a:latin typeface="Times New Roman" panose="02020603050405020304" pitchFamily="18" charset="0"/>
                <a:cs typeface="Times New Roman" panose="02020603050405020304" pitchFamily="18" charset="0"/>
              </a:rPr>
              <a:t>  is created, Each subnet in your VPC is associated with </a:t>
            </a:r>
            <a:r>
              <a:rPr lang="en-US" sz="2000" dirty="0" smtClean="0">
                <a:latin typeface="Times New Roman" panose="02020603050405020304" pitchFamily="18" charset="0"/>
                <a:cs typeface="Times New Roman" panose="02020603050405020304" pitchFamily="18" charset="0"/>
              </a:rPr>
              <a:t>	a </a:t>
            </a:r>
            <a:r>
              <a:rPr lang="en-US" sz="2000" dirty="0">
                <a:latin typeface="Times New Roman" panose="02020603050405020304" pitchFamily="18" charset="0"/>
                <a:cs typeface="Times New Roman" panose="02020603050405020304" pitchFamily="18" charset="0"/>
              </a:rPr>
              <a:t>route table which controls the traffic flow between subnets.</a:t>
            </a:r>
          </a:p>
          <a:p>
            <a:pPr marL="0" indent="0">
              <a:buNone/>
            </a:pPr>
            <a:r>
              <a:rPr lang="en-US" sz="2000" dirty="0" smtClean="0">
                <a:latin typeface="Times New Roman" panose="02020603050405020304" pitchFamily="18" charset="0"/>
                <a:cs typeface="Times New Roman" panose="02020603050405020304" pitchFamily="18" charset="0"/>
              </a:rPr>
              <a:t>2.Give a name as webroute1 to the default created </a:t>
            </a:r>
            <a:r>
              <a:rPr lang="en-US" sz="2000" dirty="0" err="1">
                <a:latin typeface="Times New Roman" panose="02020603050405020304" pitchFamily="18" charset="0"/>
                <a:cs typeface="Times New Roman" panose="02020603050405020304" pitchFamily="18" charset="0"/>
              </a:rPr>
              <a:t>R</a:t>
            </a:r>
            <a:r>
              <a:rPr lang="en-US" sz="2000" dirty="0" err="1" smtClean="0">
                <a:latin typeface="Times New Roman" panose="02020603050405020304" pitchFamily="18" charset="0"/>
                <a:cs typeface="Times New Roman" panose="02020603050405020304" pitchFamily="18" charset="0"/>
              </a:rPr>
              <a:t>outetable</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elect the default </a:t>
            </a:r>
            <a:r>
              <a:rPr lang="en-US" sz="2000" dirty="0">
                <a:latin typeface="Times New Roman" panose="02020603050405020304" pitchFamily="18" charset="0"/>
                <a:cs typeface="Times New Roman" panose="02020603050405020304" pitchFamily="18" charset="0"/>
              </a:rPr>
              <a:t>R</a:t>
            </a:r>
            <a:r>
              <a:rPr lang="en-US" sz="2000" dirty="0" smtClean="0">
                <a:latin typeface="Times New Roman" panose="02020603050405020304" pitchFamily="18" charset="0"/>
                <a:cs typeface="Times New Roman" panose="02020603050405020304" pitchFamily="18" charset="0"/>
              </a:rPr>
              <a:t>oute table - webroute1 </a:t>
            </a:r>
          </a:p>
          <a:p>
            <a:pPr marL="0" indent="0">
              <a:buNone/>
            </a:pPr>
            <a:r>
              <a:rPr lang="en-US" sz="2000" dirty="0" smtClean="0">
                <a:latin typeface="Times New Roman" panose="02020603050405020304" pitchFamily="18" charset="0"/>
                <a:cs typeface="Times New Roman" panose="02020603050405020304" pitchFamily="18" charset="0"/>
              </a:rPr>
              <a:t>4.Click on Routes ,Click on edit route and add route – Choose 0.0.0.0 in left dropdown &amp; Choose 		Internet Gateway in Right dropdown and exactly down to it select created Internet Gateway.</a:t>
            </a:r>
          </a:p>
          <a:p>
            <a:pPr marL="0" indent="0">
              <a:buNone/>
            </a:pPr>
            <a:r>
              <a:rPr lang="en-US" sz="2000" dirty="0" smtClean="0">
                <a:latin typeface="Times New Roman" panose="02020603050405020304" pitchFamily="18" charset="0"/>
                <a:cs typeface="Times New Roman" panose="02020603050405020304" pitchFamily="18" charset="0"/>
              </a:rPr>
              <a:t>5.Click on Save changes.</a:t>
            </a:r>
          </a:p>
          <a:p>
            <a:pPr marL="0" indent="0">
              <a:buNone/>
            </a:pPr>
            <a:r>
              <a:rPr lang="en-US" sz="2000" dirty="0" smtClean="0">
                <a:latin typeface="Times New Roman" panose="02020603050405020304" pitchFamily="18" charset="0"/>
                <a:cs typeface="Times New Roman" panose="02020603050405020304" pitchFamily="18" charset="0"/>
              </a:rPr>
              <a:t>6.Click on Subnet Associations , Click on edit Subnet Associations  &amp; select the public subnet 	created under VPC and Click on save changes. </a:t>
            </a:r>
          </a:p>
          <a:p>
            <a:pPr marL="0" indent="0">
              <a:buNone/>
            </a:pPr>
            <a:r>
              <a:rPr lang="en-IN" sz="2000" dirty="0" smtClean="0">
                <a:latin typeface="Times New Roman" panose="02020603050405020304" pitchFamily="18" charset="0"/>
                <a:cs typeface="Times New Roman" panose="02020603050405020304" pitchFamily="18" charset="0"/>
              </a:rPr>
              <a:t>7.Now we successfully updated the Routes and Subnet Associations of Default Route Table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22747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6.Setting up NAT Gateway</a:t>
            </a:r>
            <a:endParaRPr lang="en-IN" sz="3200" dirty="0"/>
          </a:p>
        </p:txBody>
      </p:sp>
      <p:sp>
        <p:nvSpPr>
          <p:cNvPr id="3" name="Content Placeholder 2"/>
          <p:cNvSpPr>
            <a:spLocks noGrp="1"/>
          </p:cNvSpPr>
          <p:nvPr>
            <p:ph idx="1"/>
          </p:nvPr>
        </p:nvSpPr>
        <p:spPr>
          <a:xfrm>
            <a:off x="838200" y="1504334"/>
            <a:ext cx="10515600" cy="5122607"/>
          </a:xfrm>
        </p:spPr>
        <p:txBody>
          <a:bodyPr>
            <a:normAutofit fontScale="92500"/>
          </a:bodyPr>
          <a:lstStyle/>
          <a:p>
            <a:pPr marL="0" indent="0">
              <a:buNone/>
            </a:pPr>
            <a:r>
              <a:rPr lang="en-US" sz="2200" dirty="0" smtClean="0">
                <a:latin typeface="Times New Roman" panose="02020603050405020304" pitchFamily="18" charset="0"/>
                <a:cs typeface="Times New Roman" panose="02020603050405020304" pitchFamily="18" charset="0"/>
              </a:rPr>
              <a:t>1.Open NAT Gateways in VPC Dashboard.</a:t>
            </a:r>
          </a:p>
          <a:p>
            <a:pPr marL="0" indent="0">
              <a:buNone/>
            </a:pPr>
            <a:r>
              <a:rPr lang="en-US" sz="2200" dirty="0" smtClean="0">
                <a:latin typeface="Times New Roman" panose="02020603050405020304" pitchFamily="18" charset="0"/>
                <a:cs typeface="Times New Roman" panose="02020603050405020304" pitchFamily="18" charset="0"/>
              </a:rPr>
              <a:t>2.Click on Create an NAT Gateway , give name to the NAT Gateway as </a:t>
            </a:r>
            <a:r>
              <a:rPr lang="en-US" sz="2200" dirty="0" err="1" smtClean="0">
                <a:latin typeface="Times New Roman" panose="02020603050405020304" pitchFamily="18" charset="0"/>
                <a:cs typeface="Times New Roman" panose="02020603050405020304" pitchFamily="18" charset="0"/>
              </a:rPr>
              <a:t>webnatgw</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3.Select </a:t>
            </a:r>
            <a:r>
              <a:rPr lang="en-US" sz="2200" dirty="0" err="1" smtClean="0">
                <a:latin typeface="Times New Roman" panose="02020603050405020304" pitchFamily="18" charset="0"/>
                <a:cs typeface="Times New Roman" panose="02020603050405020304" pitchFamily="18" charset="0"/>
              </a:rPr>
              <a:t>publicsubnet</a:t>
            </a:r>
            <a:r>
              <a:rPr lang="en-US" sz="2200" dirty="0" smtClean="0">
                <a:latin typeface="Times New Roman" panose="02020603050405020304" pitchFamily="18" charset="0"/>
                <a:cs typeface="Times New Roman" panose="02020603050405020304" pitchFamily="18" charset="0"/>
              </a:rPr>
              <a:t>, &amp; Click on Allocate Elastic IP in Elastic IP allocation ID.</a:t>
            </a:r>
          </a:p>
          <a:p>
            <a:pPr marL="0" indent="0">
              <a:buNone/>
            </a:pPr>
            <a:r>
              <a:rPr lang="en-US" sz="2200" dirty="0" smtClean="0">
                <a:latin typeface="Times New Roman" panose="02020603050405020304" pitchFamily="18" charset="0"/>
                <a:cs typeface="Times New Roman" panose="02020603050405020304" pitchFamily="18" charset="0"/>
              </a:rPr>
              <a:t>4.Click on Create NAT Gateway.</a:t>
            </a:r>
          </a:p>
          <a:p>
            <a:pPr marL="0" indent="0">
              <a:buNone/>
            </a:pPr>
            <a:r>
              <a:rPr lang="en-US" sz="2200" dirty="0" smtClean="0">
                <a:latin typeface="Times New Roman" panose="02020603050405020304" pitchFamily="18" charset="0"/>
                <a:cs typeface="Times New Roman" panose="02020603050405020304" pitchFamily="18" charset="0"/>
              </a:rPr>
              <a:t>5.Open Route table in VPC Dashboard, </a:t>
            </a:r>
            <a:r>
              <a:rPr lang="en-US" sz="2200" dirty="0">
                <a:latin typeface="Times New Roman" panose="02020603050405020304" pitchFamily="18" charset="0"/>
                <a:cs typeface="Times New Roman" panose="02020603050405020304" pitchFamily="18" charset="0"/>
              </a:rPr>
              <a:t>C</a:t>
            </a:r>
            <a:r>
              <a:rPr lang="en-US" sz="2200" dirty="0" smtClean="0">
                <a:latin typeface="Times New Roman" panose="02020603050405020304" pitchFamily="18" charset="0"/>
                <a:cs typeface="Times New Roman" panose="02020603050405020304" pitchFamily="18" charset="0"/>
              </a:rPr>
              <a:t>reate a new route table with name as webroute2.</a:t>
            </a:r>
          </a:p>
          <a:p>
            <a:pPr marL="0" indent="0">
              <a:buNone/>
            </a:pPr>
            <a:r>
              <a:rPr lang="en-US" sz="2200" dirty="0" smtClean="0">
                <a:latin typeface="Times New Roman" panose="02020603050405020304" pitchFamily="18" charset="0"/>
                <a:cs typeface="Times New Roman" panose="02020603050405020304" pitchFamily="18" charset="0"/>
              </a:rPr>
              <a:t>6.Select the created VPC &amp; Create Route Table.</a:t>
            </a:r>
          </a:p>
          <a:p>
            <a:pPr marL="0" indent="0">
              <a:buNone/>
            </a:pPr>
            <a:r>
              <a:rPr lang="en-US" sz="2200" dirty="0" smtClean="0">
                <a:latin typeface="Times New Roman" panose="02020603050405020304" pitchFamily="18" charset="0"/>
                <a:cs typeface="Times New Roman" panose="02020603050405020304" pitchFamily="18" charset="0"/>
              </a:rPr>
              <a:t>7.Select the newly created Route Table , Click on Routes.</a:t>
            </a:r>
          </a:p>
          <a:p>
            <a:pPr marL="0" indent="0">
              <a:buNone/>
            </a:pPr>
            <a:r>
              <a:rPr lang="en-US" sz="2200" dirty="0" smtClean="0">
                <a:latin typeface="Times New Roman" panose="02020603050405020304" pitchFamily="18" charset="0"/>
                <a:cs typeface="Times New Roman" panose="02020603050405020304" pitchFamily="18" charset="0"/>
              </a:rPr>
              <a:t>8.Click on edit route and add route – Choose 0.0.0.0 in left dropdown &amp; Choose NAT Gateway in 	Right dropdown 	and exactly down to it select created NAT Gateway.</a:t>
            </a:r>
          </a:p>
          <a:p>
            <a:pPr marL="0" indent="0">
              <a:buNone/>
            </a:pPr>
            <a:r>
              <a:rPr lang="en-US" sz="2200" dirty="0" smtClean="0">
                <a:latin typeface="Times New Roman" panose="02020603050405020304" pitchFamily="18" charset="0"/>
                <a:cs typeface="Times New Roman" panose="02020603050405020304" pitchFamily="18" charset="0"/>
              </a:rPr>
              <a:t>9.Click on Save changes.</a:t>
            </a:r>
          </a:p>
          <a:p>
            <a:pPr marL="0" indent="0">
              <a:buNone/>
            </a:pPr>
            <a:r>
              <a:rPr lang="en-US" sz="2200" dirty="0" smtClean="0">
                <a:latin typeface="Times New Roman" panose="02020603050405020304" pitchFamily="18" charset="0"/>
                <a:cs typeface="Times New Roman" panose="02020603050405020304" pitchFamily="18" charset="0"/>
              </a:rPr>
              <a:t>10.Click on Subnet Associations , Click on edit Subnet Associations  &amp; select the </a:t>
            </a:r>
            <a:r>
              <a:rPr lang="en-US" sz="2200" dirty="0" err="1" smtClean="0">
                <a:latin typeface="Times New Roman" panose="02020603050405020304" pitchFamily="18" charset="0"/>
                <a:cs typeface="Times New Roman" panose="02020603050405020304" pitchFamily="18" charset="0"/>
              </a:rPr>
              <a:t>privatesubnet</a:t>
            </a:r>
            <a:r>
              <a:rPr lang="en-US" sz="2200" dirty="0" smtClean="0">
                <a:latin typeface="Times New Roman" panose="02020603050405020304" pitchFamily="18" charset="0"/>
                <a:cs typeface="Times New Roman" panose="02020603050405020304" pitchFamily="18" charset="0"/>
              </a:rPr>
              <a:t> 	created under VPC and Click on save changes. </a:t>
            </a:r>
          </a:p>
          <a:p>
            <a:pPr marL="0" indent="0">
              <a:buNone/>
            </a:pPr>
            <a:r>
              <a:rPr lang="en-IN" sz="2200" dirty="0" smtClean="0">
                <a:latin typeface="Times New Roman" panose="02020603050405020304" pitchFamily="18" charset="0"/>
                <a:cs typeface="Times New Roman" panose="02020603050405020304" pitchFamily="18" charset="0"/>
              </a:rPr>
              <a:t>11.Now we successfully updated the Routes and Subnet Associations of Default Route Table</a:t>
            </a:r>
          </a:p>
          <a:p>
            <a:pPr marL="0" indent="0">
              <a:buNone/>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0575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7.Launch Template</a:t>
            </a:r>
            <a:endParaRPr lang="en-IN" sz="3200" dirty="0"/>
          </a:p>
        </p:txBody>
      </p:sp>
      <p:sp>
        <p:nvSpPr>
          <p:cNvPr id="3" name="Content Placeholder 2"/>
          <p:cNvSpPr>
            <a:spLocks noGrp="1"/>
          </p:cNvSpPr>
          <p:nvPr>
            <p:ph idx="1"/>
          </p:nvPr>
        </p:nvSpPr>
        <p:spPr>
          <a:xfrm>
            <a:off x="838200" y="1609316"/>
            <a:ext cx="10515600" cy="4351338"/>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1.Search for EC2  in the AWS Management Console &amp; open EC2 Dashboard</a:t>
            </a:r>
          </a:p>
          <a:p>
            <a:pPr marL="0" indent="0">
              <a:buNone/>
            </a:pPr>
            <a:r>
              <a:rPr lang="en-US" sz="2000" dirty="0">
                <a:latin typeface="Times New Roman" panose="02020603050405020304" pitchFamily="18" charset="0"/>
                <a:cs typeface="Times New Roman" panose="02020603050405020304" pitchFamily="18" charset="0"/>
              </a:rPr>
              <a:t>2.Click on Launch Template , give a name to template as </a:t>
            </a:r>
            <a:r>
              <a:rPr lang="en-US" sz="2000" dirty="0" err="1">
                <a:latin typeface="Times New Roman" panose="02020603050405020304" pitchFamily="18" charset="0"/>
                <a:cs typeface="Times New Roman" panose="02020603050405020304" pitchFamily="18" charset="0"/>
              </a:rPr>
              <a:t>webtemp</a:t>
            </a:r>
            <a:r>
              <a:rPr lang="en-US" sz="2000" dirty="0">
                <a:latin typeface="Times New Roman" panose="02020603050405020304" pitchFamily="18" charset="0"/>
                <a:cs typeface="Times New Roman" panose="02020603050405020304" pitchFamily="18" charset="0"/>
              </a:rPr>
              <a:t> and  version description as 	</a:t>
            </a:r>
            <a:r>
              <a:rPr lang="en-US" sz="2000" dirty="0" err="1">
                <a:latin typeface="Times New Roman" panose="02020603050405020304" pitchFamily="18" charset="0"/>
                <a:cs typeface="Times New Roman" panose="02020603050405020304" pitchFamily="18" charset="0"/>
              </a:rPr>
              <a:t>websitetemplate</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3.Click on Quick start &amp; Select an AMI(Amazon Machine Image) based on requirement of the task ,	Our requirement is Microsoft Windows Server 2022 Base.</a:t>
            </a:r>
          </a:p>
          <a:p>
            <a:pPr marL="0" indent="0">
              <a:buNone/>
            </a:pPr>
            <a:r>
              <a:rPr lang="en-US" sz="2000" dirty="0">
                <a:latin typeface="Times New Roman" panose="02020603050405020304" pitchFamily="18" charset="0"/>
                <a:cs typeface="Times New Roman" panose="02020603050405020304" pitchFamily="18" charset="0"/>
              </a:rPr>
              <a:t>4.Choose the type of instance in Instance Type based on requirement                                                  	Our requirement is t2.micro</a:t>
            </a:r>
          </a:p>
          <a:p>
            <a:pPr marL="0" indent="0">
              <a:buNone/>
            </a:pPr>
            <a:r>
              <a:rPr lang="en-US" sz="2000" dirty="0">
                <a:latin typeface="Times New Roman" panose="02020603050405020304" pitchFamily="18" charset="0"/>
                <a:cs typeface="Times New Roman" panose="02020603050405020304" pitchFamily="18" charset="0"/>
              </a:rPr>
              <a:t>5.Select an existing key pair or create a new Key pair : </a:t>
            </a:r>
            <a:r>
              <a:rPr lang="en-US" sz="2000" dirty="0" err="1">
                <a:latin typeface="Times New Roman" panose="02020603050405020304" pitchFamily="18" charset="0"/>
                <a:cs typeface="Times New Roman" panose="02020603050405020304" pitchFamily="18" charset="0"/>
              </a:rPr>
              <a:t>Vockey</a:t>
            </a:r>
            <a:r>
              <a:rPr lang="en-US" sz="2000" dirty="0">
                <a:latin typeface="Times New Roman" panose="02020603050405020304" pitchFamily="18" charset="0"/>
                <a:cs typeface="Times New Roman" panose="02020603050405020304" pitchFamily="18" charset="0"/>
              </a:rPr>
              <a:t> (Already created Key-pair)</a:t>
            </a:r>
          </a:p>
          <a:p>
            <a:pPr marL="0" indent="0">
              <a:buNone/>
            </a:pPr>
            <a:r>
              <a:rPr lang="en-US" sz="2000" dirty="0">
                <a:latin typeface="Times New Roman" panose="02020603050405020304" pitchFamily="18" charset="0"/>
                <a:cs typeface="Times New Roman" panose="02020603050405020304" pitchFamily="18" charset="0"/>
              </a:rPr>
              <a:t>6.Choose the VPC and subnet, where you want your instances to be launched in Network settings.</a:t>
            </a:r>
          </a:p>
          <a:p>
            <a:pPr marL="0" indent="0">
              <a:buNone/>
            </a:pPr>
            <a:r>
              <a:rPr lang="en-US" sz="2000" dirty="0">
                <a:latin typeface="Times New Roman" panose="02020603050405020304" pitchFamily="18" charset="0"/>
                <a:cs typeface="Times New Roman" panose="02020603050405020304" pitchFamily="18" charset="0"/>
              </a:rPr>
              <a:t>7.Select created VPC (</a:t>
            </a:r>
            <a:r>
              <a:rPr lang="en-US" sz="2000" dirty="0" err="1">
                <a:latin typeface="Times New Roman" panose="02020603050405020304" pitchFamily="18" charset="0"/>
                <a:cs typeface="Times New Roman" panose="02020603050405020304" pitchFamily="18" charset="0"/>
              </a:rPr>
              <a:t>webvpc</a:t>
            </a:r>
            <a:r>
              <a:rPr lang="en-US" sz="2000" dirty="0">
                <a:latin typeface="Times New Roman" panose="02020603050405020304" pitchFamily="18" charset="0"/>
                <a:cs typeface="Times New Roman" panose="02020603050405020304" pitchFamily="18" charset="0"/>
              </a:rPr>
              <a:t>) &amp; select the </a:t>
            </a:r>
            <a:r>
              <a:rPr lang="en-US" sz="2000" dirty="0" err="1">
                <a:latin typeface="Times New Roman" panose="02020603050405020304" pitchFamily="18" charset="0"/>
                <a:cs typeface="Times New Roman" panose="02020603050405020304" pitchFamily="18" charset="0"/>
              </a:rPr>
              <a:t>publicsubnet</a:t>
            </a:r>
            <a:r>
              <a:rPr lang="en-US" sz="2000" dirty="0">
                <a:latin typeface="Times New Roman" panose="02020603050405020304" pitchFamily="18" charset="0"/>
                <a:cs typeface="Times New Roman" panose="02020603050405020304" pitchFamily="18" charset="0"/>
              </a:rPr>
              <a:t> in Subnet.</a:t>
            </a:r>
          </a:p>
          <a:p>
            <a:pPr marL="0" indent="0">
              <a:buNone/>
            </a:pPr>
            <a:r>
              <a:rPr lang="en-US" sz="2000" dirty="0">
                <a:latin typeface="Times New Roman" panose="02020603050405020304" pitchFamily="18" charset="0"/>
                <a:cs typeface="Times New Roman" panose="02020603050405020304" pitchFamily="18" charset="0"/>
              </a:rPr>
              <a:t>8. Review your settings and click  on Create launch template.</a:t>
            </a:r>
          </a:p>
        </p:txBody>
      </p:sp>
    </p:spTree>
    <p:extLst>
      <p:ext uri="{BB962C8B-B14F-4D97-AF65-F5344CB8AC3E}">
        <p14:creationId xmlns:p14="http://schemas.microsoft.com/office/powerpoint/2010/main" val="203319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8.Setting Up </a:t>
            </a:r>
            <a:r>
              <a:rPr lang="en-US" sz="3200" dirty="0" smtClean="0">
                <a:latin typeface="Times New Roman" panose="02020603050405020304" pitchFamily="18" charset="0"/>
                <a:cs typeface="Times New Roman" panose="02020603050405020304" pitchFamily="18" charset="0"/>
              </a:rPr>
              <a:t>Load Balancer</a:t>
            </a:r>
            <a:endParaRPr lang="en-IN" sz="3200" dirty="0"/>
          </a:p>
        </p:txBody>
      </p:sp>
      <p:sp>
        <p:nvSpPr>
          <p:cNvPr id="3" name="Content Placeholder 2"/>
          <p:cNvSpPr>
            <a:spLocks noGrp="1"/>
          </p:cNvSpPr>
          <p:nvPr>
            <p:ph idx="1"/>
          </p:nvPr>
        </p:nvSpPr>
        <p:spPr>
          <a:xfrm>
            <a:off x="838200" y="1560154"/>
            <a:ext cx="10515600" cy="4351338"/>
          </a:xfrm>
        </p:spPr>
        <p:txBody>
          <a:bodyPr>
            <a:noAutofit/>
          </a:bodyPr>
          <a:lstStyle/>
          <a:p>
            <a:pPr marL="0" indent="0">
              <a:buNone/>
            </a:pPr>
            <a:r>
              <a:rPr lang="en-US" sz="2000" dirty="0" smtClean="0">
                <a:latin typeface="Times New Roman" panose="02020603050405020304" pitchFamily="18" charset="0"/>
                <a:cs typeface="Times New Roman" panose="02020603050405020304" pitchFamily="18" charset="0"/>
              </a:rPr>
              <a:t>1.In </a:t>
            </a:r>
            <a:r>
              <a:rPr lang="en-US" sz="2000" dirty="0">
                <a:latin typeface="Times New Roman" panose="02020603050405020304" pitchFamily="18" charset="0"/>
                <a:cs typeface="Times New Roman" panose="02020603050405020304" pitchFamily="18" charset="0"/>
              </a:rPr>
              <a:t>the EC2 </a:t>
            </a:r>
            <a:r>
              <a:rPr lang="en-US" sz="2000" dirty="0" smtClean="0">
                <a:latin typeface="Times New Roman" panose="02020603050405020304" pitchFamily="18" charset="0"/>
                <a:cs typeface="Times New Roman" panose="02020603050405020304" pitchFamily="18" charset="0"/>
              </a:rPr>
              <a:t>Dashboard, Click on Load </a:t>
            </a:r>
            <a:r>
              <a:rPr lang="en-US" sz="2000" dirty="0">
                <a:latin typeface="Times New Roman" panose="02020603050405020304" pitchFamily="18" charset="0"/>
                <a:cs typeface="Times New Roman" panose="02020603050405020304" pitchFamily="18" charset="0"/>
              </a:rPr>
              <a:t>Balancing in the left </a:t>
            </a:r>
            <a:r>
              <a:rPr lang="en-US" sz="2000" dirty="0" smtClean="0">
                <a:latin typeface="Times New Roman" panose="02020603050405020304" pitchFamily="18" charset="0"/>
                <a:cs typeface="Times New Roman" panose="02020603050405020304" pitchFamily="18" charset="0"/>
              </a:rPr>
              <a:t>sidebar.</a:t>
            </a:r>
          </a:p>
          <a:p>
            <a:pPr marL="0" indent="0">
              <a:buNone/>
            </a:pPr>
            <a:r>
              <a:rPr lang="en-US" sz="2000" dirty="0" smtClean="0">
                <a:latin typeface="Times New Roman" panose="02020603050405020304" pitchFamily="18" charset="0"/>
                <a:cs typeface="Times New Roman" panose="02020603050405020304" pitchFamily="18" charset="0"/>
              </a:rPr>
              <a:t>2.Click on  </a:t>
            </a:r>
            <a:r>
              <a:rPr lang="en-US" sz="2000" dirty="0">
                <a:latin typeface="Times New Roman" panose="02020603050405020304" pitchFamily="18" charset="0"/>
                <a:cs typeface="Times New Roman" panose="02020603050405020304" pitchFamily="18" charset="0"/>
              </a:rPr>
              <a:t>Create Load </a:t>
            </a:r>
            <a:r>
              <a:rPr lang="en-US" sz="2000" dirty="0" smtClean="0">
                <a:latin typeface="Times New Roman" panose="02020603050405020304" pitchFamily="18" charset="0"/>
                <a:cs typeface="Times New Roman" panose="02020603050405020304" pitchFamily="18" charset="0"/>
              </a:rPr>
              <a:t>Balancer &amp; Choose </a:t>
            </a:r>
            <a:r>
              <a:rPr lang="en-US" sz="2000" dirty="0">
                <a:latin typeface="Times New Roman" panose="02020603050405020304" pitchFamily="18" charset="0"/>
                <a:cs typeface="Times New Roman" panose="02020603050405020304" pitchFamily="18" charset="0"/>
              </a:rPr>
              <a:t>the type of load balancer </a:t>
            </a:r>
            <a:r>
              <a:rPr lang="en-US" sz="2000" dirty="0" smtClean="0">
                <a:latin typeface="Times New Roman" panose="02020603050405020304" pitchFamily="18" charset="0"/>
                <a:cs typeface="Times New Roman" panose="02020603050405020304" pitchFamily="18" charset="0"/>
              </a:rPr>
              <a:t>Based on requirement,</a:t>
            </a:r>
          </a:p>
          <a:p>
            <a:pPr marL="0" indent="0">
              <a:buNone/>
            </a:pPr>
            <a:r>
              <a:rPr lang="en-US" sz="2000" dirty="0" smtClean="0">
                <a:latin typeface="Times New Roman" panose="02020603050405020304" pitchFamily="18" charset="0"/>
                <a:cs typeface="Times New Roman" panose="02020603050405020304" pitchFamily="18" charset="0"/>
              </a:rPr>
              <a:t>	Our Requirement is : Network </a:t>
            </a:r>
            <a:r>
              <a:rPr lang="en-US" sz="2000" dirty="0">
                <a:latin typeface="Times New Roman" panose="02020603050405020304" pitchFamily="18" charset="0"/>
                <a:cs typeface="Times New Roman" panose="02020603050405020304" pitchFamily="18" charset="0"/>
              </a:rPr>
              <a:t>Load Balancer (NLB) for high performance and low latency</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3.Give </a:t>
            </a:r>
            <a:r>
              <a:rPr lang="en-US" sz="2000" dirty="0">
                <a:latin typeface="Times New Roman" panose="02020603050405020304" pitchFamily="18" charset="0"/>
                <a:cs typeface="Times New Roman" panose="02020603050405020304" pitchFamily="18" charset="0"/>
              </a:rPr>
              <a:t>a name for your load balancer </a:t>
            </a:r>
            <a:r>
              <a:rPr lang="en-US" sz="2000" dirty="0" smtClean="0">
                <a:latin typeface="Times New Roman" panose="02020603050405020304" pitchFamily="18" charset="0"/>
                <a:cs typeface="Times New Roman" panose="02020603050405020304" pitchFamily="18" charset="0"/>
              </a:rPr>
              <a:t> as “</a:t>
            </a:r>
            <a:r>
              <a:rPr lang="en-US" sz="2000" dirty="0" err="1" smtClean="0">
                <a:latin typeface="Times New Roman" panose="02020603050405020304" pitchFamily="18" charset="0"/>
                <a:cs typeface="Times New Roman" panose="02020603050405020304" pitchFamily="18" charset="0"/>
              </a:rPr>
              <a:t>webloadbalancer</a:t>
            </a:r>
            <a:r>
              <a:rPr lang="en-US" sz="2000" dirty="0" smtClean="0">
                <a:latin typeface="Times New Roman" panose="02020603050405020304" pitchFamily="18" charset="0"/>
                <a:cs typeface="Times New Roman" panose="02020603050405020304" pitchFamily="18" charset="0"/>
              </a:rPr>
              <a:t>” &amp; Select </a:t>
            </a:r>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VPC (</a:t>
            </a:r>
            <a:r>
              <a:rPr lang="en-US" sz="2000" dirty="0" err="1" smtClean="0">
                <a:latin typeface="Times New Roman" panose="02020603050405020304" pitchFamily="18" charset="0"/>
                <a:cs typeface="Times New Roman" panose="02020603050405020304" pitchFamily="18" charset="0"/>
              </a:rPr>
              <a:t>webvpc</a:t>
            </a:r>
            <a:r>
              <a:rPr lang="en-US" sz="2000" dirty="0" smtClean="0">
                <a:latin typeface="Times New Roman" panose="02020603050405020304" pitchFamily="18" charset="0"/>
                <a:cs typeface="Times New Roman" panose="02020603050405020304" pitchFamily="18" charset="0"/>
              </a:rPr>
              <a:t>) ,Checkmark  	the </a:t>
            </a:r>
            <a:r>
              <a:rPr lang="en-US" sz="2000" dirty="0">
                <a:latin typeface="Times New Roman" panose="02020603050405020304" pitchFamily="18" charset="0"/>
                <a:cs typeface="Times New Roman" panose="02020603050405020304" pitchFamily="18" charset="0"/>
              </a:rPr>
              <a:t>availability </a:t>
            </a:r>
            <a:r>
              <a:rPr lang="en-US" sz="2000" dirty="0" smtClean="0">
                <a:latin typeface="Times New Roman" panose="02020603050405020304" pitchFamily="18" charset="0"/>
                <a:cs typeface="Times New Roman" panose="02020603050405020304" pitchFamily="18" charset="0"/>
              </a:rPr>
              <a:t>zones for which your are creating Load Balancer. </a:t>
            </a:r>
          </a:p>
          <a:p>
            <a:pPr marL="0" indent="0">
              <a:buNone/>
            </a:pPr>
            <a:r>
              <a:rPr lang="en-US" sz="2000" dirty="0" smtClean="0">
                <a:latin typeface="Times New Roman" panose="02020603050405020304" pitchFamily="18" charset="0"/>
                <a:cs typeface="Times New Roman" panose="02020603050405020304" pitchFamily="18" charset="0"/>
              </a:rPr>
              <a:t>4.In Listeners and routings , Choose TCP &amp; Select existing Target Groups or Create a new </a:t>
            </a:r>
            <a:r>
              <a:rPr lang="en-US" sz="2000" dirty="0">
                <a:latin typeface="Times New Roman" panose="02020603050405020304" pitchFamily="18" charset="0"/>
                <a:cs typeface="Times New Roman" panose="02020603050405020304" pitchFamily="18" charset="0"/>
              </a:rPr>
              <a:t>Target </a:t>
            </a:r>
            <a:r>
              <a:rPr lang="en-US" sz="2000" dirty="0" smtClean="0">
                <a:latin typeface="Times New Roman" panose="02020603050405020304" pitchFamily="18" charset="0"/>
                <a:cs typeface="Times New Roman" panose="02020603050405020304" pitchFamily="18" charset="0"/>
              </a:rPr>
              <a:t>	Groups, We are creating a new target group so Click on Create new Target Group. </a:t>
            </a:r>
          </a:p>
          <a:p>
            <a:pPr marL="0" indent="0">
              <a:buNone/>
            </a:pPr>
            <a:r>
              <a:rPr lang="en-US" sz="2000" dirty="0" smtClean="0">
                <a:latin typeface="Times New Roman" panose="02020603050405020304" pitchFamily="18" charset="0"/>
                <a:cs typeface="Times New Roman" panose="02020603050405020304" pitchFamily="18" charset="0"/>
              </a:rPr>
              <a:t>5.Choose target type -</a:t>
            </a:r>
            <a:r>
              <a:rPr lang="en-US" sz="2000" dirty="0">
                <a:latin typeface="Times New Roman" panose="02020603050405020304" pitchFamily="18" charset="0"/>
                <a:cs typeface="Times New Roman" panose="02020603050405020304" pitchFamily="18" charset="0"/>
              </a:rPr>
              <a:t> select  Instances</a:t>
            </a:r>
            <a:r>
              <a:rPr lang="en-US" sz="2000" dirty="0" smtClean="0">
                <a:latin typeface="Times New Roman" panose="02020603050405020304" pitchFamily="18" charset="0"/>
                <a:cs typeface="Times New Roman" panose="02020603050405020304" pitchFamily="18" charset="0"/>
              </a:rPr>
              <a:t> in Basic Configuration, Give Name to Target Group , Choose 	Protocol : Port -TCP : </a:t>
            </a:r>
            <a:r>
              <a:rPr lang="en-US" sz="2000" dirty="0">
                <a:latin typeface="Times New Roman" panose="02020603050405020304" pitchFamily="18" charset="0"/>
                <a:cs typeface="Times New Roman" panose="02020603050405020304" pitchFamily="18" charset="0"/>
              </a:rPr>
              <a:t>80 as per </a:t>
            </a:r>
            <a:r>
              <a:rPr lang="en-US" sz="2000" dirty="0" smtClean="0">
                <a:latin typeface="Times New Roman" panose="02020603050405020304" pitchFamily="18" charset="0"/>
                <a:cs typeface="Times New Roman" panose="02020603050405020304" pitchFamily="18" charset="0"/>
              </a:rPr>
              <a:t>our requirement &amp; Choose </a:t>
            </a:r>
            <a:r>
              <a:rPr lang="en-US" sz="2000" dirty="0">
                <a:latin typeface="Times New Roman" panose="02020603050405020304" pitchFamily="18" charset="0"/>
                <a:cs typeface="Times New Roman" panose="02020603050405020304" pitchFamily="18" charset="0"/>
              </a:rPr>
              <a:t>the VPC (</a:t>
            </a:r>
            <a:r>
              <a:rPr lang="en-US" sz="2000" dirty="0" err="1" smtClean="0">
                <a:latin typeface="Times New Roman" panose="02020603050405020304" pitchFamily="18" charset="0"/>
                <a:cs typeface="Times New Roman" panose="02020603050405020304" pitchFamily="18" charset="0"/>
              </a:rPr>
              <a:t>webvpc</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6.Health </a:t>
            </a:r>
            <a:r>
              <a:rPr lang="en-US" sz="2000" dirty="0">
                <a:latin typeface="Times New Roman" panose="02020603050405020304" pitchFamily="18" charset="0"/>
                <a:cs typeface="Times New Roman" panose="02020603050405020304" pitchFamily="18" charset="0"/>
              </a:rPr>
              <a:t>Checks: </a:t>
            </a:r>
            <a:r>
              <a:rPr lang="en-US" sz="2000" dirty="0" smtClean="0">
                <a:latin typeface="Times New Roman" panose="02020603050405020304" pitchFamily="18" charset="0"/>
                <a:cs typeface="Times New Roman" panose="02020603050405020304" pitchFamily="18" charset="0"/>
              </a:rPr>
              <a:t>Choose </a:t>
            </a:r>
            <a:r>
              <a:rPr lang="en-US" sz="2000" dirty="0">
                <a:latin typeface="Times New Roman" panose="02020603050405020304" pitchFamily="18" charset="0"/>
                <a:cs typeface="Times New Roman" panose="02020603050405020304" pitchFamily="18" charset="0"/>
              </a:rPr>
              <a:t>TCP </a:t>
            </a: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Health Check Protocol</a:t>
            </a:r>
            <a:r>
              <a:rPr lang="en-US" sz="2000" dirty="0" smtClean="0">
                <a:latin typeface="Times New Roman" panose="02020603050405020304" pitchFamily="18" charset="0"/>
                <a:cs typeface="Times New Roman" panose="02020603050405020304" pitchFamily="18" charset="0"/>
              </a:rPr>
              <a:t>, Click </a:t>
            </a:r>
            <a:r>
              <a:rPr lang="en-US" sz="2000" dirty="0">
                <a:latin typeface="Times New Roman" panose="02020603050405020304" pitchFamily="18" charset="0"/>
                <a:cs typeface="Times New Roman" panose="02020603050405020304" pitchFamily="18" charset="0"/>
              </a:rPr>
              <a:t>on </a:t>
            </a:r>
            <a:r>
              <a:rPr lang="en-US" sz="2000" dirty="0" smtClean="0">
                <a:latin typeface="Times New Roman" panose="02020603050405020304" pitchFamily="18" charset="0"/>
                <a:cs typeface="Times New Roman" panose="02020603050405020304" pitchFamily="18" charset="0"/>
              </a:rPr>
              <a:t>Next &amp; Create Target Group.</a:t>
            </a:r>
          </a:p>
          <a:p>
            <a:pPr marL="0" indent="0">
              <a:buNone/>
            </a:pPr>
            <a:r>
              <a:rPr lang="en-US" sz="2000" dirty="0" smtClean="0">
                <a:latin typeface="Times New Roman" panose="02020603050405020304" pitchFamily="18" charset="0"/>
                <a:cs typeface="Times New Roman" panose="02020603050405020304" pitchFamily="18" charset="0"/>
              </a:rPr>
              <a:t>7.In </a:t>
            </a:r>
            <a:r>
              <a:rPr lang="en-US" sz="2000" dirty="0">
                <a:latin typeface="Times New Roman" panose="02020603050405020304" pitchFamily="18" charset="0"/>
                <a:cs typeface="Times New Roman" panose="02020603050405020304" pitchFamily="18" charset="0"/>
              </a:rPr>
              <a:t>Listeners and </a:t>
            </a:r>
            <a:r>
              <a:rPr lang="en-US" sz="2000" dirty="0" smtClean="0">
                <a:latin typeface="Times New Roman" panose="02020603050405020304" pitchFamily="18" charset="0"/>
                <a:cs typeface="Times New Roman" panose="02020603050405020304" pitchFamily="18" charset="0"/>
              </a:rPr>
              <a:t>routing Select the created </a:t>
            </a:r>
            <a:r>
              <a:rPr lang="en-US" sz="2000" dirty="0">
                <a:latin typeface="Times New Roman" panose="02020603050405020304" pitchFamily="18" charset="0"/>
                <a:cs typeface="Times New Roman" panose="02020603050405020304" pitchFamily="18" charset="0"/>
              </a:rPr>
              <a:t>Target Group</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click on next </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8.Review </a:t>
            </a:r>
            <a:r>
              <a:rPr lang="en-US" sz="2000" dirty="0">
                <a:latin typeface="Times New Roman" panose="02020603050405020304" pitchFamily="18" charset="0"/>
                <a:cs typeface="Times New Roman" panose="02020603050405020304" pitchFamily="18" charset="0"/>
              </a:rPr>
              <a:t>all </a:t>
            </a:r>
            <a:r>
              <a:rPr lang="en-US" sz="2000" dirty="0" smtClean="0">
                <a:latin typeface="Times New Roman" panose="02020603050405020304" pitchFamily="18" charset="0"/>
                <a:cs typeface="Times New Roman" panose="02020603050405020304" pitchFamily="18" charset="0"/>
              </a:rPr>
              <a:t>Settings </a:t>
            </a:r>
            <a:r>
              <a:rPr lang="en-US" sz="2000" dirty="0">
                <a:latin typeface="Times New Roman" panose="02020603050405020304" pitchFamily="18" charset="0"/>
                <a:cs typeface="Times New Roman" panose="02020603050405020304" pitchFamily="18" charset="0"/>
              </a:rPr>
              <a:t>and Click Create Load </a:t>
            </a:r>
            <a:r>
              <a:rPr lang="en-US" sz="2000" dirty="0" smtClean="0">
                <a:latin typeface="Times New Roman" panose="02020603050405020304" pitchFamily="18" charset="0"/>
                <a:cs typeface="Times New Roman" panose="02020603050405020304" pitchFamily="18" charset="0"/>
              </a:rPr>
              <a:t>Balancer.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5924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9.Setting Up Auto </a:t>
            </a:r>
            <a:r>
              <a:rPr lang="en-IN" sz="3200" dirty="0">
                <a:latin typeface="Times New Roman" panose="02020603050405020304" pitchFamily="18" charset="0"/>
                <a:cs typeface="Times New Roman" panose="02020603050405020304" pitchFamily="18" charset="0"/>
              </a:rPr>
              <a:t>S</a:t>
            </a:r>
            <a:r>
              <a:rPr lang="en-IN" sz="3200" dirty="0" smtClean="0">
                <a:latin typeface="Times New Roman" panose="02020603050405020304" pitchFamily="18" charset="0"/>
                <a:cs typeface="Times New Roman" panose="02020603050405020304" pitchFamily="18" charset="0"/>
              </a:rPr>
              <a:t>caling Groups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714703" cy="4486275"/>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1.Click on Create  </a:t>
            </a:r>
            <a:r>
              <a:rPr lang="en-US" sz="2000" dirty="0">
                <a:latin typeface="Times New Roman" panose="02020603050405020304" pitchFamily="18" charset="0"/>
                <a:cs typeface="Times New Roman" panose="02020603050405020304" pitchFamily="18" charset="0"/>
              </a:rPr>
              <a:t>Auto Scaling </a:t>
            </a:r>
            <a:r>
              <a:rPr lang="en-US" sz="2000" dirty="0" smtClean="0">
                <a:latin typeface="Times New Roman" panose="02020603050405020304" pitchFamily="18" charset="0"/>
                <a:cs typeface="Times New Roman" panose="02020603050405020304" pitchFamily="18" charset="0"/>
              </a:rPr>
              <a:t>Group, Give name to the Auto </a:t>
            </a:r>
            <a:r>
              <a:rPr lang="en-IN" sz="2000" dirty="0">
                <a:latin typeface="Times New Roman" panose="02020603050405020304" pitchFamily="18" charset="0"/>
                <a:cs typeface="Times New Roman" panose="02020603050405020304" pitchFamily="18" charset="0"/>
              </a:rPr>
              <a:t>Scaling </a:t>
            </a:r>
            <a:r>
              <a:rPr lang="en-IN" sz="2000" dirty="0" smtClean="0">
                <a:latin typeface="Times New Roman" panose="02020603050405020304" pitchFamily="18" charset="0"/>
                <a:cs typeface="Times New Roman" panose="02020603050405020304" pitchFamily="18" charset="0"/>
              </a:rPr>
              <a:t>Groups ,Choose the version of 	the Template </a:t>
            </a:r>
          </a:p>
          <a:p>
            <a:pPr marL="0" indent="0">
              <a:buNone/>
            </a:pPr>
            <a:r>
              <a:rPr lang="en-US" sz="2000" dirty="0" smtClean="0">
                <a:latin typeface="Times New Roman" panose="02020603050405020304" pitchFamily="18" charset="0"/>
                <a:cs typeface="Times New Roman" panose="02020603050405020304" pitchFamily="18" charset="0"/>
              </a:rPr>
              <a:t>2.Choose VPC &amp; Availability Zone and Subnets in Network.</a:t>
            </a:r>
          </a:p>
          <a:p>
            <a:pPr marL="0" indent="0">
              <a:buNone/>
            </a:pPr>
            <a:r>
              <a:rPr lang="en-US" sz="2000" dirty="0" smtClean="0">
                <a:latin typeface="Times New Roman" panose="02020603050405020304" pitchFamily="18" charset="0"/>
                <a:cs typeface="Times New Roman" panose="02020603050405020304" pitchFamily="18" charset="0"/>
              </a:rPr>
              <a:t>3.Select Attach to existing Load Balancer in Load Balancer type &amp; select the existing Target Group.</a:t>
            </a:r>
          </a:p>
          <a:p>
            <a:pPr marL="0" indent="0">
              <a:buNone/>
            </a:pPr>
            <a:r>
              <a:rPr lang="en-US" sz="2000" dirty="0" smtClean="0">
                <a:latin typeface="Times New Roman" panose="02020603050405020304" pitchFamily="18" charset="0"/>
                <a:cs typeface="Times New Roman" panose="02020603050405020304" pitchFamily="18" charset="0"/>
              </a:rPr>
              <a:t>4.Select the following options in </a:t>
            </a:r>
            <a:r>
              <a:rPr lang="en-US" sz="2000" dirty="0" smtClean="0">
                <a:latin typeface="Times New Roman" panose="02020603050405020304" pitchFamily="18" charset="0"/>
                <a:cs typeface="Times New Roman" panose="02020603050405020304" pitchFamily="18" charset="0"/>
                <a:hlinkClick r:id="" action="ppaction://noaction"/>
              </a:rPr>
              <a:t>9.5</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5.Set </a:t>
            </a:r>
            <a:r>
              <a:rPr lang="en-US" sz="2000" dirty="0">
                <a:latin typeface="Times New Roman" panose="02020603050405020304" pitchFamily="18" charset="0"/>
                <a:cs typeface="Times New Roman" panose="02020603050405020304" pitchFamily="18" charset="0"/>
              </a:rPr>
              <a:t>the Health Check Grace </a:t>
            </a:r>
            <a:r>
              <a:rPr lang="en-US" sz="2000" dirty="0" smtClean="0">
                <a:latin typeface="Times New Roman" panose="02020603050405020304" pitchFamily="18" charset="0"/>
                <a:cs typeface="Times New Roman" panose="02020603050405020304" pitchFamily="18" charset="0"/>
              </a:rPr>
              <a:t>Period in Health Checks as 120 seconds</a:t>
            </a:r>
          </a:p>
          <a:p>
            <a:pPr marL="0" indent="0">
              <a:buNone/>
            </a:pPr>
            <a:r>
              <a:rPr lang="en-US" sz="2000" dirty="0" smtClean="0">
                <a:latin typeface="Times New Roman" panose="02020603050405020304" pitchFamily="18" charset="0"/>
                <a:cs typeface="Times New Roman" panose="02020603050405020304" pitchFamily="18" charset="0"/>
              </a:rPr>
              <a:t>6.Enter Desired Capacity (Number of Instance required in VPC) in </a:t>
            </a:r>
            <a:r>
              <a:rPr lang="en-US" sz="2000" dirty="0">
                <a:latin typeface="Times New Roman" panose="02020603050405020304" pitchFamily="18" charset="0"/>
                <a:cs typeface="Times New Roman" panose="02020603050405020304" pitchFamily="18" charset="0"/>
              </a:rPr>
              <a:t>Group </a:t>
            </a:r>
            <a:r>
              <a:rPr lang="en-US" sz="2000" dirty="0" smtClean="0">
                <a:latin typeface="Times New Roman" panose="02020603050405020304" pitchFamily="18" charset="0"/>
                <a:cs typeface="Times New Roman" panose="02020603050405020304" pitchFamily="18" charset="0"/>
              </a:rPr>
              <a:t>Size.</a:t>
            </a:r>
          </a:p>
          <a:p>
            <a:pPr marL="0" indent="0">
              <a:buNone/>
            </a:pPr>
            <a:r>
              <a:rPr lang="en-US" sz="2000" dirty="0" smtClean="0">
                <a:latin typeface="Times New Roman" panose="02020603050405020304" pitchFamily="18" charset="0"/>
                <a:cs typeface="Times New Roman" panose="02020603050405020304" pitchFamily="18" charset="0"/>
              </a:rPr>
              <a:t>7.Minimum </a:t>
            </a:r>
            <a:r>
              <a:rPr lang="en-US" sz="2000" dirty="0">
                <a:latin typeface="Times New Roman" panose="02020603050405020304" pitchFamily="18" charset="0"/>
                <a:cs typeface="Times New Roman" panose="02020603050405020304" pitchFamily="18" charset="0"/>
              </a:rPr>
              <a:t>Capacity (Set the minimum number of instances -</a:t>
            </a:r>
            <a:r>
              <a:rPr lang="en-US" sz="2000" dirty="0" smtClean="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&amp; </a:t>
            </a:r>
            <a:r>
              <a:rPr lang="en-US" sz="2000" dirty="0">
                <a:latin typeface="Times New Roman" panose="02020603050405020304" pitchFamily="18" charset="0"/>
                <a:cs typeface="Times New Roman" panose="02020603050405020304" pitchFamily="18" charset="0"/>
              </a:rPr>
              <a:t>Maximum Capacity (Set </a:t>
            </a:r>
            <a:r>
              <a:rPr lang="en-US" sz="2000" dirty="0" smtClean="0">
                <a:latin typeface="Times New Roman" panose="02020603050405020304" pitchFamily="18" charset="0"/>
                <a:cs typeface="Times New Roman" panose="02020603050405020304" pitchFamily="18" charset="0"/>
              </a:rPr>
              <a:t>the maximum number </a:t>
            </a:r>
            <a:r>
              <a:rPr lang="en-US" sz="2000" dirty="0">
                <a:latin typeface="Times New Roman" panose="02020603050405020304" pitchFamily="18" charset="0"/>
                <a:cs typeface="Times New Roman" panose="02020603050405020304" pitchFamily="18" charset="0"/>
              </a:rPr>
              <a:t>of </a:t>
            </a:r>
            <a:r>
              <a:rPr lang="en-US" sz="2000" dirty="0" smtClean="0">
                <a:latin typeface="Times New Roman" panose="02020603050405020304" pitchFamily="18" charset="0"/>
                <a:cs typeface="Times New Roman" panose="02020603050405020304" pitchFamily="18" charset="0"/>
              </a:rPr>
              <a:t>instances - 10).</a:t>
            </a:r>
          </a:p>
          <a:p>
            <a:pPr marL="0" indent="0">
              <a:buNone/>
            </a:pPr>
            <a:r>
              <a:rPr lang="en-US" sz="2000" dirty="0">
                <a:latin typeface="Times New Roman" panose="02020603050405020304" pitchFamily="18" charset="0"/>
                <a:cs typeface="Times New Roman" panose="02020603050405020304" pitchFamily="18" charset="0"/>
              </a:rPr>
              <a:t>8</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Select the Following Options </a:t>
            </a:r>
            <a:r>
              <a:rPr lang="en-US" sz="2000" dirty="0" smtClean="0">
                <a:latin typeface="Times New Roman" panose="02020603050405020304" pitchFamily="18" charset="0"/>
                <a:cs typeface="Times New Roman" panose="02020603050405020304" pitchFamily="18" charset="0"/>
              </a:rPr>
              <a:t> in </a:t>
            </a:r>
            <a:r>
              <a:rPr lang="en-US" sz="2000" dirty="0" smtClean="0">
                <a:latin typeface="Times New Roman" panose="02020603050405020304" pitchFamily="18" charset="0"/>
                <a:cs typeface="Times New Roman" panose="02020603050405020304" pitchFamily="18" charset="0"/>
                <a:hlinkClick r:id="" action="ppaction://noaction"/>
              </a:rPr>
              <a:t>9.8</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&amp; </a:t>
            </a:r>
            <a:r>
              <a:rPr lang="en-US" sz="2000" dirty="0">
                <a:latin typeface="Times New Roman" panose="02020603050405020304" pitchFamily="18" charset="0"/>
                <a:cs typeface="Times New Roman" panose="02020603050405020304" pitchFamily="18" charset="0"/>
              </a:rPr>
              <a:t>Create Auto Scaling Group</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9.Requried Instances are created based on template settings.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1701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10.Setting up S3 </a:t>
            </a:r>
            <a:r>
              <a:rPr lang="en-IN" sz="3200" dirty="0">
                <a:latin typeface="Times New Roman" panose="02020603050405020304" pitchFamily="18" charset="0"/>
                <a:cs typeface="Times New Roman" panose="02020603050405020304" pitchFamily="18" charset="0"/>
              </a:rPr>
              <a:t>bucket</a:t>
            </a:r>
            <a:endParaRPr lang="en-IN" sz="3200" dirty="0"/>
          </a:p>
        </p:txBody>
      </p:sp>
      <p:sp>
        <p:nvSpPr>
          <p:cNvPr id="3" name="Content Placeholder 2"/>
          <p:cNvSpPr>
            <a:spLocks noGrp="1"/>
          </p:cNvSpPr>
          <p:nvPr>
            <p:ph idx="1"/>
          </p:nvPr>
        </p:nvSpPr>
        <p:spPr>
          <a:xfrm>
            <a:off x="838200" y="1435510"/>
            <a:ext cx="10515600" cy="474145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1.Open AWS dashboard in AWS Management Console.</a:t>
            </a:r>
          </a:p>
          <a:p>
            <a:pPr marL="0" indent="0">
              <a:buNone/>
            </a:pPr>
            <a:r>
              <a:rPr lang="en-US" sz="2000" dirty="0">
                <a:latin typeface="Times New Roman" panose="02020603050405020304" pitchFamily="18" charset="0"/>
                <a:cs typeface="Times New Roman" panose="02020603050405020304" pitchFamily="18" charset="0"/>
              </a:rPr>
              <a:t>2.Search </a:t>
            </a:r>
            <a:r>
              <a:rPr lang="en-US" sz="2000" dirty="0" smtClean="0">
                <a:latin typeface="Times New Roman" panose="02020603050405020304" pitchFamily="18" charset="0"/>
                <a:cs typeface="Times New Roman" panose="02020603050405020304" pitchFamily="18" charset="0"/>
              </a:rPr>
              <a:t>for S3 in </a:t>
            </a:r>
            <a:r>
              <a:rPr lang="en-US" sz="2000" dirty="0">
                <a:latin typeface="Times New Roman" panose="02020603050405020304" pitchFamily="18" charset="0"/>
                <a:cs typeface="Times New Roman" panose="02020603050405020304" pitchFamily="18" charset="0"/>
              </a:rPr>
              <a:t>Search bar </a:t>
            </a: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open </a:t>
            </a:r>
            <a:r>
              <a:rPr lang="en-US" sz="2000" dirty="0" smtClean="0">
                <a:latin typeface="Times New Roman" panose="02020603050405020304" pitchFamily="18" charset="0"/>
                <a:cs typeface="Times New Roman" panose="02020603050405020304" pitchFamily="18" charset="0"/>
              </a:rPr>
              <a:t>S3 dashboard, Click on Create Bucket.</a:t>
            </a:r>
          </a:p>
          <a:p>
            <a:pPr marL="0" indent="0">
              <a:buNone/>
            </a:pPr>
            <a:r>
              <a:rPr lang="en-US" sz="2000" dirty="0" smtClean="0">
                <a:latin typeface="Times New Roman" panose="02020603050405020304" pitchFamily="18" charset="0"/>
                <a:cs typeface="Times New Roman" panose="02020603050405020304" pitchFamily="18" charset="0"/>
              </a:rPr>
              <a:t>3.Select the bucket type as General Purpose, Give Unique bucket name to your bucket.</a:t>
            </a:r>
          </a:p>
          <a:p>
            <a:pPr marL="0" indent="0">
              <a:buNone/>
            </a:pPr>
            <a:r>
              <a:rPr lang="en-US" sz="2000" dirty="0" smtClean="0">
                <a:latin typeface="Times New Roman" panose="02020603050405020304" pitchFamily="18" charset="0"/>
                <a:cs typeface="Times New Roman" panose="02020603050405020304" pitchFamily="18" charset="0"/>
              </a:rPr>
              <a:t>4.Checkmark on Block All public Access, Select ACL’s disable in Object Ownership &amp; Create on 	Bucket</a:t>
            </a:r>
          </a:p>
          <a:p>
            <a:pPr marL="0" indent="0">
              <a:buNone/>
            </a:pPr>
            <a:r>
              <a:rPr lang="en-US" sz="2000" dirty="0" smtClean="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 Select the S3 Bucket ,</a:t>
            </a:r>
            <a:r>
              <a:rPr lang="en-US" sz="2000" dirty="0" smtClean="0">
                <a:latin typeface="Times New Roman" panose="02020603050405020304" pitchFamily="18" charset="0"/>
                <a:cs typeface="Times New Roman" panose="02020603050405020304" pitchFamily="18" charset="0"/>
              </a:rPr>
              <a:t>Click </a:t>
            </a:r>
            <a:r>
              <a:rPr lang="en-US" sz="2000" dirty="0">
                <a:latin typeface="Times New Roman" panose="02020603050405020304" pitchFamily="18" charset="0"/>
                <a:cs typeface="Times New Roman" panose="02020603050405020304" pitchFamily="18" charset="0"/>
              </a:rPr>
              <a:t>on Objects </a:t>
            </a:r>
            <a:r>
              <a:rPr lang="en-US" sz="2000" dirty="0" smtClean="0">
                <a:latin typeface="Times New Roman" panose="02020603050405020304" pitchFamily="18" charset="0"/>
                <a:cs typeface="Times New Roman" panose="02020603050405020304" pitchFamily="18" charset="0"/>
              </a:rPr>
              <a:t>,Click on Upload &amp; Choose </a:t>
            </a:r>
            <a:r>
              <a:rPr lang="en-US" sz="2000" dirty="0">
                <a:latin typeface="Times New Roman" panose="02020603050405020304" pitchFamily="18" charset="0"/>
                <a:cs typeface="Times New Roman" panose="02020603050405020304" pitchFamily="18" charset="0"/>
              </a:rPr>
              <a:t>the file in your PC</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6.Click on file to be uploaded and Click on Upload.</a:t>
            </a:r>
          </a:p>
          <a:p>
            <a:pPr marL="0" indent="0">
              <a:buNone/>
            </a:pPr>
            <a:r>
              <a:rPr lang="en-US" sz="2000" dirty="0" smtClean="0">
                <a:latin typeface="Times New Roman" panose="02020603050405020304" pitchFamily="18" charset="0"/>
                <a:cs typeface="Times New Roman" panose="02020603050405020304" pitchFamily="18" charset="0"/>
              </a:rPr>
              <a:t>7.When we use the Object URL of this file in S3 bucket it will be only available for your Private 	users</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8.If </a:t>
            </a:r>
            <a:r>
              <a:rPr lang="en-IN" sz="2000" dirty="0">
                <a:latin typeface="Times New Roman" panose="02020603050405020304" pitchFamily="18" charset="0"/>
                <a:cs typeface="Times New Roman" panose="02020603050405020304" pitchFamily="18" charset="0"/>
              </a:rPr>
              <a:t>the Public </a:t>
            </a:r>
            <a:r>
              <a:rPr lang="en-IN" sz="2000" dirty="0" smtClean="0">
                <a:latin typeface="Times New Roman" panose="02020603050405020304" pitchFamily="18" charset="0"/>
                <a:cs typeface="Times New Roman" panose="02020603050405020304" pitchFamily="18" charset="0"/>
              </a:rPr>
              <a:t>Users wants to access the website</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9.Select the file in S3 bucket ,Click on permissions,</a:t>
            </a:r>
            <a:r>
              <a:rPr lang="en-US" sz="2000" dirty="0" smtClean="0">
                <a:latin typeface="Times New Roman" panose="02020603050405020304" pitchFamily="18" charset="0"/>
                <a:cs typeface="Times New Roman" panose="02020603050405020304" pitchFamily="18" charset="0"/>
              </a:rPr>
              <a:t> Uncheck mark </a:t>
            </a:r>
            <a:r>
              <a:rPr lang="en-US" sz="2000" dirty="0">
                <a:latin typeface="Times New Roman" panose="02020603050405020304" pitchFamily="18" charset="0"/>
                <a:cs typeface="Times New Roman" panose="02020603050405020304" pitchFamily="18" charset="0"/>
              </a:rPr>
              <a:t>the “Block all public access” to </a:t>
            </a:r>
            <a:r>
              <a:rPr lang="en-US" sz="2000" dirty="0" smtClean="0">
                <a:latin typeface="Times New Roman" panose="02020603050405020304" pitchFamily="18" charset="0"/>
                <a:cs typeface="Times New Roman" panose="02020603050405020304" pitchFamily="18" charset="0"/>
              </a:rPr>
              <a:t>	convert </a:t>
            </a:r>
            <a:r>
              <a:rPr lang="en-US" sz="2000" dirty="0">
                <a:latin typeface="Times New Roman" panose="02020603050405020304" pitchFamily="18" charset="0"/>
                <a:cs typeface="Times New Roman" panose="02020603050405020304" pitchFamily="18" charset="0"/>
              </a:rPr>
              <a:t>into </a:t>
            </a:r>
            <a:r>
              <a:rPr lang="en-US" sz="2000" dirty="0" smtClean="0">
                <a:latin typeface="Times New Roman" panose="02020603050405020304" pitchFamily="18" charset="0"/>
                <a:cs typeface="Times New Roman" panose="02020603050405020304" pitchFamily="18" charset="0"/>
              </a:rPr>
              <a:t>Public ,Copy the Bucket ARN number &amp; Click on Edit on Bucket Policy</a:t>
            </a: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1262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5993"/>
            <a:ext cx="10515600" cy="5580970"/>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10.Select S3 bucket policy in Select Policy </a:t>
            </a:r>
            <a:r>
              <a:rPr lang="en-IN" sz="2000" dirty="0" smtClean="0">
                <a:latin typeface="Times New Roman" panose="02020603050405020304" pitchFamily="18" charset="0"/>
                <a:cs typeface="Times New Roman" panose="02020603050405020304" pitchFamily="18" charset="0"/>
              </a:rPr>
              <a:t>type ,Click on Allow </a:t>
            </a:r>
            <a:r>
              <a:rPr lang="en-IN" sz="2000" dirty="0">
                <a:latin typeface="Times New Roman" panose="02020603050405020304" pitchFamily="18" charset="0"/>
                <a:cs typeface="Times New Roman" panose="02020603050405020304" pitchFamily="18" charset="0"/>
              </a:rPr>
              <a:t>E</a:t>
            </a:r>
            <a:r>
              <a:rPr lang="en-IN" sz="2000" dirty="0" smtClean="0">
                <a:latin typeface="Times New Roman" panose="02020603050405020304" pitchFamily="18" charset="0"/>
                <a:cs typeface="Times New Roman" panose="02020603050405020304" pitchFamily="18" charset="0"/>
              </a:rPr>
              <a:t>ffects &amp; Type * in Principles</a:t>
            </a:r>
          </a:p>
          <a:p>
            <a:pPr marL="0" indent="0">
              <a:buNone/>
            </a:pPr>
            <a:r>
              <a:rPr lang="en-IN" sz="2000" dirty="0" smtClean="0">
                <a:latin typeface="Times New Roman" panose="02020603050405020304" pitchFamily="18" charset="0"/>
                <a:cs typeface="Times New Roman" panose="02020603050405020304" pitchFamily="18" charset="0"/>
              </a:rPr>
              <a:t>11.Check mark All Actions , Paste the Bucket ARN and enter /* after </a:t>
            </a:r>
            <a:r>
              <a:rPr lang="en-IN" sz="2000" dirty="0">
                <a:latin typeface="Times New Roman" panose="02020603050405020304" pitchFamily="18" charset="0"/>
                <a:cs typeface="Times New Roman" panose="02020603050405020304" pitchFamily="18" charset="0"/>
              </a:rPr>
              <a:t>Bucket </a:t>
            </a:r>
            <a:r>
              <a:rPr lang="en-IN" sz="2000" dirty="0" smtClean="0">
                <a:latin typeface="Times New Roman" panose="02020603050405020304" pitchFamily="18" charset="0"/>
                <a:cs typeface="Times New Roman" panose="02020603050405020304" pitchFamily="18" charset="0"/>
              </a:rPr>
              <a:t>ARN</a:t>
            </a:r>
          </a:p>
          <a:p>
            <a:pPr marL="0" indent="0">
              <a:buNone/>
            </a:pPr>
            <a:r>
              <a:rPr lang="en-IN" sz="2000" dirty="0" smtClean="0">
                <a:latin typeface="Times New Roman" panose="02020603050405020304" pitchFamily="18" charset="0"/>
                <a:cs typeface="Times New Roman" panose="02020603050405020304" pitchFamily="18" charset="0"/>
              </a:rPr>
              <a:t>12.Click On </a:t>
            </a:r>
            <a:r>
              <a:rPr lang="en-IN" sz="2000" dirty="0">
                <a:latin typeface="Times New Roman" panose="02020603050405020304" pitchFamily="18" charset="0"/>
                <a:cs typeface="Times New Roman" panose="02020603050405020304" pitchFamily="18" charset="0"/>
              </a:rPr>
              <a:t>A</a:t>
            </a:r>
            <a:r>
              <a:rPr lang="en-IN" sz="2000" dirty="0" smtClean="0">
                <a:latin typeface="Times New Roman" panose="02020603050405020304" pitchFamily="18" charset="0"/>
                <a:cs typeface="Times New Roman" panose="02020603050405020304" pitchFamily="18" charset="0"/>
              </a:rPr>
              <a:t>dd Statement &amp; Click on Generate Policy</a:t>
            </a:r>
          </a:p>
          <a:p>
            <a:pPr marL="0" indent="0">
              <a:buNone/>
            </a:pPr>
            <a:r>
              <a:rPr lang="en-IN" sz="2000" dirty="0" smtClean="0">
                <a:latin typeface="Times New Roman" panose="02020603050405020304" pitchFamily="18" charset="0"/>
                <a:cs typeface="Times New Roman" panose="02020603050405020304" pitchFamily="18" charset="0"/>
              </a:rPr>
              <a:t>13.Copy the code from AWS Policy and Paste it in Bucket Policy &amp; Save it</a:t>
            </a:r>
          </a:p>
          <a:p>
            <a:pPr marL="0" indent="0">
              <a:buNone/>
            </a:pPr>
            <a:r>
              <a:rPr lang="en-IN" sz="2000" dirty="0" smtClean="0">
                <a:latin typeface="Times New Roman" panose="02020603050405020304" pitchFamily="18" charset="0"/>
                <a:cs typeface="Times New Roman" panose="02020603050405020304" pitchFamily="18" charset="0"/>
              </a:rPr>
              <a:t>14.Bucket Policy edited Successfully</a:t>
            </a:r>
          </a:p>
          <a:p>
            <a:pPr marL="0" indent="0">
              <a:buNone/>
            </a:pPr>
            <a:r>
              <a:rPr lang="en-IN" sz="2000" dirty="0" smtClean="0">
                <a:latin typeface="Times New Roman" panose="02020603050405020304" pitchFamily="18" charset="0"/>
                <a:cs typeface="Times New Roman" panose="02020603050405020304" pitchFamily="18" charset="0"/>
              </a:rPr>
              <a:t>15. </a:t>
            </a:r>
            <a:r>
              <a:rPr lang="en-IN" sz="2000" dirty="0">
                <a:latin typeface="Times New Roman" panose="02020603050405020304" pitchFamily="18" charset="0"/>
                <a:cs typeface="Times New Roman" panose="02020603050405020304" pitchFamily="18" charset="0"/>
              </a:rPr>
              <a:t>N</a:t>
            </a:r>
            <a:r>
              <a:rPr lang="en-IN" sz="2000" dirty="0" smtClean="0">
                <a:latin typeface="Times New Roman" panose="02020603050405020304" pitchFamily="18" charset="0"/>
                <a:cs typeface="Times New Roman" panose="02020603050405020304" pitchFamily="18" charset="0"/>
              </a:rPr>
              <a:t>ow public users can access our website by Object URL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1096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In this project , we successfully developed and hosted a website using HTML, CSS, and JavaScript, making it accessible to our customer globally by uploading the files in an S3 bucket. </a:t>
            </a:r>
          </a:p>
          <a:p>
            <a:pPr marL="0" indent="0">
              <a:buNone/>
            </a:pPr>
            <a:r>
              <a:rPr lang="en-US" sz="2000" dirty="0" smtClean="0">
                <a:latin typeface="Times New Roman" panose="02020603050405020304" pitchFamily="18" charset="0"/>
                <a:cs typeface="Times New Roman" panose="02020603050405020304" pitchFamily="18" charset="0"/>
              </a:rPr>
              <a:t>To ensure that the website remains available at all times and can handle various traffic loads, we implemented Auto Scaling Groups, which adjusts the number of servers (Min : 2 &amp; Max : 4)  based on traffic.</a:t>
            </a:r>
          </a:p>
          <a:p>
            <a:pPr marL="0" indent="0">
              <a:buNone/>
            </a:pPr>
            <a:r>
              <a:rPr lang="en-US" sz="2000" dirty="0" smtClean="0">
                <a:latin typeface="Times New Roman" panose="02020603050405020304" pitchFamily="18" charset="0"/>
                <a:cs typeface="Times New Roman" panose="02020603050405020304" pitchFamily="18" charset="0"/>
              </a:rPr>
              <a:t>We also included a load balancer to handle potential failures and distribute traffic efficiently, ensuring that the website stays operational even if some components fail.</a:t>
            </a:r>
          </a:p>
          <a:p>
            <a:pPr marL="0" indent="0">
              <a:buNone/>
            </a:pPr>
            <a:r>
              <a:rPr lang="en-US" sz="2000" dirty="0">
                <a:latin typeface="Times New Roman" panose="02020603050405020304" pitchFamily="18" charset="0"/>
                <a:cs typeface="Times New Roman" panose="02020603050405020304" pitchFamily="18" charset="0"/>
              </a:rPr>
              <a:t>W</a:t>
            </a:r>
            <a:r>
              <a:rPr lang="en-US" sz="2000" dirty="0" smtClean="0">
                <a:latin typeface="Times New Roman" panose="02020603050405020304" pitchFamily="18" charset="0"/>
                <a:cs typeface="Times New Roman" panose="02020603050405020304" pitchFamily="18" charset="0"/>
              </a:rPr>
              <a:t>e used IAM to set up secure access controls for AWS resources and configured a VPC to manage network traffic effectively. </a:t>
            </a:r>
          </a:p>
          <a:p>
            <a:pPr marL="0" indent="0">
              <a:buNone/>
            </a:pPr>
            <a:r>
              <a:rPr lang="en-US" sz="2000" dirty="0" smtClean="0">
                <a:latin typeface="Times New Roman" panose="02020603050405020304" pitchFamily="18" charset="0"/>
                <a:cs typeface="Times New Roman" panose="02020603050405020304" pitchFamily="18" charset="0"/>
              </a:rPr>
              <a:t>Overall, these measures collectively provide a robust, high-availability, and fault-tolerant solution for our website hosting needs.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7667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Description of  the Project</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Website Hosting : We developed a website using HTML, CSS, and JavaScript and looking to host this site to make it accessible to our customer. The goal is to ensure that the website is alive and available to users globally.</a:t>
            </a:r>
          </a:p>
          <a:p>
            <a:pPr marL="0" indent="0">
              <a:buNone/>
            </a:pPr>
            <a:r>
              <a:rPr lang="en-US" sz="2000" dirty="0" smtClean="0">
                <a:latin typeface="Times New Roman" panose="02020603050405020304" pitchFamily="18" charset="0"/>
                <a:cs typeface="Times New Roman" panose="02020603050405020304" pitchFamily="18" charset="0"/>
              </a:rPr>
              <a:t>High Availability : To guarantee that our website remains accessible at all times, regardless of the traffic demands or user's location , we have designed the infrastructure to ensure continuous availability. This approach ensures that the website is reliably accessible from anywhere and at any time, meeting the needs of our customer .</a:t>
            </a:r>
          </a:p>
          <a:p>
            <a:pPr marL="0" indent="0">
              <a:buNone/>
            </a:pPr>
            <a:r>
              <a:rPr lang="en-US" sz="2000" dirty="0" smtClean="0">
                <a:latin typeface="Times New Roman" panose="02020603050405020304" pitchFamily="18" charset="0"/>
                <a:cs typeface="Times New Roman" panose="02020603050405020304" pitchFamily="18" charset="0"/>
              </a:rPr>
              <a:t>Fault Tolerance : Fault Tolerance is the capability of a system to continue functioning properly in the event of a failure of some of its components. For a website, this involves creating mechanisms to automatically handle failures and maintain service availability. It ensures that if a part of the system fails, the website remains operational and users do not experience disruptions.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4202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Flowchart of the Project</a:t>
            </a:r>
            <a:endParaRPr lang="en-IN" sz="32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5019" y="1578562"/>
            <a:ext cx="6381961" cy="4786472"/>
          </a:xfrm>
        </p:spPr>
      </p:pic>
    </p:spTree>
    <p:extLst>
      <p:ext uri="{BB962C8B-B14F-4D97-AF65-F5344CB8AC3E}">
        <p14:creationId xmlns:p14="http://schemas.microsoft.com/office/powerpoint/2010/main" val="2318617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6467"/>
            <a:ext cx="10515600" cy="1325563"/>
          </a:xfrm>
        </p:spPr>
        <p:txBody>
          <a:bodyPr>
            <a:normAutofit/>
          </a:bodyPr>
          <a:lstStyle/>
          <a:p>
            <a:pPr marL="0" indent="0"/>
            <a:r>
              <a:rPr lang="en-IN" sz="3200" dirty="0" smtClean="0">
                <a:latin typeface="Times New Roman" panose="02020603050405020304" pitchFamily="18" charset="0"/>
                <a:cs typeface="Times New Roman" panose="02020603050405020304" pitchFamily="18" charset="0"/>
              </a:rPr>
              <a:t>Services used for Project</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20824"/>
            <a:ext cx="10515600" cy="5194607"/>
          </a:xfrm>
        </p:spPr>
        <p:txBody>
          <a:bodyPr>
            <a:normAutofit lnSpcReduction="10000"/>
          </a:bodyPr>
          <a:lstStyle/>
          <a:p>
            <a:pPr marL="0" indent="0">
              <a:buNone/>
            </a:pPr>
            <a:r>
              <a:rPr lang="en-US" sz="2400" dirty="0" smtClean="0">
                <a:latin typeface="Times New Roman" panose="02020603050405020304" pitchFamily="18" charset="0"/>
                <a:cs typeface="Times New Roman" panose="02020603050405020304" pitchFamily="18" charset="0"/>
              </a:rPr>
              <a:t>1.IAM (Identity &amp; Access Management)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Users</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2.VPC (Virtual Private Cloud)</a:t>
            </a:r>
          </a:p>
          <a:p>
            <a:pPr marL="0" indent="0">
              <a:buNone/>
            </a:pPr>
            <a:r>
              <a:rPr lang="en-US"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VPC &amp; Subnets</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Internet Gateway &amp; NAT Gateway</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Route Tables </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3.EC2 (Elastic Compute Cloud)</a:t>
            </a:r>
          </a:p>
          <a:p>
            <a:pPr marL="0" indent="0">
              <a:buNone/>
            </a:pPr>
            <a:r>
              <a:rPr lang="en-US" sz="24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Template , Auto Scaling Groups</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Load Balancer, Target Group</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Instance</a:t>
            </a:r>
          </a:p>
          <a:p>
            <a:pPr marL="0" indent="0">
              <a:buNone/>
            </a:pPr>
            <a:r>
              <a:rPr lang="en-US" sz="2400" dirty="0" smtClean="0">
                <a:latin typeface="Times New Roman" panose="02020603050405020304" pitchFamily="18" charset="0"/>
                <a:cs typeface="Times New Roman" panose="02020603050405020304" pitchFamily="18" charset="0"/>
              </a:rPr>
              <a:t>4.S3 (Simple Storage Service)</a:t>
            </a:r>
          </a:p>
          <a:p>
            <a:pPr marL="0" indent="0">
              <a:buNone/>
            </a:pPr>
            <a:r>
              <a:rPr lang="en-US" sz="26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Bucket</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70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4-08-13 19551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107617" y="1216763"/>
            <a:ext cx="9746853" cy="1583314"/>
          </a:xfrm>
          <a:prstGeom prst="rect">
            <a:avLst/>
          </a:prstGeom>
          <a:noFill/>
          <a:ln>
            <a:noFill/>
          </a:ln>
        </p:spPr>
      </p:pic>
      <p:pic>
        <p:nvPicPr>
          <p:cNvPr id="3" name="Picture 2" descr="Screenshot 2024-08-13 194844"/>
          <p:cNvPicPr>
            <a:picLocks noGrp="1" noChangeAspect="1"/>
          </p:cNvPicPr>
          <p:nvPr isPhoto="1"/>
        </p:nvPicPr>
        <p:blipFill>
          <a:blip r:embed="rId3" cstate="print">
            <a:lum/>
            <a:extLst>
              <a:ext uri="{28A0092B-C50C-407E-A947-70E740481C1C}">
                <a14:useLocalDpi xmlns:a14="http://schemas.microsoft.com/office/drawing/2010/main" val="0"/>
              </a:ext>
            </a:extLst>
          </a:blip>
          <a:stretch>
            <a:fillRect/>
          </a:stretch>
        </p:blipFill>
        <p:spPr>
          <a:xfrm>
            <a:off x="1107617" y="5284254"/>
            <a:ext cx="9068955" cy="1582982"/>
          </a:xfrm>
          <a:prstGeom prst="rect">
            <a:avLst/>
          </a:prstGeom>
          <a:noFill/>
          <a:ln>
            <a:noFill/>
          </a:ln>
        </p:spPr>
      </p:pic>
      <p:pic>
        <p:nvPicPr>
          <p:cNvPr id="4" name="Picture 3" descr="Screenshot 2024-08-13 194729"/>
          <p:cNvPicPr>
            <a:picLocks noGrp="1" noChangeAspect="1"/>
          </p:cNvPicPr>
          <p:nvPr isPhoto="1"/>
        </p:nvPicPr>
        <p:blipFill>
          <a:blip r:embed="rId4" cstate="print">
            <a:lum/>
            <a:extLst>
              <a:ext uri="{28A0092B-C50C-407E-A947-70E740481C1C}">
                <a14:useLocalDpi xmlns:a14="http://schemas.microsoft.com/office/drawing/2010/main" val="0"/>
              </a:ext>
            </a:extLst>
          </a:blip>
          <a:stretch>
            <a:fillRect/>
          </a:stretch>
        </p:blipFill>
        <p:spPr>
          <a:xfrm>
            <a:off x="1107617" y="2552662"/>
            <a:ext cx="8782628" cy="1624489"/>
          </a:xfrm>
          <a:prstGeom prst="rect">
            <a:avLst/>
          </a:prstGeom>
          <a:noFill/>
          <a:ln>
            <a:noFill/>
          </a:ln>
        </p:spPr>
      </p:pic>
      <p:pic>
        <p:nvPicPr>
          <p:cNvPr id="5" name="Picture 4" descr="Screenshot 2024-08-13 194655"/>
          <p:cNvPicPr>
            <a:picLocks noGrp="1" noChangeAspect="1"/>
          </p:cNvPicPr>
          <p:nvPr isPhoto="1"/>
        </p:nvPicPr>
        <p:blipFill>
          <a:blip r:embed="rId5" cstate="print">
            <a:lum/>
            <a:extLst>
              <a:ext uri="{28A0092B-C50C-407E-A947-70E740481C1C}">
                <a14:useLocalDpi xmlns:a14="http://schemas.microsoft.com/office/drawing/2010/main" val="0"/>
              </a:ext>
            </a:extLst>
          </a:blip>
          <a:stretch>
            <a:fillRect/>
          </a:stretch>
        </p:blipFill>
        <p:spPr>
          <a:xfrm>
            <a:off x="1049964" y="3730353"/>
            <a:ext cx="9184259" cy="1711706"/>
          </a:xfrm>
          <a:prstGeom prst="rect">
            <a:avLst/>
          </a:prstGeom>
          <a:noFill/>
          <a:ln>
            <a:noFill/>
          </a:ln>
        </p:spPr>
      </p:pic>
      <p:sp>
        <p:nvSpPr>
          <p:cNvPr id="6" name="Rectangle 5"/>
          <p:cNvSpPr/>
          <p:nvPr/>
        </p:nvSpPr>
        <p:spPr>
          <a:xfrm>
            <a:off x="1263485" y="1372326"/>
            <a:ext cx="1230334" cy="411584"/>
          </a:xfrm>
          <a:prstGeom prst="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IAM</a:t>
            </a:r>
            <a:endParaRPr lang="en-IN" dirty="0"/>
          </a:p>
        </p:txBody>
      </p:sp>
      <p:sp>
        <p:nvSpPr>
          <p:cNvPr id="8" name="Rectangle 7"/>
          <p:cNvSpPr/>
          <p:nvPr/>
        </p:nvSpPr>
        <p:spPr>
          <a:xfrm>
            <a:off x="1220022" y="3879615"/>
            <a:ext cx="1667163" cy="411584"/>
          </a:xfrm>
          <a:prstGeom prst="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VPC (Subnets)</a:t>
            </a:r>
            <a:endParaRPr lang="en-IN" dirty="0"/>
          </a:p>
        </p:txBody>
      </p:sp>
      <p:sp>
        <p:nvSpPr>
          <p:cNvPr id="9" name="Rectangle 8"/>
          <p:cNvSpPr/>
          <p:nvPr/>
        </p:nvSpPr>
        <p:spPr>
          <a:xfrm>
            <a:off x="1209551" y="2445517"/>
            <a:ext cx="1284267" cy="411584"/>
          </a:xfrm>
          <a:prstGeom prst="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VPC</a:t>
            </a:r>
            <a:endParaRPr lang="en-IN" dirty="0"/>
          </a:p>
        </p:txBody>
      </p:sp>
      <p:sp>
        <p:nvSpPr>
          <p:cNvPr id="10" name="Rectangle 9"/>
          <p:cNvSpPr/>
          <p:nvPr/>
        </p:nvSpPr>
        <p:spPr>
          <a:xfrm>
            <a:off x="1209552" y="5236267"/>
            <a:ext cx="2175161" cy="411584"/>
          </a:xfrm>
          <a:prstGeom prst="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VPC (NAT Gateway)</a:t>
            </a:r>
            <a:endParaRPr lang="en-IN" dirty="0"/>
          </a:p>
        </p:txBody>
      </p:sp>
      <p:sp>
        <p:nvSpPr>
          <p:cNvPr id="11" name="Title 1"/>
          <p:cNvSpPr txBox="1">
            <a:spLocks/>
          </p:cNvSpPr>
          <p:nvPr/>
        </p:nvSpPr>
        <p:spPr>
          <a:xfrm>
            <a:off x="949036" y="41316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smtClean="0">
                <a:latin typeface="Times New Roman" panose="02020603050405020304" pitchFamily="18" charset="0"/>
                <a:cs typeface="Times New Roman" panose="02020603050405020304" pitchFamily="18" charset="0"/>
              </a:rPr>
              <a:t>Pricing</a:t>
            </a:r>
            <a:r>
              <a:rPr lang="en-IN" dirty="0" smtClean="0"/>
              <a:t> </a:t>
            </a:r>
            <a:r>
              <a:rPr lang="en-IN" sz="3200" dirty="0" smtClean="0">
                <a:latin typeface="Times New Roman" panose="02020603050405020304" pitchFamily="18" charset="0"/>
                <a:cs typeface="Times New Roman" panose="02020603050405020304" pitchFamily="18" charset="0"/>
              </a:rPr>
              <a:t>of the Project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1406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024-08-13 19585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785089" y="83127"/>
            <a:ext cx="9909464" cy="5044006"/>
          </a:xfrm>
          <a:prstGeom prst="rect">
            <a:avLst/>
          </a:prstGeom>
          <a:noFill/>
          <a:ln>
            <a:noFill/>
          </a:ln>
        </p:spPr>
      </p:pic>
      <p:pic>
        <p:nvPicPr>
          <p:cNvPr id="5" name="Picture 4" descr="Screenshot 2024-08-13 200105"/>
          <p:cNvPicPr>
            <a:picLocks noGrp="1" noChangeAspect="1"/>
          </p:cNvPicPr>
          <p:nvPr isPhoto="1"/>
        </p:nvPicPr>
        <p:blipFill>
          <a:blip r:embed="rId3" cstate="print">
            <a:lum/>
            <a:extLst>
              <a:ext uri="{28A0092B-C50C-407E-A947-70E740481C1C}">
                <a14:useLocalDpi xmlns:a14="http://schemas.microsoft.com/office/drawing/2010/main" val="0"/>
              </a:ext>
            </a:extLst>
          </a:blip>
          <a:stretch>
            <a:fillRect/>
          </a:stretch>
        </p:blipFill>
        <p:spPr>
          <a:xfrm>
            <a:off x="785089" y="5247204"/>
            <a:ext cx="9254837" cy="1433041"/>
          </a:xfrm>
          <a:prstGeom prst="rect">
            <a:avLst/>
          </a:prstGeom>
          <a:noFill/>
          <a:ln>
            <a:noFill/>
          </a:ln>
        </p:spPr>
      </p:pic>
      <p:sp>
        <p:nvSpPr>
          <p:cNvPr id="6" name="Rectangle 5"/>
          <p:cNvSpPr/>
          <p:nvPr/>
        </p:nvSpPr>
        <p:spPr>
          <a:xfrm>
            <a:off x="868218" y="5127133"/>
            <a:ext cx="1182255" cy="411584"/>
          </a:xfrm>
          <a:prstGeom prst="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IN" dirty="0"/>
          </a:p>
        </p:txBody>
      </p:sp>
      <p:sp>
        <p:nvSpPr>
          <p:cNvPr id="10" name="Rectangle 9"/>
          <p:cNvSpPr/>
          <p:nvPr/>
        </p:nvSpPr>
        <p:spPr>
          <a:xfrm>
            <a:off x="785090" y="198581"/>
            <a:ext cx="1265383" cy="411584"/>
          </a:xfrm>
          <a:prstGeom prst="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EC2</a:t>
            </a:r>
            <a:endParaRPr lang="en-IN" dirty="0"/>
          </a:p>
        </p:txBody>
      </p:sp>
    </p:spTree>
    <p:extLst>
      <p:ext uri="{BB962C8B-B14F-4D97-AF65-F5344CB8AC3E}">
        <p14:creationId xmlns:p14="http://schemas.microsoft.com/office/powerpoint/2010/main" val="440075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1.Sign-in to AWS Root Account</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1.Search for AWS Management Console.</a:t>
            </a:r>
          </a:p>
          <a:p>
            <a:pPr marL="0" indent="0">
              <a:buNone/>
            </a:pPr>
            <a:r>
              <a:rPr lang="en-US" sz="2000" dirty="0" smtClean="0">
                <a:latin typeface="Times New Roman" panose="02020603050405020304" pitchFamily="18" charset="0"/>
                <a:cs typeface="Times New Roman" panose="02020603050405020304" pitchFamily="18" charset="0"/>
              </a:rPr>
              <a:t>2.Open to the AWS Management Console.</a:t>
            </a:r>
          </a:p>
          <a:p>
            <a:pPr marL="0" indent="0">
              <a:buNone/>
            </a:pPr>
            <a:r>
              <a:rPr lang="en-US" sz="2000" dirty="0" smtClean="0">
                <a:latin typeface="Times New Roman" panose="02020603050405020304" pitchFamily="18" charset="0"/>
                <a:cs typeface="Times New Roman" panose="02020603050405020304" pitchFamily="18" charset="0"/>
              </a:rPr>
              <a:t>3.Click on “Sign In to the Console”.</a:t>
            </a:r>
          </a:p>
          <a:p>
            <a:pPr marL="0" indent="0">
              <a:buNone/>
            </a:pPr>
            <a:r>
              <a:rPr lang="en-US" sz="2000" dirty="0" smtClean="0">
                <a:latin typeface="Times New Roman" panose="02020603050405020304" pitchFamily="18" charset="0"/>
                <a:cs typeface="Times New Roman" panose="02020603050405020304" pitchFamily="18" charset="0"/>
              </a:rPr>
              <a:t>4.Choose “Root user” as the login method.</a:t>
            </a:r>
          </a:p>
          <a:p>
            <a:pPr marL="0" indent="0">
              <a:buNone/>
            </a:pPr>
            <a:r>
              <a:rPr lang="en-US" sz="2000" dirty="0" smtClean="0">
                <a:latin typeface="Times New Roman" panose="02020603050405020304" pitchFamily="18" charset="0"/>
                <a:cs typeface="Times New Roman" panose="02020603050405020304" pitchFamily="18" charset="0"/>
              </a:rPr>
              <a:t>5.Enter Email and Password that is associated with your AWS root account.</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6.Click on Sign in.</a:t>
            </a: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1457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2.SETTING UP IAM</a:t>
            </a:r>
            <a:r>
              <a:rPr lang="en-IN" sz="3200" dirty="0" smtClean="0"/>
              <a:t/>
            </a:r>
            <a:br>
              <a:rPr lang="en-IN" sz="3200" dirty="0" smtClean="0"/>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06175"/>
            <a:ext cx="10515600" cy="4351338"/>
          </a:xfrm>
        </p:spPr>
        <p:txBody>
          <a:bodyPr>
            <a:noAutofit/>
          </a:bodyPr>
          <a:lstStyle/>
          <a:p>
            <a:pPr marL="0" indent="0">
              <a:buNone/>
            </a:pPr>
            <a:r>
              <a:rPr lang="en-US" sz="2000" dirty="0" smtClean="0">
                <a:latin typeface="Times New Roman" panose="02020603050405020304" pitchFamily="18" charset="0"/>
                <a:cs typeface="Times New Roman" panose="02020603050405020304" pitchFamily="18" charset="0"/>
              </a:rPr>
              <a:t>1.Open AWS dashboard in AWS Management Console.</a:t>
            </a:r>
          </a:p>
          <a:p>
            <a:pPr marL="0" indent="0">
              <a:buNone/>
            </a:pPr>
            <a:r>
              <a:rPr lang="en-US" sz="2000" dirty="0" smtClean="0">
                <a:latin typeface="Times New Roman" panose="02020603050405020304" pitchFamily="18" charset="0"/>
                <a:cs typeface="Times New Roman" panose="02020603050405020304" pitchFamily="18" charset="0"/>
              </a:rPr>
              <a:t>2.Search for IAM in Search bar and open IAM dashboard.</a:t>
            </a:r>
          </a:p>
          <a:p>
            <a:pPr marL="0" indent="0">
              <a:buNone/>
            </a:pPr>
            <a:r>
              <a:rPr lang="en-US" sz="2000" dirty="0" smtClean="0">
                <a:latin typeface="Times New Roman" panose="02020603050405020304" pitchFamily="18" charset="0"/>
                <a:cs typeface="Times New Roman" panose="02020603050405020304" pitchFamily="18" charset="0"/>
              </a:rPr>
              <a:t>3.Go to Users and create the number of users based on your requirement ,we don’t have the     	requirement to create a Group as of now, because we are creating a single IAM user.</a:t>
            </a:r>
          </a:p>
          <a:p>
            <a:pPr marL="0" indent="0">
              <a:buNone/>
            </a:pPr>
            <a:r>
              <a:rPr lang="en-US" sz="2000" dirty="0" smtClean="0">
                <a:latin typeface="Times New Roman" panose="02020603050405020304" pitchFamily="18" charset="0"/>
                <a:cs typeface="Times New Roman" panose="02020603050405020304" pitchFamily="18" charset="0"/>
              </a:rPr>
              <a:t>4.Configure the name of the user , and Click on  Checkmark - Custom password and Click on     	Checkmark User must create a new password at next sign-in. </a:t>
            </a:r>
          </a:p>
          <a:p>
            <a:pPr marL="0" indent="0">
              <a:buNone/>
            </a:pPr>
            <a:r>
              <a:rPr lang="en-US" sz="2000" dirty="0" smtClean="0">
                <a:latin typeface="Times New Roman" panose="02020603050405020304" pitchFamily="18" charset="0"/>
                <a:cs typeface="Times New Roman" panose="02020603050405020304" pitchFamily="18" charset="0"/>
              </a:rPr>
              <a:t>5.Now Select - Attach Policies Directly in Permission Options and Search the required permissions 	for the IAM user account that we are creating. </a:t>
            </a:r>
          </a:p>
          <a:p>
            <a:pPr marL="0" indent="0">
              <a:buNone/>
            </a:pPr>
            <a:r>
              <a:rPr lang="en-US" sz="2000" dirty="0" smtClean="0">
                <a:latin typeface="Times New Roman" panose="02020603050405020304" pitchFamily="18" charset="0"/>
                <a:cs typeface="Times New Roman" panose="02020603050405020304" pitchFamily="18" charset="0"/>
              </a:rPr>
              <a:t>6.Now we are Selecting required permissions to our IAM user based on our project requirements in 	Permissions Policies.</a:t>
            </a:r>
          </a:p>
          <a:p>
            <a:pPr marL="0" indent="0">
              <a:buNone/>
            </a:pPr>
            <a:r>
              <a:rPr lang="en-US" sz="2000" smtClean="0">
                <a:latin typeface="Times New Roman" panose="02020603050405020304" pitchFamily="18" charset="0"/>
                <a:cs typeface="Times New Roman" panose="02020603050405020304" pitchFamily="18" charset="0"/>
              </a:rPr>
              <a:t>7.Iam FullAccess,AmazonEC2FullAccess,AmazonVPCFullAccess,AmazonS3FullAccess</a:t>
            </a:r>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8</a:t>
            </a:r>
            <a:r>
              <a:rPr lang="en-US" sz="2000" dirty="0" smtClean="0">
                <a:latin typeface="Times New Roman" panose="02020603050405020304" pitchFamily="18" charset="0"/>
                <a:cs typeface="Times New Roman" panose="02020603050405020304" pitchFamily="18" charset="0"/>
              </a:rPr>
              <a:t>.After selecting the permissions click on Create user.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8484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301"/>
            <a:ext cx="10515600" cy="1325563"/>
          </a:xfrm>
        </p:spPr>
        <p:txBody>
          <a:bodyPr>
            <a:normAutofit/>
          </a:bodyPr>
          <a:lstStyle/>
          <a:p>
            <a:r>
              <a:rPr lang="en-IN" sz="3200" dirty="0" smtClean="0">
                <a:latin typeface="Times New Roman" panose="02020603050405020304" pitchFamily="18" charset="0"/>
                <a:cs typeface="Times New Roman" panose="02020603050405020304" pitchFamily="18" charset="0"/>
              </a:rPr>
              <a:t>3.SETTING UP VPC</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71673"/>
            <a:ext cx="10515600" cy="4830804"/>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1.Open AWS dashboard in AWS Management Console.</a:t>
            </a:r>
          </a:p>
          <a:p>
            <a:pPr marL="0" indent="0">
              <a:buNone/>
            </a:pPr>
            <a:r>
              <a:rPr lang="en-US" sz="2000" dirty="0" smtClean="0">
                <a:latin typeface="Times New Roman" panose="02020603050405020304" pitchFamily="18" charset="0"/>
                <a:cs typeface="Times New Roman" panose="02020603050405020304" pitchFamily="18" charset="0"/>
              </a:rPr>
              <a:t>2.Search for VPC in Search bar and open VPC dashboard.</a:t>
            </a:r>
          </a:p>
          <a:p>
            <a:pPr marL="0" indent="0">
              <a:buNone/>
            </a:pPr>
            <a:r>
              <a:rPr lang="en-US" sz="2000" dirty="0" smtClean="0">
                <a:latin typeface="Times New Roman" panose="02020603050405020304" pitchFamily="18" charset="0"/>
                <a:cs typeface="Times New Roman" panose="02020603050405020304" pitchFamily="18" charset="0"/>
              </a:rPr>
              <a:t>3.Click on create VPC ,Now select VPC only in VPC Settings and give a name to your VPC.</a:t>
            </a:r>
          </a:p>
          <a:p>
            <a:pPr marL="0" indent="0">
              <a:buNone/>
            </a:pPr>
            <a:r>
              <a:rPr lang="en-US" sz="2000" dirty="0" smtClean="0">
                <a:latin typeface="Times New Roman" panose="02020603050405020304" pitchFamily="18" charset="0"/>
                <a:cs typeface="Times New Roman" panose="02020603050405020304" pitchFamily="18" charset="0"/>
              </a:rPr>
              <a:t>4.Select  IPV4 CIDR – (10.0.0.0/26 , the block size is 64 Class C), and click on Create VPC.</a:t>
            </a:r>
          </a:p>
          <a:p>
            <a:pPr marL="0" indent="0">
              <a:buNone/>
            </a:pPr>
            <a:r>
              <a:rPr lang="en-US" sz="2000" dirty="0" smtClean="0">
                <a:latin typeface="Times New Roman" panose="02020603050405020304" pitchFamily="18" charset="0"/>
                <a:cs typeface="Times New Roman" panose="02020603050405020304" pitchFamily="18" charset="0"/>
              </a:rPr>
              <a:t>5.In VPC dashboard now click on Subnets(We require 2 subnets based on requirement).</a:t>
            </a:r>
          </a:p>
          <a:p>
            <a:pPr marL="0" indent="0">
              <a:buNone/>
            </a:pPr>
            <a:r>
              <a:rPr lang="en-US" sz="2000" dirty="0" smtClean="0">
                <a:latin typeface="Times New Roman" panose="02020603050405020304" pitchFamily="18" charset="0"/>
                <a:cs typeface="Times New Roman" panose="02020603050405020304" pitchFamily="18" charset="0"/>
              </a:rPr>
              <a:t>6.Select the created VPC in VPC ID , while creating subnet </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Subnet 1 was created with subnet 	name as </a:t>
            </a:r>
            <a:r>
              <a:rPr lang="en-US" sz="2000" dirty="0" err="1" smtClean="0">
                <a:latin typeface="Times New Roman" panose="02020603050405020304" pitchFamily="18" charset="0"/>
                <a:cs typeface="Times New Roman" panose="02020603050405020304" pitchFamily="18" charset="0"/>
              </a:rPr>
              <a:t>publicsubnet</a:t>
            </a:r>
            <a:r>
              <a:rPr lang="en-US" sz="2000" dirty="0" smtClean="0">
                <a:latin typeface="Times New Roman" panose="02020603050405020304" pitchFamily="18" charset="0"/>
                <a:cs typeface="Times New Roman" panose="02020603050405020304" pitchFamily="18" charset="0"/>
              </a:rPr>
              <a:t> , under  the  region us-east-1a, IPv4 VPC CIDR Block :10.0.0.0/24, 	IPv4 Subnet CIDR Block 10.0.0.32/27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7</a:t>
            </a:r>
            <a:r>
              <a:rPr lang="en-US" sz="2000" dirty="0" smtClean="0">
                <a:latin typeface="Times New Roman" panose="02020603050405020304" pitchFamily="18" charset="0"/>
                <a:cs typeface="Times New Roman" panose="02020603050405020304" pitchFamily="18" charset="0"/>
              </a:rPr>
              <a:t>.Subnet 2 was created with subnet name as </a:t>
            </a:r>
            <a:r>
              <a:rPr lang="en-US" sz="2000" dirty="0" err="1" smtClean="0">
                <a:latin typeface="Times New Roman" panose="02020603050405020304" pitchFamily="18" charset="0"/>
                <a:cs typeface="Times New Roman" panose="02020603050405020304" pitchFamily="18" charset="0"/>
              </a:rPr>
              <a:t>privatesubnet</a:t>
            </a:r>
            <a:r>
              <a:rPr lang="en-US" sz="2000" dirty="0" smtClean="0">
                <a:latin typeface="Times New Roman" panose="02020603050405020304" pitchFamily="18" charset="0"/>
                <a:cs typeface="Times New Roman" panose="02020603050405020304" pitchFamily="18" charset="0"/>
              </a:rPr>
              <a:t> , under the region us-east-1b , IPv4 VPC 	CIDR Block :10.0.0.0/24, IPv4 Subnet CIDR Block 10.0.0.64/27 .</a:t>
            </a:r>
          </a:p>
          <a:p>
            <a:pPr marL="0" indent="0">
              <a:buNone/>
            </a:pPr>
            <a:r>
              <a:rPr lang="en-US" sz="2000" dirty="0" smtClean="0">
                <a:latin typeface="Times New Roman" panose="02020603050405020304" pitchFamily="18" charset="0"/>
                <a:cs typeface="Times New Roman" panose="02020603050405020304" pitchFamily="18" charset="0"/>
              </a:rPr>
              <a:t>8.Two Subnets are successfully created in your VPC.</a:t>
            </a:r>
          </a:p>
        </p:txBody>
      </p:sp>
    </p:spTree>
    <p:extLst>
      <p:ext uri="{BB962C8B-B14F-4D97-AF65-F5344CB8AC3E}">
        <p14:creationId xmlns:p14="http://schemas.microsoft.com/office/powerpoint/2010/main" val="610659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964</Words>
  <Application>Microsoft Office PowerPoint</Application>
  <PresentationFormat>Widescreen</PresentationFormat>
  <Paragraphs>130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  Website Hosting with High Availability  &amp; Fault Tolerance</vt:lpstr>
      <vt:lpstr>Description of  the Project</vt:lpstr>
      <vt:lpstr>Flowchart of the Project</vt:lpstr>
      <vt:lpstr>Services used for Project</vt:lpstr>
      <vt:lpstr>PowerPoint Presentation</vt:lpstr>
      <vt:lpstr>PowerPoint Presentation</vt:lpstr>
      <vt:lpstr>1.Sign-in to AWS Root Account</vt:lpstr>
      <vt:lpstr>2.SETTING UP IAM </vt:lpstr>
      <vt:lpstr>3.SETTING UP VPC</vt:lpstr>
      <vt:lpstr>4.Setting Up Internet Gateway</vt:lpstr>
      <vt:lpstr>5.Setup Default Route table of VPC</vt:lpstr>
      <vt:lpstr>6.Setting up NAT Gateway</vt:lpstr>
      <vt:lpstr>7.Launch Template</vt:lpstr>
      <vt:lpstr>8.Setting Up Load Balancer</vt:lpstr>
      <vt:lpstr>9.Setting Up Auto Scaling Groups</vt:lpstr>
      <vt:lpstr>10.Setting up S3 bucket</vt:lpstr>
      <vt:lpstr>PowerPoint Presentation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Documentation of  Website Hosting with High Availability  &amp; Fault Tolerance</dc:title>
  <dc:creator>Microsoft account</dc:creator>
  <cp:lastModifiedBy>Microsoft account</cp:lastModifiedBy>
  <cp:revision>25</cp:revision>
  <dcterms:created xsi:type="dcterms:W3CDTF">2024-08-10T17:48:21Z</dcterms:created>
  <dcterms:modified xsi:type="dcterms:W3CDTF">2024-08-14T09:16:38Z</dcterms:modified>
</cp:coreProperties>
</file>