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304" r:id="rId6"/>
    <p:sldId id="282" r:id="rId7"/>
    <p:sldId id="314" r:id="rId8"/>
    <p:sldId id="323" r:id="rId9"/>
    <p:sldId id="319" r:id="rId10"/>
    <p:sldId id="325" r:id="rId11"/>
    <p:sldId id="326" r:id="rId12"/>
    <p:sldId id="327" r:id="rId13"/>
    <p:sldId id="315" r:id="rId14"/>
    <p:sldId id="321" r:id="rId15"/>
    <p:sldId id="316" r:id="rId16"/>
    <p:sldId id="317" r:id="rId17"/>
    <p:sldId id="322" r:id="rId18"/>
    <p:sldId id="318" r:id="rId19"/>
    <p:sldId id="320" r:id="rId20"/>
    <p:sldId id="324"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01" autoAdjust="0"/>
    <p:restoredTop sz="94026" autoAdjust="0"/>
  </p:normalViewPr>
  <p:slideViewPr>
    <p:cSldViewPr snapToGrid="0" snapToObjects="1">
      <p:cViewPr varScale="1">
        <p:scale>
          <a:sx n="95" d="100"/>
          <a:sy n="95" d="100"/>
        </p:scale>
        <p:origin x="252" y="28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3FA6-BB22-6498-BD22-EDE72BBA0702}"/>
              </a:ext>
            </a:extLst>
          </p:cNvPr>
          <p:cNvSpPr>
            <a:spLocks noGrp="1"/>
          </p:cNvSpPr>
          <p:nvPr>
            <p:ph type="title"/>
          </p:nvPr>
        </p:nvSpPr>
        <p:spPr/>
        <p:txBody>
          <a:bodyPr/>
          <a:lstStyle/>
          <a:p>
            <a:r>
              <a:rPr lang="en-SG" dirty="0"/>
              <a:t>Step 1: Create A Topic</a:t>
            </a:r>
          </a:p>
        </p:txBody>
      </p:sp>
      <p:sp>
        <p:nvSpPr>
          <p:cNvPr id="3" name="Slide Number Placeholder 2">
            <a:extLst>
              <a:ext uri="{FF2B5EF4-FFF2-40B4-BE49-F238E27FC236}">
                <a16:creationId xmlns:a16="http://schemas.microsoft.com/office/drawing/2014/main" id="{F1C556A4-B269-5216-87CC-BE817DF8998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5" name="Picture 4" descr="A screenshot of a computer&#10;&#10;AI-generated content may be incorrect.">
            <a:extLst>
              <a:ext uri="{FF2B5EF4-FFF2-40B4-BE49-F238E27FC236}">
                <a16:creationId xmlns:a16="http://schemas.microsoft.com/office/drawing/2014/main" id="{DD765AD9-8A03-B0BC-FFF8-18B96C664677}"/>
              </a:ext>
            </a:extLst>
          </p:cNvPr>
          <p:cNvPicPr>
            <a:picLocks noChangeAspect="1"/>
          </p:cNvPicPr>
          <p:nvPr/>
        </p:nvPicPr>
        <p:blipFill>
          <a:blip r:embed="rId2"/>
          <a:stretch>
            <a:fillRect/>
          </a:stretch>
        </p:blipFill>
        <p:spPr>
          <a:xfrm>
            <a:off x="477430" y="1997459"/>
            <a:ext cx="11426027" cy="2072984"/>
          </a:xfrm>
          <a:prstGeom prst="rect">
            <a:avLst/>
          </a:prstGeom>
        </p:spPr>
      </p:pic>
    </p:spTree>
    <p:extLst>
      <p:ext uri="{BB962C8B-B14F-4D97-AF65-F5344CB8AC3E}">
        <p14:creationId xmlns:p14="http://schemas.microsoft.com/office/powerpoint/2010/main" val="136986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BA82-17FB-398E-075F-89EACCFAFA12}"/>
              </a:ext>
            </a:extLst>
          </p:cNvPr>
          <p:cNvSpPr>
            <a:spLocks noGrp="1"/>
          </p:cNvSpPr>
          <p:nvPr>
            <p:ph type="title"/>
          </p:nvPr>
        </p:nvSpPr>
        <p:spPr>
          <a:xfrm>
            <a:off x="3460565" y="1124509"/>
            <a:ext cx="7965461" cy="994164"/>
          </a:xfrm>
        </p:spPr>
        <p:txBody>
          <a:bodyPr/>
          <a:lstStyle/>
          <a:p>
            <a:r>
              <a:rPr lang="en-SG" dirty="0"/>
              <a:t>Explanation on How to create a topic</a:t>
            </a:r>
          </a:p>
        </p:txBody>
      </p:sp>
      <p:sp>
        <p:nvSpPr>
          <p:cNvPr id="3" name="Content Placeholder 2">
            <a:extLst>
              <a:ext uri="{FF2B5EF4-FFF2-40B4-BE49-F238E27FC236}">
                <a16:creationId xmlns:a16="http://schemas.microsoft.com/office/drawing/2014/main" id="{A0AE7F5F-FF47-256F-F4D4-7CE90A69966E}"/>
              </a:ext>
            </a:extLst>
          </p:cNvPr>
          <p:cNvSpPr>
            <a:spLocks noGrp="1"/>
          </p:cNvSpPr>
          <p:nvPr>
            <p:ph sz="half" idx="2"/>
          </p:nvPr>
        </p:nvSpPr>
        <p:spPr>
          <a:xfrm>
            <a:off x="3460565" y="2444223"/>
            <a:ext cx="7965460" cy="3497698"/>
          </a:xfrm>
        </p:spPr>
        <p:txBody>
          <a:bodyPr/>
          <a:lstStyle/>
          <a:p>
            <a:pPr marL="0" indent="0">
              <a:buNone/>
            </a:pPr>
            <a:r>
              <a:rPr lang="en-SG" dirty="0"/>
              <a:t>Step 1: Navigate to the SNS Service in the AWS Management Console</a:t>
            </a:r>
          </a:p>
          <a:p>
            <a:pPr marL="0" indent="0">
              <a:buNone/>
            </a:pPr>
            <a:r>
              <a:rPr lang="en-SG" dirty="0"/>
              <a:t>Step 2: Click on topic, and then create a topic</a:t>
            </a:r>
          </a:p>
          <a:p>
            <a:pPr marL="0" indent="0">
              <a:buNone/>
            </a:pPr>
            <a:r>
              <a:rPr lang="en-SG" dirty="0"/>
              <a:t>Step 3: Choose a topic type and give it a name and create it</a:t>
            </a:r>
          </a:p>
          <a:p>
            <a:pPr marL="0" indent="0">
              <a:buNone/>
            </a:pPr>
            <a:endParaRPr lang="en-SG" dirty="0"/>
          </a:p>
        </p:txBody>
      </p:sp>
      <p:sp>
        <p:nvSpPr>
          <p:cNvPr id="4" name="Slide Number Placeholder 3">
            <a:extLst>
              <a:ext uri="{FF2B5EF4-FFF2-40B4-BE49-F238E27FC236}">
                <a16:creationId xmlns:a16="http://schemas.microsoft.com/office/drawing/2014/main" id="{DC91E5EB-8A87-820A-B687-26A8B100DDF6}"/>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9358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E770-361E-9C57-A166-1FBEC388F8A1}"/>
              </a:ext>
            </a:extLst>
          </p:cNvPr>
          <p:cNvSpPr>
            <a:spLocks noGrp="1"/>
          </p:cNvSpPr>
          <p:nvPr>
            <p:ph type="title"/>
          </p:nvPr>
        </p:nvSpPr>
        <p:spPr/>
        <p:txBody>
          <a:bodyPr/>
          <a:lstStyle/>
          <a:p>
            <a:r>
              <a:rPr lang="en-SG" dirty="0"/>
              <a:t>Step 2: Create a subscription </a:t>
            </a:r>
          </a:p>
        </p:txBody>
      </p:sp>
      <p:sp>
        <p:nvSpPr>
          <p:cNvPr id="3" name="Slide Number Placeholder 2">
            <a:extLst>
              <a:ext uri="{FF2B5EF4-FFF2-40B4-BE49-F238E27FC236}">
                <a16:creationId xmlns:a16="http://schemas.microsoft.com/office/drawing/2014/main" id="{F26736FD-57AC-A7D4-E65C-8ACC2DC1884E}"/>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5" name="Picture 4" descr="A screenshot of a computer&#10;&#10;AI-generated content may be incorrect.">
            <a:extLst>
              <a:ext uri="{FF2B5EF4-FFF2-40B4-BE49-F238E27FC236}">
                <a16:creationId xmlns:a16="http://schemas.microsoft.com/office/drawing/2014/main" id="{362B4361-BF3B-7645-4AF1-147A8049423B}"/>
              </a:ext>
            </a:extLst>
          </p:cNvPr>
          <p:cNvPicPr>
            <a:picLocks noChangeAspect="1"/>
          </p:cNvPicPr>
          <p:nvPr/>
        </p:nvPicPr>
        <p:blipFill>
          <a:blip r:embed="rId2"/>
          <a:stretch>
            <a:fillRect/>
          </a:stretch>
        </p:blipFill>
        <p:spPr>
          <a:xfrm>
            <a:off x="957716" y="1807389"/>
            <a:ext cx="8933607" cy="4580349"/>
          </a:xfrm>
          <a:prstGeom prst="rect">
            <a:avLst/>
          </a:prstGeom>
        </p:spPr>
      </p:pic>
    </p:spTree>
    <p:extLst>
      <p:ext uri="{BB962C8B-B14F-4D97-AF65-F5344CB8AC3E}">
        <p14:creationId xmlns:p14="http://schemas.microsoft.com/office/powerpoint/2010/main" val="264456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11338-5FFC-890F-DF4D-E2982778B15F}"/>
              </a:ext>
            </a:extLst>
          </p:cNvPr>
          <p:cNvSpPr>
            <a:spLocks noGrp="1"/>
          </p:cNvSpPr>
          <p:nvPr>
            <p:ph type="title"/>
          </p:nvPr>
        </p:nvSpPr>
        <p:spPr/>
        <p:txBody>
          <a:bodyPr/>
          <a:lstStyle/>
          <a:p>
            <a:r>
              <a:rPr lang="en-SG" dirty="0"/>
              <a:t>Step 3: Confirm subscription</a:t>
            </a:r>
          </a:p>
        </p:txBody>
      </p:sp>
      <p:sp>
        <p:nvSpPr>
          <p:cNvPr id="3" name="Slide Number Placeholder 2">
            <a:extLst>
              <a:ext uri="{FF2B5EF4-FFF2-40B4-BE49-F238E27FC236}">
                <a16:creationId xmlns:a16="http://schemas.microsoft.com/office/drawing/2014/main" id="{634FC39E-7DD4-CDDB-FBE8-7D6BC6906B37}"/>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5" name="Picture 4">
            <a:extLst>
              <a:ext uri="{FF2B5EF4-FFF2-40B4-BE49-F238E27FC236}">
                <a16:creationId xmlns:a16="http://schemas.microsoft.com/office/drawing/2014/main" id="{A5E1183A-FAA9-5234-A8D2-A1B03CEB07AA}"/>
              </a:ext>
            </a:extLst>
          </p:cNvPr>
          <p:cNvPicPr>
            <a:picLocks noChangeAspect="1"/>
          </p:cNvPicPr>
          <p:nvPr/>
        </p:nvPicPr>
        <p:blipFill>
          <a:blip r:embed="rId2"/>
          <a:stretch>
            <a:fillRect/>
          </a:stretch>
        </p:blipFill>
        <p:spPr>
          <a:xfrm>
            <a:off x="1285482" y="2046442"/>
            <a:ext cx="9152993" cy="2985257"/>
          </a:xfrm>
          <a:prstGeom prst="rect">
            <a:avLst/>
          </a:prstGeom>
        </p:spPr>
      </p:pic>
    </p:spTree>
    <p:extLst>
      <p:ext uri="{BB962C8B-B14F-4D97-AF65-F5344CB8AC3E}">
        <p14:creationId xmlns:p14="http://schemas.microsoft.com/office/powerpoint/2010/main" val="315222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1314-7B63-CFDC-6FF5-8D6B32E1449F}"/>
              </a:ext>
            </a:extLst>
          </p:cNvPr>
          <p:cNvSpPr>
            <a:spLocks noGrp="1"/>
          </p:cNvSpPr>
          <p:nvPr>
            <p:ph type="title"/>
          </p:nvPr>
        </p:nvSpPr>
        <p:spPr/>
        <p:txBody>
          <a:bodyPr/>
          <a:lstStyle/>
          <a:p>
            <a:r>
              <a:rPr lang="en-SG" dirty="0"/>
              <a:t>Steps to create a subscription</a:t>
            </a:r>
          </a:p>
        </p:txBody>
      </p:sp>
      <p:sp>
        <p:nvSpPr>
          <p:cNvPr id="3" name="Content Placeholder 2">
            <a:extLst>
              <a:ext uri="{FF2B5EF4-FFF2-40B4-BE49-F238E27FC236}">
                <a16:creationId xmlns:a16="http://schemas.microsoft.com/office/drawing/2014/main" id="{07F152B5-FC58-EB74-1420-EC82086BE768}"/>
              </a:ext>
            </a:extLst>
          </p:cNvPr>
          <p:cNvSpPr>
            <a:spLocks noGrp="1"/>
          </p:cNvSpPr>
          <p:nvPr>
            <p:ph sz="half" idx="2"/>
          </p:nvPr>
        </p:nvSpPr>
        <p:spPr/>
        <p:txBody>
          <a:bodyPr/>
          <a:lstStyle/>
          <a:p>
            <a:r>
              <a:rPr lang="en-SG" dirty="0"/>
              <a:t>Step 1: Create a subscription </a:t>
            </a:r>
          </a:p>
          <a:p>
            <a:r>
              <a:rPr lang="en-SG" dirty="0"/>
              <a:t>Step 2: Select email for protocol</a:t>
            </a:r>
          </a:p>
          <a:p>
            <a:r>
              <a:rPr lang="en-SG" dirty="0"/>
              <a:t>Step 3: Enter an email address for the endpoint</a:t>
            </a:r>
          </a:p>
          <a:p>
            <a:r>
              <a:rPr lang="en-SG" dirty="0"/>
              <a:t>Step 4: Create a subscription </a:t>
            </a:r>
          </a:p>
          <a:p>
            <a:r>
              <a:rPr lang="en-SG" dirty="0"/>
              <a:t>Step 5: Go to your inbox and confirm the subscription + refresh the page so that the status shows “confirmed” </a:t>
            </a:r>
          </a:p>
          <a:p>
            <a:r>
              <a:rPr lang="en-SG" dirty="0"/>
              <a:t>Step 6: Navigate back to the topic, click on edit and edit the access policy to replace the default policy with that in the guide and make the necessary changes to the ARN components</a:t>
            </a:r>
          </a:p>
          <a:p>
            <a:endParaRPr lang="en-SG" dirty="0"/>
          </a:p>
        </p:txBody>
      </p:sp>
      <p:sp>
        <p:nvSpPr>
          <p:cNvPr id="4" name="Slide Number Placeholder 3">
            <a:extLst>
              <a:ext uri="{FF2B5EF4-FFF2-40B4-BE49-F238E27FC236}">
                <a16:creationId xmlns:a16="http://schemas.microsoft.com/office/drawing/2014/main" id="{3A3BD754-A9CF-2EDB-20F6-D1AD0F39187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68543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1875-BFE7-28FA-ADF3-5AA1C979AAB8}"/>
              </a:ext>
            </a:extLst>
          </p:cNvPr>
          <p:cNvSpPr>
            <a:spLocks noGrp="1"/>
          </p:cNvSpPr>
          <p:nvPr>
            <p:ph type="title"/>
          </p:nvPr>
        </p:nvSpPr>
        <p:spPr>
          <a:xfrm>
            <a:off x="914400" y="1057274"/>
            <a:ext cx="10511627" cy="1012785"/>
          </a:xfrm>
        </p:spPr>
        <p:txBody>
          <a:bodyPr anchor="b">
            <a:normAutofit/>
          </a:bodyPr>
          <a:lstStyle/>
          <a:p>
            <a:r>
              <a:rPr lang="en-SG" dirty="0"/>
              <a:t>Step 4: Create an s3 bucket</a:t>
            </a:r>
          </a:p>
        </p:txBody>
      </p:sp>
      <p:pic>
        <p:nvPicPr>
          <p:cNvPr id="5" name="Picture 4">
            <a:extLst>
              <a:ext uri="{FF2B5EF4-FFF2-40B4-BE49-F238E27FC236}">
                <a16:creationId xmlns:a16="http://schemas.microsoft.com/office/drawing/2014/main" id="{28A6C90A-FFD2-A755-B642-0210C55B371B}"/>
              </a:ext>
            </a:extLst>
          </p:cNvPr>
          <p:cNvPicPr>
            <a:picLocks noChangeAspect="1"/>
          </p:cNvPicPr>
          <p:nvPr/>
        </p:nvPicPr>
        <p:blipFill>
          <a:blip r:embed="rId2"/>
          <a:stretch>
            <a:fillRect/>
          </a:stretch>
        </p:blipFill>
        <p:spPr>
          <a:xfrm>
            <a:off x="840186" y="2623123"/>
            <a:ext cx="10511627" cy="1497908"/>
          </a:xfrm>
          <a:prstGeom prst="rect">
            <a:avLst/>
          </a:prstGeom>
          <a:noFill/>
        </p:spPr>
      </p:pic>
      <p:sp>
        <p:nvSpPr>
          <p:cNvPr id="3" name="Slide Number Placeholder 2">
            <a:extLst>
              <a:ext uri="{FF2B5EF4-FFF2-40B4-BE49-F238E27FC236}">
                <a16:creationId xmlns:a16="http://schemas.microsoft.com/office/drawing/2014/main" id="{5340220A-E06A-F3F9-8423-C8872845DC27}"/>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spTree>
    <p:extLst>
      <p:ext uri="{BB962C8B-B14F-4D97-AF65-F5344CB8AC3E}">
        <p14:creationId xmlns:p14="http://schemas.microsoft.com/office/powerpoint/2010/main" val="3512050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0315-1E3D-80C9-3C06-45698FF4087E}"/>
              </a:ext>
            </a:extLst>
          </p:cNvPr>
          <p:cNvSpPr>
            <a:spLocks noGrp="1"/>
          </p:cNvSpPr>
          <p:nvPr>
            <p:ph type="title"/>
          </p:nvPr>
        </p:nvSpPr>
        <p:spPr/>
        <p:txBody>
          <a:bodyPr/>
          <a:lstStyle/>
          <a:p>
            <a:r>
              <a:rPr lang="en-SG" dirty="0"/>
              <a:t>Continued: s3 notifications</a:t>
            </a:r>
          </a:p>
        </p:txBody>
      </p:sp>
      <p:sp>
        <p:nvSpPr>
          <p:cNvPr id="3" name="Content Placeholder 2">
            <a:extLst>
              <a:ext uri="{FF2B5EF4-FFF2-40B4-BE49-F238E27FC236}">
                <a16:creationId xmlns:a16="http://schemas.microsoft.com/office/drawing/2014/main" id="{23DFCAEC-5118-B3D1-B442-A7BF96EFC93F}"/>
              </a:ext>
            </a:extLst>
          </p:cNvPr>
          <p:cNvSpPr>
            <a:spLocks noGrp="1"/>
          </p:cNvSpPr>
          <p:nvPr>
            <p:ph sz="quarter" idx="4"/>
          </p:nvPr>
        </p:nvSpPr>
        <p:spPr/>
        <p:txBody>
          <a:bodyPr/>
          <a:lstStyle/>
          <a:p>
            <a:r>
              <a:rPr lang="en-SG" dirty="0"/>
              <a:t>Step 1: Go to the events notification section of the S3 Bucket</a:t>
            </a:r>
          </a:p>
          <a:p>
            <a:r>
              <a:rPr lang="en-SG" dirty="0"/>
              <a:t>Create an event notification</a:t>
            </a:r>
          </a:p>
          <a:p>
            <a:r>
              <a:rPr lang="en-SG" dirty="0"/>
              <a:t>Give the event a name and then select all object create events </a:t>
            </a:r>
          </a:p>
          <a:p>
            <a:r>
              <a:rPr lang="en-SG" dirty="0"/>
              <a:t>Select SNS Topic for the destination and then select the pre existing SNS Topic </a:t>
            </a:r>
          </a:p>
          <a:p>
            <a:r>
              <a:rPr lang="en-SG" dirty="0"/>
              <a:t>When you upload something in the bucket, you should receive an email </a:t>
            </a:r>
            <a:r>
              <a:rPr lang="en-SG"/>
              <a:t>notification from AWS.</a:t>
            </a:r>
          </a:p>
        </p:txBody>
      </p:sp>
      <p:sp>
        <p:nvSpPr>
          <p:cNvPr id="4" name="Slide Number Placeholder 3">
            <a:extLst>
              <a:ext uri="{FF2B5EF4-FFF2-40B4-BE49-F238E27FC236}">
                <a16:creationId xmlns:a16="http://schemas.microsoft.com/office/drawing/2014/main" id="{FA5BCEA3-56B4-30A6-2DBE-D6DCBCB4C59D}"/>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591046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FB02-AB3B-01F3-2FA4-68472CD3888D}"/>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8B957836-DCB2-350C-41B2-09D15AD934E8}"/>
              </a:ext>
            </a:extLst>
          </p:cNvPr>
          <p:cNvSpPr>
            <a:spLocks noGrp="1"/>
          </p:cNvSpPr>
          <p:nvPr>
            <p:ph sz="quarter" idx="4"/>
          </p:nvPr>
        </p:nvSpPr>
        <p:spPr/>
        <p:txBody>
          <a:bodyPr/>
          <a:lstStyle/>
          <a:p>
            <a:endParaRPr lang="en-SG"/>
          </a:p>
        </p:txBody>
      </p:sp>
      <p:sp>
        <p:nvSpPr>
          <p:cNvPr id="4" name="Slide Number Placeholder 3">
            <a:extLst>
              <a:ext uri="{FF2B5EF4-FFF2-40B4-BE49-F238E27FC236}">
                <a16:creationId xmlns:a16="http://schemas.microsoft.com/office/drawing/2014/main" id="{92F8FE9F-0326-BAD1-9ECE-0361AE13415C}"/>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09324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Project Description</a:t>
            </a:r>
          </a:p>
          <a:p>
            <a:r>
              <a:rPr lang="en-US" dirty="0"/>
              <a:t>Images of Steps</a:t>
            </a:r>
          </a:p>
          <a:p>
            <a:r>
              <a:rPr lang="en-US" dirty="0"/>
              <a:t>Explanation of processes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Practical Description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I was tasked to create S3 event notifications using an SNS Topic on the AWS Management console. In this practical, I learnt how to create S3 buckets and also learnt how to create topics and event notifications.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Images of the Process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Creating Event Notifications in S3</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93AB-775C-7A78-D7D6-3D230B8223E4}"/>
              </a:ext>
            </a:extLst>
          </p:cNvPr>
          <p:cNvSpPr>
            <a:spLocks noGrp="1"/>
          </p:cNvSpPr>
          <p:nvPr>
            <p:ph type="title"/>
          </p:nvPr>
        </p:nvSpPr>
        <p:spPr/>
        <p:txBody>
          <a:bodyPr/>
          <a:lstStyle/>
          <a:p>
            <a:r>
              <a:rPr lang="en-SG" dirty="0"/>
              <a:t>Objective of the project</a:t>
            </a:r>
          </a:p>
        </p:txBody>
      </p:sp>
      <p:sp>
        <p:nvSpPr>
          <p:cNvPr id="3" name="Content Placeholder 2">
            <a:extLst>
              <a:ext uri="{FF2B5EF4-FFF2-40B4-BE49-F238E27FC236}">
                <a16:creationId xmlns:a16="http://schemas.microsoft.com/office/drawing/2014/main" id="{15773765-CFF3-F71A-19DE-4ED5C1748097}"/>
              </a:ext>
            </a:extLst>
          </p:cNvPr>
          <p:cNvSpPr>
            <a:spLocks noGrp="1"/>
          </p:cNvSpPr>
          <p:nvPr>
            <p:ph sz="half" idx="2"/>
          </p:nvPr>
        </p:nvSpPr>
        <p:spPr/>
        <p:txBody>
          <a:bodyPr/>
          <a:lstStyle/>
          <a:p>
            <a:r>
              <a:rPr lang="en-US" dirty="0"/>
              <a:t>To </a:t>
            </a:r>
            <a:r>
              <a:rPr lang="en-US" b="1" dirty="0"/>
              <a:t>configure Amazon S3 to automatically send notifications to an SNS Topic</a:t>
            </a:r>
            <a:r>
              <a:rPr lang="en-US" dirty="0"/>
              <a:t> whenever certain events (like file uploads or deletions) occur in an S3 bucket. This enables </a:t>
            </a:r>
            <a:r>
              <a:rPr lang="en-US" b="1" dirty="0"/>
              <a:t>real-time alerting or triggering of downstream actions</a:t>
            </a:r>
            <a:r>
              <a:rPr lang="en-US" dirty="0"/>
              <a:t> in a scalable, decoupled, and serverless manner.</a:t>
            </a:r>
            <a:endParaRPr lang="en-SG" dirty="0"/>
          </a:p>
        </p:txBody>
      </p:sp>
      <p:sp>
        <p:nvSpPr>
          <p:cNvPr id="4" name="Slide Number Placeholder 3">
            <a:extLst>
              <a:ext uri="{FF2B5EF4-FFF2-40B4-BE49-F238E27FC236}">
                <a16:creationId xmlns:a16="http://schemas.microsoft.com/office/drawing/2014/main" id="{574A531E-C4F5-660C-2BB5-90026474BDD1}"/>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41960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9D83-2D7E-4E99-CD6D-D0325A371588}"/>
              </a:ext>
            </a:extLst>
          </p:cNvPr>
          <p:cNvSpPr>
            <a:spLocks noGrp="1"/>
          </p:cNvSpPr>
          <p:nvPr>
            <p:ph type="title"/>
          </p:nvPr>
        </p:nvSpPr>
        <p:spPr/>
        <p:txBody>
          <a:bodyPr/>
          <a:lstStyle/>
          <a:p>
            <a:r>
              <a:rPr lang="en-SG" dirty="0"/>
              <a:t>Services integrated</a:t>
            </a:r>
          </a:p>
        </p:txBody>
      </p:sp>
      <p:sp>
        <p:nvSpPr>
          <p:cNvPr id="3" name="Content Placeholder 2">
            <a:extLst>
              <a:ext uri="{FF2B5EF4-FFF2-40B4-BE49-F238E27FC236}">
                <a16:creationId xmlns:a16="http://schemas.microsoft.com/office/drawing/2014/main" id="{067DBBD3-20A7-BA1F-5466-C9D7A501F49E}"/>
              </a:ext>
            </a:extLst>
          </p:cNvPr>
          <p:cNvSpPr>
            <a:spLocks noGrp="1"/>
          </p:cNvSpPr>
          <p:nvPr>
            <p:ph idx="1"/>
          </p:nvPr>
        </p:nvSpPr>
        <p:spPr/>
        <p:txBody>
          <a:bodyPr/>
          <a:lstStyle/>
          <a:p>
            <a:r>
              <a:rPr lang="en-SG" dirty="0"/>
              <a:t>S3</a:t>
            </a:r>
          </a:p>
          <a:p>
            <a:r>
              <a:rPr lang="en-SG" dirty="0"/>
              <a:t>SQS</a:t>
            </a:r>
          </a:p>
          <a:p>
            <a:r>
              <a:rPr lang="en-SG" dirty="0"/>
              <a:t>SNS</a:t>
            </a:r>
          </a:p>
          <a:p>
            <a:endParaRPr lang="en-SG" dirty="0"/>
          </a:p>
        </p:txBody>
      </p:sp>
      <p:sp>
        <p:nvSpPr>
          <p:cNvPr id="4" name="Slide Number Placeholder 3">
            <a:extLst>
              <a:ext uri="{FF2B5EF4-FFF2-40B4-BE49-F238E27FC236}">
                <a16:creationId xmlns:a16="http://schemas.microsoft.com/office/drawing/2014/main" id="{D8749B14-6D74-C427-9B3C-EA69D824B08C}"/>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79277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A4C1-0612-EB9E-46FC-51D886673536}"/>
              </a:ext>
            </a:extLst>
          </p:cNvPr>
          <p:cNvSpPr>
            <a:spLocks noGrp="1"/>
          </p:cNvSpPr>
          <p:nvPr>
            <p:ph type="title"/>
          </p:nvPr>
        </p:nvSpPr>
        <p:spPr>
          <a:xfrm>
            <a:off x="914400" y="1057274"/>
            <a:ext cx="6583680" cy="1531357"/>
          </a:xfrm>
        </p:spPr>
        <p:txBody>
          <a:bodyPr/>
          <a:lstStyle/>
          <a:p>
            <a:r>
              <a:rPr lang="en-SG" dirty="0"/>
              <a:t>S3 Functionality</a:t>
            </a:r>
          </a:p>
        </p:txBody>
      </p:sp>
      <p:sp>
        <p:nvSpPr>
          <p:cNvPr id="3" name="Content Placeholder 2">
            <a:extLst>
              <a:ext uri="{FF2B5EF4-FFF2-40B4-BE49-F238E27FC236}">
                <a16:creationId xmlns:a16="http://schemas.microsoft.com/office/drawing/2014/main" id="{F02039AD-ACEE-903C-E752-F8C80BCCFBE8}"/>
              </a:ext>
            </a:extLst>
          </p:cNvPr>
          <p:cNvSpPr>
            <a:spLocks noGrp="1"/>
          </p:cNvSpPr>
          <p:nvPr>
            <p:ph idx="1"/>
          </p:nvPr>
        </p:nvSpPr>
        <p:spPr/>
        <p:txBody>
          <a:bodyPr>
            <a:normAutofit fontScale="92500" lnSpcReduction="20000"/>
          </a:bodyPr>
          <a:lstStyle/>
          <a:p>
            <a:r>
              <a:rPr lang="en-US" dirty="0"/>
              <a:t>Amazon S3 (Simple Storage Service) provides </a:t>
            </a:r>
            <a:r>
              <a:rPr lang="en-US" b="1" dirty="0"/>
              <a:t>scalable object storage</a:t>
            </a:r>
            <a:r>
              <a:rPr lang="en-US" dirty="0"/>
              <a:t> for any type of data. In this project, its functionality includes:</a:t>
            </a:r>
          </a:p>
          <a:p>
            <a:r>
              <a:rPr lang="en-US" dirty="0"/>
              <a:t> 1) </a:t>
            </a:r>
            <a:r>
              <a:rPr lang="en-US" b="1" dirty="0"/>
              <a:t>Storage</a:t>
            </a:r>
            <a:r>
              <a:rPr lang="en-US" dirty="0"/>
              <a:t>: Securely stores files such as documents, images, videos, backups, etc.</a:t>
            </a:r>
          </a:p>
          <a:p>
            <a:r>
              <a:rPr lang="en-US" dirty="0"/>
              <a:t> 2) </a:t>
            </a:r>
            <a:r>
              <a:rPr lang="en-US" b="1" dirty="0"/>
              <a:t>Event Notification</a:t>
            </a:r>
            <a:r>
              <a:rPr lang="en-US" dirty="0"/>
              <a:t>: Detects specific actions (e.g., file uploads, deletions) and </a:t>
            </a:r>
            <a:r>
              <a:rPr lang="en-US" b="1" dirty="0"/>
              <a:t>generates events</a:t>
            </a:r>
            <a:r>
              <a:rPr lang="en-US" dirty="0"/>
              <a:t>.</a:t>
            </a:r>
          </a:p>
          <a:p>
            <a:endParaRPr lang="en-SG" dirty="0"/>
          </a:p>
        </p:txBody>
      </p:sp>
      <p:sp>
        <p:nvSpPr>
          <p:cNvPr id="4" name="Slide Number Placeholder 3">
            <a:extLst>
              <a:ext uri="{FF2B5EF4-FFF2-40B4-BE49-F238E27FC236}">
                <a16:creationId xmlns:a16="http://schemas.microsoft.com/office/drawing/2014/main" id="{7B754BB6-3DC9-6D91-27F1-BD78BE31F9E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8064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2D15-1906-9485-C759-790C24884087}"/>
              </a:ext>
            </a:extLst>
          </p:cNvPr>
          <p:cNvSpPr>
            <a:spLocks noGrp="1"/>
          </p:cNvSpPr>
          <p:nvPr>
            <p:ph type="title"/>
          </p:nvPr>
        </p:nvSpPr>
        <p:spPr/>
        <p:txBody>
          <a:bodyPr/>
          <a:lstStyle/>
          <a:p>
            <a:r>
              <a:rPr lang="en-SG" dirty="0"/>
              <a:t>SQS Functionality</a:t>
            </a:r>
          </a:p>
        </p:txBody>
      </p:sp>
      <p:sp>
        <p:nvSpPr>
          <p:cNvPr id="3" name="Content Placeholder 2">
            <a:extLst>
              <a:ext uri="{FF2B5EF4-FFF2-40B4-BE49-F238E27FC236}">
                <a16:creationId xmlns:a16="http://schemas.microsoft.com/office/drawing/2014/main" id="{B88F49F4-9156-21B9-D4C8-298BE4DEBF36}"/>
              </a:ext>
            </a:extLst>
          </p:cNvPr>
          <p:cNvSpPr>
            <a:spLocks noGrp="1"/>
          </p:cNvSpPr>
          <p:nvPr>
            <p:ph idx="1"/>
          </p:nvPr>
        </p:nvSpPr>
        <p:spPr/>
        <p:txBody>
          <a:bodyPr>
            <a:normAutofit fontScale="92500" lnSpcReduction="20000"/>
          </a:bodyPr>
          <a:lstStyle/>
          <a:p>
            <a:r>
              <a:rPr lang="en-US" dirty="0"/>
              <a:t>Amazon SQS (Simple Queue Service) is a </a:t>
            </a:r>
            <a:r>
              <a:rPr lang="en-US" b="1" dirty="0"/>
              <a:t>fully managed message queuing service</a:t>
            </a:r>
            <a:r>
              <a:rPr lang="en-US" dirty="0"/>
              <a:t> that enables decoupling and buffering of communication between different parts of a system.</a:t>
            </a:r>
          </a:p>
          <a:p>
            <a:r>
              <a:rPr lang="en-US" dirty="0"/>
              <a:t>1) </a:t>
            </a:r>
            <a:r>
              <a:rPr lang="en-US" b="1" dirty="0"/>
              <a:t>Message Queueing</a:t>
            </a:r>
            <a:r>
              <a:rPr lang="en-US" dirty="0"/>
              <a:t>: Receives and stores messages sent by other services (like S3 or SNS) until they are processed.</a:t>
            </a:r>
          </a:p>
          <a:p>
            <a:endParaRPr lang="en-SG" dirty="0"/>
          </a:p>
        </p:txBody>
      </p:sp>
      <p:sp>
        <p:nvSpPr>
          <p:cNvPr id="4" name="Slide Number Placeholder 3">
            <a:extLst>
              <a:ext uri="{FF2B5EF4-FFF2-40B4-BE49-F238E27FC236}">
                <a16:creationId xmlns:a16="http://schemas.microsoft.com/office/drawing/2014/main" id="{3F377118-3216-6C3F-CCD6-930E5C3FCAC1}"/>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87055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AE45-F5CC-E634-A2C8-4558553C18FE}"/>
              </a:ext>
            </a:extLst>
          </p:cNvPr>
          <p:cNvSpPr>
            <a:spLocks noGrp="1"/>
          </p:cNvSpPr>
          <p:nvPr>
            <p:ph type="title"/>
          </p:nvPr>
        </p:nvSpPr>
        <p:spPr/>
        <p:txBody>
          <a:bodyPr/>
          <a:lstStyle/>
          <a:p>
            <a:r>
              <a:rPr lang="en-SG" dirty="0"/>
              <a:t>SNS Functionality</a:t>
            </a:r>
          </a:p>
        </p:txBody>
      </p:sp>
      <p:sp>
        <p:nvSpPr>
          <p:cNvPr id="3" name="Content Placeholder 2">
            <a:extLst>
              <a:ext uri="{FF2B5EF4-FFF2-40B4-BE49-F238E27FC236}">
                <a16:creationId xmlns:a16="http://schemas.microsoft.com/office/drawing/2014/main" id="{FA6A68B8-59D5-BB72-5A95-3232399CBDDA}"/>
              </a:ext>
            </a:extLst>
          </p:cNvPr>
          <p:cNvSpPr>
            <a:spLocks noGrp="1"/>
          </p:cNvSpPr>
          <p:nvPr>
            <p:ph idx="1"/>
          </p:nvPr>
        </p:nvSpPr>
        <p:spPr/>
        <p:txBody>
          <a:bodyPr>
            <a:normAutofit fontScale="70000" lnSpcReduction="20000"/>
          </a:bodyPr>
          <a:lstStyle/>
          <a:p>
            <a:r>
              <a:rPr lang="en-US" sz="1400" b="1" dirty="0"/>
              <a:t>Message Distributor</a:t>
            </a:r>
            <a:endParaRPr lang="en-US" sz="1400" dirty="0"/>
          </a:p>
          <a:p>
            <a:r>
              <a:rPr lang="en-US" sz="1400" dirty="0"/>
              <a:t>Acts as a </a:t>
            </a:r>
            <a:r>
              <a:rPr lang="en-US" sz="1400" b="1" dirty="0"/>
              <a:t>central hub</a:t>
            </a:r>
            <a:r>
              <a:rPr lang="en-US" sz="1400" dirty="0"/>
              <a:t> that receives messages from sources like </a:t>
            </a:r>
            <a:r>
              <a:rPr lang="en-US" sz="1400" b="1" dirty="0"/>
              <a:t>S3</a:t>
            </a:r>
            <a:r>
              <a:rPr lang="en-US" sz="1400" dirty="0"/>
              <a:t> and </a:t>
            </a:r>
            <a:r>
              <a:rPr lang="en-US" sz="1400" b="1" dirty="0"/>
              <a:t>distributes</a:t>
            </a:r>
            <a:r>
              <a:rPr lang="en-US" sz="1400" dirty="0"/>
              <a:t> them to multiple destinations (subscribers).</a:t>
            </a:r>
          </a:p>
          <a:p>
            <a:endParaRPr lang="en-US" sz="1400" dirty="0"/>
          </a:p>
          <a:p>
            <a:r>
              <a:rPr lang="en-US" sz="1400" dirty="0"/>
              <a:t>2) </a:t>
            </a:r>
            <a:r>
              <a:rPr lang="en-SG" b="1" dirty="0"/>
              <a:t>Supports Multiple Subscribers</a:t>
            </a:r>
            <a:endParaRPr lang="en-SG" dirty="0"/>
          </a:p>
          <a:p>
            <a:r>
              <a:rPr lang="en-SG" dirty="0"/>
              <a:t>SNS can send messages to:</a:t>
            </a:r>
          </a:p>
          <a:p>
            <a:pPr lvl="1"/>
            <a:r>
              <a:rPr lang="en-SG" dirty="0"/>
              <a:t> Email addresses (email notifications)</a:t>
            </a:r>
          </a:p>
          <a:p>
            <a:pPr lvl="1"/>
            <a:r>
              <a:rPr lang="en-SG" dirty="0"/>
              <a:t> SMS (text messages)</a:t>
            </a:r>
          </a:p>
          <a:p>
            <a:pPr lvl="1"/>
            <a:r>
              <a:rPr lang="en-SG" dirty="0"/>
              <a:t>AWS Lambda functions</a:t>
            </a:r>
          </a:p>
          <a:p>
            <a:pPr lvl="1"/>
            <a:r>
              <a:rPr lang="en-SG" dirty="0"/>
              <a:t> Amazon SQS queues</a:t>
            </a:r>
          </a:p>
          <a:p>
            <a:pPr lvl="1"/>
            <a:r>
              <a:rPr lang="en-SG" dirty="0"/>
              <a:t>HTTP/S endpoints</a:t>
            </a:r>
          </a:p>
          <a:p>
            <a:endParaRPr lang="en-US" sz="1400" dirty="0"/>
          </a:p>
          <a:p>
            <a:endParaRPr lang="en-SG" dirty="0"/>
          </a:p>
        </p:txBody>
      </p:sp>
      <p:sp>
        <p:nvSpPr>
          <p:cNvPr id="4" name="Slide Number Placeholder 3">
            <a:extLst>
              <a:ext uri="{FF2B5EF4-FFF2-40B4-BE49-F238E27FC236}">
                <a16:creationId xmlns:a16="http://schemas.microsoft.com/office/drawing/2014/main" id="{D380D076-0CFD-469E-6AC4-EA50998CB977}"/>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89288527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{3ED6ADCF-3F75-45CE-9776-B3CFECC04E9C}tf78438558_win32</Template>
  <TotalTime>297</TotalTime>
  <Words>545</Words>
  <Application>Microsoft Office PowerPoint</Application>
  <PresentationFormat>Widescreen</PresentationFormat>
  <Paragraphs>70</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Sabon Next LT</vt:lpstr>
      <vt:lpstr>Custom</vt:lpstr>
      <vt:lpstr>Project</vt:lpstr>
      <vt:lpstr>agenda</vt:lpstr>
      <vt:lpstr>Practical Description</vt:lpstr>
      <vt:lpstr>Images of the Process </vt:lpstr>
      <vt:lpstr>Objective of the project</vt:lpstr>
      <vt:lpstr>Services integrated</vt:lpstr>
      <vt:lpstr>S3 Functionality</vt:lpstr>
      <vt:lpstr>SQS Functionality</vt:lpstr>
      <vt:lpstr>SNS Functionality</vt:lpstr>
      <vt:lpstr>Step 1: Create A Topic</vt:lpstr>
      <vt:lpstr>Explanation on How to create a topic</vt:lpstr>
      <vt:lpstr>Step 2: Create a subscription </vt:lpstr>
      <vt:lpstr>Step 3: Confirm subscription</vt:lpstr>
      <vt:lpstr>Steps to create a subscription</vt:lpstr>
      <vt:lpstr>Step 4: Create an s3 bucket</vt:lpstr>
      <vt:lpstr>Continued: s3 notifications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Ram Bakshi</dc:creator>
  <cp:lastModifiedBy>Ram Bakshi</cp:lastModifiedBy>
  <cp:revision>4</cp:revision>
  <dcterms:created xsi:type="dcterms:W3CDTF">2025-06-23T05:53:48Z</dcterms:created>
  <dcterms:modified xsi:type="dcterms:W3CDTF">2025-07-01T05:18:58Z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